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8" r:id="rId3"/>
    <p:sldId id="290" r:id="rId4"/>
    <p:sldId id="259" r:id="rId5"/>
    <p:sldId id="265" r:id="rId6"/>
    <p:sldId id="307" r:id="rId7"/>
    <p:sldId id="308" r:id="rId8"/>
    <p:sldId id="262" r:id="rId9"/>
    <p:sldId id="263" r:id="rId10"/>
    <p:sldId id="269" r:id="rId11"/>
    <p:sldId id="264" r:id="rId12"/>
    <p:sldId id="268" r:id="rId13"/>
    <p:sldId id="267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2" r:id="rId34"/>
    <p:sldId id="293" r:id="rId35"/>
    <p:sldId id="294" r:id="rId36"/>
    <p:sldId id="295" r:id="rId37"/>
    <p:sldId id="296" r:id="rId38"/>
    <p:sldId id="297" r:id="rId39"/>
    <p:sldId id="270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>
      <p:cViewPr varScale="1">
        <p:scale>
          <a:sx n="74" d="100"/>
          <a:sy n="74" d="100"/>
        </p:scale>
        <p:origin x="113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Sociology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A7AAD4-F84F-402E-947D-4BA6E1F2198B}" type="datetime1">
              <a:rPr lang="en-US"/>
              <a:pPr/>
              <a:t>5/2/2023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Chapter 12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4D8F7D-3DA2-40CF-ABE0-8D958BB8EA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Sociology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B88CDE-5AB6-4ACD-98FE-705771ADC45A}" type="datetime1">
              <a:rPr lang="en-US"/>
              <a:pPr/>
              <a:t>5/2/2023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Chapter 12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3EEC58-E536-4E5B-B477-D3102DDD10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Sociology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0209074-A46E-4208-BDBA-2CD3B4F8BF18}" type="datetime1">
              <a:rPr lang="en-US"/>
              <a:pPr/>
              <a:t>5/2/2023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2F082-8DD5-422B-B16B-84E9A8F0C5CB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Sociology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8591FDF-10A8-4DB1-9485-26AA626C7D18}" type="datetime1">
              <a:rPr lang="en-US"/>
              <a:pPr/>
              <a:t>5/2/2023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30A9F-596C-4BBD-A98A-40F8FA16C7E7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16764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57600"/>
            <a:ext cx="8229600" cy="2667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9462" name="Group 1030"/>
          <p:cNvGrpSpPr>
            <a:grpSpLocks/>
          </p:cNvGrpSpPr>
          <p:nvPr/>
        </p:nvGrpSpPr>
        <p:grpSpPr bwMode="auto">
          <a:xfrm>
            <a:off x="0" y="76200"/>
            <a:ext cx="9140825" cy="914400"/>
            <a:chOff x="0" y="48"/>
            <a:chExt cx="5758" cy="576"/>
          </a:xfrm>
        </p:grpSpPr>
        <p:sp>
          <p:nvSpPr>
            <p:cNvPr id="19463" name="Rectangle 1031"/>
            <p:cNvSpPr>
              <a:spLocks noChangeArrowheads="1"/>
            </p:cNvSpPr>
            <p:nvPr/>
          </p:nvSpPr>
          <p:spPr bwMode="auto">
            <a:xfrm>
              <a:off x="0" y="164"/>
              <a:ext cx="5758" cy="403"/>
            </a:xfrm>
            <a:prstGeom prst="rect">
              <a:avLst/>
            </a:prstGeom>
            <a:gradFill rotWithShape="0">
              <a:gsLst>
                <a:gs pos="0">
                  <a:srgbClr val="2F002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r"/>
              <a:r>
                <a:rPr lang="en-US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STUDY OF HUMAN RELATIONSHIPS</a:t>
              </a:r>
            </a:p>
          </p:txBody>
        </p:sp>
        <p:sp>
          <p:nvSpPr>
            <p:cNvPr id="19464" name="Text Box 1032"/>
            <p:cNvSpPr txBox="1">
              <a:spLocks noChangeArrowheads="1"/>
            </p:cNvSpPr>
            <p:nvPr userDrawn="1"/>
          </p:nvSpPr>
          <p:spPr bwMode="auto">
            <a:xfrm>
              <a:off x="0" y="48"/>
              <a:ext cx="2879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r>
                <a:rPr lang="en-US" sz="4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SOCIOLOGY</a:t>
              </a:r>
            </a:p>
          </p:txBody>
        </p:sp>
      </p:grpSp>
      <p:sp>
        <p:nvSpPr>
          <p:cNvPr id="19465" name="Rectangle 1033"/>
          <p:cNvSpPr>
            <a:spLocks noChangeArrowheads="1"/>
          </p:cNvSpPr>
          <p:nvPr userDrawn="1"/>
        </p:nvSpPr>
        <p:spPr bwMode="auto">
          <a:xfrm>
            <a:off x="0" y="6489700"/>
            <a:ext cx="9140825" cy="3651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HOLT, RINEHART </a:t>
            </a:r>
            <a:r>
              <a:rPr lang="en-US" sz="1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AND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WINSTON</a:t>
            </a:r>
          </a:p>
        </p:txBody>
      </p:sp>
      <p:sp>
        <p:nvSpPr>
          <p:cNvPr id="19466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9B41B-C037-4FB4-B1F7-8305851BB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EEDF19-0F6F-4BCB-9977-5AC1EE22D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0A1A89-603A-4A33-88BC-2187CC545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311B1C-F9F0-4742-A912-99CE9E4B6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5CF92F-E15D-4113-876F-44D21F385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D923C0-0A7F-4FFF-940D-A94F1EB28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67E01F-480E-4575-9297-DFA9AA028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188094-5123-4AEA-9B99-20E058659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745DD7-FD29-42FF-83A0-D639EBCF0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538441-24D8-4ED6-A987-5A80F2ED7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89C2ED-3A37-465B-8FA4-77E3E78AC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89700"/>
            <a:ext cx="9140825" cy="3651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HOLT, RINEHART </a:t>
            </a:r>
            <a:r>
              <a:rPr lang="en-US" sz="1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AND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WINSTON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19400"/>
            <a:ext cx="822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48970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fld id="{29B6B964-9222-4CB4-8FB7-4C0845865ED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0" y="76200"/>
            <a:ext cx="9140825" cy="914400"/>
            <a:chOff x="0" y="48"/>
            <a:chExt cx="5758" cy="576"/>
          </a:xfrm>
        </p:grpSpPr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0" y="164"/>
              <a:ext cx="5758" cy="403"/>
            </a:xfrm>
            <a:prstGeom prst="rect">
              <a:avLst/>
            </a:prstGeom>
            <a:gradFill rotWithShape="0">
              <a:gsLst>
                <a:gs pos="0">
                  <a:srgbClr val="2F002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r"/>
              <a:r>
                <a:rPr lang="en-US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STUDY OF HUMAN RELATIONSHIPS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 userDrawn="1"/>
          </p:nvSpPr>
          <p:spPr bwMode="auto">
            <a:xfrm>
              <a:off x="0" y="48"/>
              <a:ext cx="2879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r>
                <a:rPr lang="en-US" sz="4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SOCIOLOGY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bldLvl="5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B9B85F7-A3F3-49B1-A331-11CBDC8B131E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102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CHAPTER 11</a:t>
            </a:r>
            <a:br>
              <a:rPr lang="en-US" sz="3600" dirty="0"/>
            </a:br>
            <a:r>
              <a:rPr lang="en-US" dirty="0"/>
              <a:t>The Family</a:t>
            </a:r>
          </a:p>
        </p:txBody>
      </p:sp>
      <p:sp>
        <p:nvSpPr>
          <p:cNvPr id="2053" name="Rectangle 10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dirty="0"/>
              <a:t>Section 1: Family Systems &amp; Functions</a:t>
            </a:r>
          </a:p>
          <a:p>
            <a:r>
              <a:rPr lang="en-US" sz="3000" dirty="0"/>
              <a:t>Section 2: The American Family</a:t>
            </a:r>
          </a:p>
          <a:p>
            <a:r>
              <a:rPr lang="en-US" sz="3000" dirty="0"/>
              <a:t>Section 3: Recent Trends in Marriage &amp; Family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E0B8B-0E06-424B-AEEB-6014635CA9F2}" type="slidenum">
              <a:rPr lang="en-US"/>
              <a:pPr/>
              <a:t>10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Beginnings of the American Family and Disruptions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Disruptions in family life</a:t>
            </a:r>
          </a:p>
          <a:p>
            <a:pPr lvl="1"/>
            <a:r>
              <a:rPr lang="en-US" dirty="0"/>
              <a:t>Violence &amp; abuse</a:t>
            </a:r>
          </a:p>
          <a:p>
            <a:pPr lvl="1"/>
            <a:r>
              <a:rPr lang="en-US" dirty="0"/>
              <a:t>Divorce</a:t>
            </a:r>
          </a:p>
          <a:p>
            <a:pPr lvl="1"/>
            <a:r>
              <a:rPr lang="en-US" dirty="0"/>
              <a:t>Empty nest</a:t>
            </a:r>
          </a:p>
          <a:p>
            <a:pPr lvl="1"/>
            <a:r>
              <a:rPr lang="en-US" dirty="0"/>
              <a:t>Return of adult children</a:t>
            </a:r>
          </a:p>
          <a:p>
            <a:pPr lvl="1"/>
            <a:r>
              <a:rPr lang="en-US" dirty="0"/>
              <a:t>Death of a spouse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American Family</a:t>
            </a:r>
          </a:p>
        </p:txBody>
      </p:sp>
    </p:spTree>
    <p:extLst>
      <p:ext uri="{BB962C8B-B14F-4D97-AF65-F5344CB8AC3E}">
        <p14:creationId xmlns:p14="http://schemas.microsoft.com/office/powerpoint/2010/main" val="750250818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47931-345D-46F9-8AA1-D5E73C4CD6DA}" type="slidenum">
              <a:rPr lang="en-US"/>
              <a:pPr/>
              <a:t>11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effectLst/>
              </a:rPr>
              <a:t>Explain how economics have impacted marriage &amp; family life.</a:t>
            </a:r>
            <a:endParaRPr lang="en-US" altLang="en-US" sz="1600" dirty="0">
              <a:effectLst/>
            </a:endParaRPr>
          </a:p>
          <a:p>
            <a:r>
              <a:rPr lang="en-US" altLang="en-US" sz="2800" dirty="0">
                <a:effectLst/>
              </a:rPr>
              <a:t>Analyze structural changes in the American family related to employment, single-parent families, &amp; divorce.</a:t>
            </a:r>
            <a:endParaRPr lang="en-US" altLang="en-US" sz="4400" dirty="0">
              <a:effectLst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3: Recent Trends in Marriage &amp; Family</a:t>
            </a: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47931-345D-46F9-8AA1-D5E73C4CD6DA}" type="slidenum">
              <a:rPr lang="en-US"/>
              <a:pPr/>
              <a:t>12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Sociologists Examine Trends in American Family Life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</a:rPr>
              <a:t>Delayed Marriages</a:t>
            </a:r>
            <a:r>
              <a:rPr lang="en-US" sz="2800" dirty="0"/>
              <a:t> – current trend is to marry later in life and being single has become an acceptable alternative to being married</a:t>
            </a:r>
          </a:p>
          <a:p>
            <a:r>
              <a:rPr lang="en-US" sz="2800" dirty="0">
                <a:solidFill>
                  <a:schemeClr val="tx2"/>
                </a:solidFill>
              </a:rPr>
              <a:t>Delayed Childbearing</a:t>
            </a:r>
            <a:r>
              <a:rPr lang="en-US" sz="2800" dirty="0"/>
              <a:t> – women are delaying childbirth to complete their education and establish a career</a:t>
            </a:r>
          </a:p>
          <a:p>
            <a:r>
              <a:rPr lang="en-US" sz="2800" dirty="0">
                <a:solidFill>
                  <a:schemeClr val="tx2"/>
                </a:solidFill>
              </a:rPr>
              <a:t>Childlessness</a:t>
            </a:r>
            <a:r>
              <a:rPr lang="en-US" sz="2800" dirty="0"/>
              <a:t> – couples are making the conscious choice to remain </a:t>
            </a:r>
            <a:r>
              <a:rPr lang="en-US" sz="2800" i="1" dirty="0"/>
              <a:t>voluntarily childless</a:t>
            </a:r>
            <a:endParaRPr lang="en-US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3: Recent Trends in Marriage &amp; Family</a:t>
            </a:r>
          </a:p>
        </p:txBody>
      </p:sp>
    </p:spTree>
    <p:extLst>
      <p:ext uri="{BB962C8B-B14F-4D97-AF65-F5344CB8AC3E}">
        <p14:creationId xmlns:p14="http://schemas.microsoft.com/office/powerpoint/2010/main" val="2901497490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31EC5-9DF4-4E38-839F-9EBB73F0670E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Sociologists Examine Trends in American Family Life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</a:rPr>
              <a:t>Dual-Earner Marriages</a:t>
            </a:r>
            <a:r>
              <a:rPr lang="en-US" sz="2800" dirty="0"/>
              <a:t> – increase in the number of dual-earner marriages due to the increased number of women entering the workforce</a:t>
            </a:r>
          </a:p>
          <a:p>
            <a:r>
              <a:rPr lang="en-US" sz="2800" dirty="0">
                <a:solidFill>
                  <a:schemeClr val="tx2"/>
                </a:solidFill>
              </a:rPr>
              <a:t>One-Parent Families</a:t>
            </a:r>
            <a:r>
              <a:rPr lang="en-US" sz="2800" dirty="0"/>
              <a:t> – come about in various ways such as divorce, death of a spouse, births to unwed mothers or adoption by unmarried individuals</a:t>
            </a:r>
          </a:p>
          <a:p>
            <a:r>
              <a:rPr lang="en-US" sz="2800" dirty="0">
                <a:solidFill>
                  <a:schemeClr val="tx2"/>
                </a:solidFill>
              </a:rPr>
              <a:t>Remarriage</a:t>
            </a:r>
            <a:r>
              <a:rPr lang="en-US" sz="2800" dirty="0"/>
              <a:t> – the majority of people who get divorced</a:t>
            </a:r>
            <a:r>
              <a:rPr lang="en-US" sz="2800" dirty="0">
                <a:sym typeface="Symbol" pitchFamily="18" charset="2"/>
              </a:rPr>
              <a:t> (</a:t>
            </a:r>
            <a:r>
              <a:rPr lang="en-US" sz="2800" dirty="0"/>
              <a:t>about </a:t>
            </a:r>
            <a:r>
              <a:rPr lang="en-US" sz="2800"/>
              <a:t>75 percent) get </a:t>
            </a:r>
            <a:r>
              <a:rPr lang="en-US" sz="2800" dirty="0"/>
              <a:t>remarried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494588" y="22860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3: Recent Trends in Marriage &amp; Family</a:t>
            </a: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D7EFD79-8ECE-424C-A6BD-566D0D03E260}" type="slidenum">
              <a:rPr lang="en-US"/>
              <a:pPr/>
              <a:t>14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/>
              <a:t>CHAPTER 12</a:t>
            </a:r>
            <a:br>
              <a:rPr lang="en-US"/>
            </a:br>
            <a:r>
              <a:rPr lang="en-US"/>
              <a:t>The Economy and Politics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Section 1: The Economic Institution</a:t>
            </a:r>
          </a:p>
          <a:p>
            <a:r>
              <a:rPr lang="en-US"/>
              <a:t>Section 2: The Political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2121-F392-4259-B2D9-0329E0B575E2}" type="slidenum">
              <a:rPr lang="en-US"/>
              <a:pPr/>
              <a:t>15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 and contrast the characteristics of the capitalist and the social economic systems.</a:t>
            </a:r>
          </a:p>
          <a:p>
            <a:r>
              <a:rPr lang="en-US"/>
              <a:t>Discuss developments that have transformed the American economic system.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Economic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2D0A1-B333-4544-BC5D-B9FBEADB994B}" type="slidenum">
              <a:rPr lang="en-US"/>
              <a:pPr/>
              <a:t>16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Economic Models of </a:t>
            </a:r>
            <a:br>
              <a:rPr lang="en-US"/>
            </a:br>
            <a:r>
              <a:rPr lang="en-US"/>
              <a:t>Capitalism and Socialism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>
                <a:solidFill>
                  <a:schemeClr val="tx2"/>
                </a:solidFill>
              </a:rPr>
              <a:t>CAPITALISM:</a:t>
            </a:r>
          </a:p>
          <a:p>
            <a:r>
              <a:rPr lang="en-US"/>
              <a:t>Factors of production are owned by individuals</a:t>
            </a:r>
          </a:p>
          <a:p>
            <a:r>
              <a:rPr lang="en-US"/>
              <a:t>Forces of profit and competition regulate economic activity</a:t>
            </a:r>
          </a:p>
          <a:p>
            <a:r>
              <a:rPr lang="en-US"/>
              <a:t>Minimal government interference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Economic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6F337-B90E-4ABA-918A-CADC1581D296}" type="slidenum">
              <a:rPr lang="en-US"/>
              <a:pPr/>
              <a:t>17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Economic Models of </a:t>
            </a:r>
            <a:br>
              <a:rPr lang="en-US"/>
            </a:br>
            <a:r>
              <a:rPr lang="en-US"/>
              <a:t>Capitalism and Socialism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>
                <a:solidFill>
                  <a:schemeClr val="tx2"/>
                </a:solidFill>
              </a:rPr>
              <a:t>SOCIALISM:</a:t>
            </a:r>
          </a:p>
          <a:p>
            <a:r>
              <a:rPr lang="en-US"/>
              <a:t>Factors of production are owned by the government</a:t>
            </a:r>
          </a:p>
          <a:p>
            <a:r>
              <a:rPr lang="en-US"/>
              <a:t>Economic activity regulated by the government</a:t>
            </a:r>
          </a:p>
          <a:p>
            <a:r>
              <a:rPr lang="en-US"/>
              <a:t>Pure form is communism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Economic Institution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494588" y="22860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 </a:t>
            </a:r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C7D09-3E1A-4957-846E-5C7BEDA52CC6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Economic Models of </a:t>
            </a:r>
            <a:br>
              <a:rPr lang="en-US"/>
            </a:br>
            <a:r>
              <a:rPr lang="en-US"/>
              <a:t>Capitalism and Socialism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>
                <a:solidFill>
                  <a:schemeClr val="tx2"/>
                </a:solidFill>
              </a:rPr>
              <a:t>BOTH:</a:t>
            </a:r>
          </a:p>
          <a:p>
            <a:r>
              <a:rPr lang="en-US"/>
              <a:t>Exist in industrial and postindustrial societies</a:t>
            </a:r>
            <a:endParaRPr lang="en-US" i="1"/>
          </a:p>
          <a:p>
            <a:r>
              <a:rPr lang="en-US"/>
              <a:t>“Pure” forms are ideal types</a:t>
            </a:r>
            <a:endParaRPr lang="en-US" i="1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Economic Institution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494588" y="22860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 </a:t>
            </a:r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2210C-6C58-4139-BC0C-A3EC2D84DCC2}" type="slidenum">
              <a:rPr lang="en-US"/>
              <a:pPr/>
              <a:t>19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American Economy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5814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sz="2800" i="1">
                <a:solidFill>
                  <a:schemeClr val="tx2"/>
                </a:solidFill>
              </a:rPr>
              <a:t>Rise of Corporate Capitalism</a:t>
            </a:r>
            <a:r>
              <a:rPr lang="en-US" sz="2800"/>
              <a:t> – has changed the relationship between business ownership and control</a:t>
            </a:r>
          </a:p>
          <a:p>
            <a:pPr>
              <a:spcBef>
                <a:spcPct val="5000"/>
              </a:spcBef>
            </a:pPr>
            <a:r>
              <a:rPr lang="en-US" sz="2800" i="1">
                <a:solidFill>
                  <a:schemeClr val="tx2"/>
                </a:solidFill>
              </a:rPr>
              <a:t>Economic Globalization</a:t>
            </a:r>
            <a:r>
              <a:rPr lang="en-US" sz="2800" i="1"/>
              <a:t> </a:t>
            </a:r>
            <a:r>
              <a:rPr lang="en-US" sz="2800"/>
              <a:t>– many of the large corporations are also multinational</a:t>
            </a:r>
          </a:p>
          <a:p>
            <a:pPr>
              <a:spcBef>
                <a:spcPct val="5000"/>
              </a:spcBef>
            </a:pPr>
            <a:r>
              <a:rPr lang="en-US" sz="2800" i="1">
                <a:solidFill>
                  <a:schemeClr val="tx2"/>
                </a:solidFill>
              </a:rPr>
              <a:t>The Changing Nature of Work</a:t>
            </a:r>
            <a:r>
              <a:rPr lang="en-US" sz="2800" i="1"/>
              <a:t> –</a:t>
            </a:r>
            <a:r>
              <a:rPr lang="en-US" sz="2800"/>
              <a:t> shift from an industrial base to a service base due, in part, to technology</a:t>
            </a:r>
          </a:p>
          <a:p>
            <a:pPr>
              <a:spcBef>
                <a:spcPct val="5000"/>
              </a:spcBef>
            </a:pPr>
            <a:r>
              <a:rPr lang="en-US" sz="2800" i="1">
                <a:solidFill>
                  <a:schemeClr val="tx2"/>
                </a:solidFill>
              </a:rPr>
              <a:t>E-Commerce</a:t>
            </a:r>
            <a:r>
              <a:rPr lang="en-US" sz="2800" i="1"/>
              <a:t> </a:t>
            </a:r>
            <a:r>
              <a:rPr lang="en-US" sz="2800"/>
              <a:t>– business conducted over the internet, which is based on information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Economic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BD90-9545-4EC3-A7D8-81F30E68875D}" type="slidenum">
              <a:rPr lang="en-US"/>
              <a:pPr/>
              <a:t>2</a:t>
            </a:fld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the norms that influence the ways in which marriage patterns are organized around the world.</a:t>
            </a:r>
          </a:p>
          <a:p>
            <a:r>
              <a:rPr lang="en-US" dirty="0"/>
              <a:t>Identify the basic societal needs that the institution of the family satisfies.</a:t>
            </a:r>
            <a:r>
              <a:rPr lang="en-US" altLang="en-US" dirty="0">
                <a:effectLst/>
                <a:latin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Family in Cross-Cultural Perspective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447B8-7963-4811-97DF-2DBB91A50C9A}" type="slidenum">
              <a:rPr lang="en-US"/>
              <a:pPr/>
              <a:t>20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how the exercise of power varies by type of government</a:t>
            </a:r>
          </a:p>
          <a:p>
            <a:r>
              <a:rPr lang="en-US"/>
              <a:t>Describe the major characteristics of the U.S. political system.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Political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7ED55-255E-4B25-93BC-8FE4EC2D013C}" type="slidenum">
              <a:rPr lang="en-US"/>
              <a:pPr/>
              <a:t>21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Exercise Of Power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Traditional authority</a:t>
            </a:r>
            <a:r>
              <a:rPr lang="en-US"/>
              <a:t> – power that is based on long-standing custom</a:t>
            </a:r>
          </a:p>
          <a:p>
            <a:r>
              <a:rPr lang="en-US">
                <a:solidFill>
                  <a:schemeClr val="tx2"/>
                </a:solidFill>
              </a:rPr>
              <a:t>Rational-Legal</a:t>
            </a:r>
            <a:r>
              <a:rPr lang="en-US"/>
              <a:t> – based on formal rules and regulations</a:t>
            </a:r>
          </a:p>
          <a:p>
            <a:r>
              <a:rPr lang="en-US">
                <a:solidFill>
                  <a:schemeClr val="tx2"/>
                </a:solidFill>
              </a:rPr>
              <a:t>Charismatic</a:t>
            </a:r>
            <a:r>
              <a:rPr lang="en-US"/>
              <a:t> – based on a leader’s charisma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Political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FAD8-7F48-49F7-A333-C8B9E9D71F91}" type="slidenum">
              <a:rPr lang="en-US"/>
              <a:pPr/>
              <a:t>22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U.S. Political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/>
              <a:t>Dominated by two major political parties – </a:t>
            </a:r>
            <a:r>
              <a:rPr lang="en-US" sz="3000" i="1" dirty="0">
                <a:solidFill>
                  <a:schemeClr val="tx2"/>
                </a:solidFill>
              </a:rPr>
              <a:t>Democrats</a:t>
            </a:r>
            <a:r>
              <a:rPr lang="en-US" sz="3000" i="1" dirty="0"/>
              <a:t> </a:t>
            </a:r>
            <a:r>
              <a:rPr lang="en-US" sz="3000" dirty="0"/>
              <a:t>and </a:t>
            </a:r>
            <a:r>
              <a:rPr lang="en-US" sz="3000" i="1" dirty="0">
                <a:solidFill>
                  <a:schemeClr val="tx2"/>
                </a:solidFill>
              </a:rPr>
              <a:t>Republicans</a:t>
            </a:r>
            <a:endParaRPr lang="en-US" sz="3000" dirty="0">
              <a:solidFill>
                <a:schemeClr val="tx2"/>
              </a:solidFill>
            </a:endParaRPr>
          </a:p>
          <a:p>
            <a:r>
              <a:rPr lang="en-US" sz="3000" dirty="0"/>
              <a:t>Includes interest groups and PACs, which help groups with minority views influence government decisions</a:t>
            </a:r>
          </a:p>
          <a:p>
            <a:r>
              <a:rPr lang="en-US" sz="3000"/>
              <a:t>Has majority </a:t>
            </a:r>
            <a:r>
              <a:rPr lang="en-US" sz="3000" dirty="0"/>
              <a:t>representation, but debate exists over who holds power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Political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AB4D9-2380-4639-B2D5-B41EB6DDE586}" type="slidenum">
              <a:rPr lang="en-US"/>
              <a:pPr/>
              <a:t>23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U.S. Political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/>
              <a:t>Consists of three branches of the government – the </a:t>
            </a:r>
            <a:r>
              <a:rPr lang="en-US" sz="3000" i="1">
                <a:solidFill>
                  <a:schemeClr val="tx2"/>
                </a:solidFill>
              </a:rPr>
              <a:t>executive</a:t>
            </a:r>
            <a:r>
              <a:rPr lang="en-US" sz="3000" i="1"/>
              <a:t>, </a:t>
            </a:r>
            <a:r>
              <a:rPr lang="en-US" sz="3000" i="1">
                <a:solidFill>
                  <a:schemeClr val="tx2"/>
                </a:solidFill>
              </a:rPr>
              <a:t>legislative</a:t>
            </a:r>
            <a:r>
              <a:rPr lang="en-US" sz="3000" i="1"/>
              <a:t>,</a:t>
            </a:r>
            <a:r>
              <a:rPr lang="en-US" sz="3000"/>
              <a:t> and </a:t>
            </a:r>
            <a:r>
              <a:rPr lang="en-US" sz="3000" i="1">
                <a:solidFill>
                  <a:schemeClr val="tx2"/>
                </a:solidFill>
              </a:rPr>
              <a:t>judicial</a:t>
            </a:r>
          </a:p>
          <a:p>
            <a:r>
              <a:rPr lang="en-US" sz="3000"/>
              <a:t>Includes public participation, although voter participation varies and is relatively low overall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Political Institution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494588" y="20193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 </a:t>
            </a:r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DAEAADC-66F3-4401-92FC-991B27148416}" type="slidenum">
              <a:rPr lang="en-US"/>
              <a:pPr/>
              <a:t>24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CHAPTER 13</a:t>
            </a:r>
            <a:br>
              <a:rPr lang="en-US" sz="3600" dirty="0"/>
            </a:br>
            <a:r>
              <a:rPr lang="en-US" dirty="0"/>
              <a:t>Education and Religion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Section 1: The Sociology of Education</a:t>
            </a:r>
          </a:p>
          <a:p>
            <a:r>
              <a:rPr lang="en-US"/>
              <a:t>Section 2: The Sociology of Religion</a:t>
            </a:r>
          </a:p>
        </p:txBody>
      </p:sp>
    </p:spTree>
    <p:extLst>
      <p:ext uri="{BB962C8B-B14F-4D97-AF65-F5344CB8AC3E}">
        <p14:creationId xmlns:p14="http://schemas.microsoft.com/office/powerpoint/2010/main" val="4125874889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E787C-8D97-4FB5-A8E4-E0278B90BD1D}" type="slidenum">
              <a:rPr lang="en-US"/>
              <a:pPr/>
              <a:t>25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how the views of functionalist, conflict, and interactionist sociologists differ concerning education.</a:t>
            </a:r>
          </a:p>
          <a:p>
            <a:r>
              <a:rPr lang="en-US"/>
              <a:t>Identify some of the current issues in American education.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Sociology of Education</a:t>
            </a:r>
          </a:p>
        </p:txBody>
      </p:sp>
    </p:spTree>
    <p:extLst>
      <p:ext uri="{BB962C8B-B14F-4D97-AF65-F5344CB8AC3E}">
        <p14:creationId xmlns:p14="http://schemas.microsoft.com/office/powerpoint/2010/main" val="2986464833"/>
      </p:ext>
    </p:extLst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1BB70-78B5-4548-84B6-7C58CA956FBE}" type="slidenum">
              <a:rPr lang="en-US"/>
              <a:pPr/>
              <a:t>26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Comparing Functionalist, Conflict, and Interactionist Perspectives of Education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Functionalist</a:t>
            </a:r>
            <a:r>
              <a:rPr lang="en-US" sz="2800"/>
              <a:t> – schools help maintain the stability and smooth operation of society</a:t>
            </a:r>
          </a:p>
          <a:p>
            <a:r>
              <a:rPr lang="en-US" sz="2800">
                <a:solidFill>
                  <a:schemeClr val="tx2"/>
                </a:solidFill>
              </a:rPr>
              <a:t>Conflict</a:t>
            </a:r>
            <a:r>
              <a:rPr lang="en-US" sz="2800"/>
              <a:t> – the educational system serves to limit the potential of certain people and groups to gain power and social rewards</a:t>
            </a:r>
          </a:p>
          <a:p>
            <a:r>
              <a:rPr lang="en-US" sz="2800">
                <a:solidFill>
                  <a:schemeClr val="tx2"/>
                </a:solidFill>
              </a:rPr>
              <a:t>Interactionist</a:t>
            </a:r>
            <a:r>
              <a:rPr lang="en-US" sz="2800"/>
              <a:t> – students’ educational achievements and success are shaped in part by teacher-student interactions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Sociology of Education</a:t>
            </a:r>
          </a:p>
        </p:txBody>
      </p:sp>
    </p:spTree>
    <p:extLst>
      <p:ext uri="{BB962C8B-B14F-4D97-AF65-F5344CB8AC3E}">
        <p14:creationId xmlns:p14="http://schemas.microsoft.com/office/powerpoint/2010/main" val="1374350866"/>
      </p:ext>
    </p:extLst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8E00A-1B22-490A-B23D-727434862358}" type="slidenum">
              <a:rPr lang="en-US"/>
              <a:pPr/>
              <a:t>27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Issues in </a:t>
            </a:r>
            <a:br>
              <a:rPr lang="en-US"/>
            </a:br>
            <a:r>
              <a:rPr lang="en-US"/>
              <a:t>American Education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Educational Reform</a:t>
            </a:r>
            <a:r>
              <a:rPr lang="en-US"/>
              <a:t> – to address a decline in the level of the quality of education; has led to some improvements</a:t>
            </a:r>
          </a:p>
          <a:p>
            <a:r>
              <a:rPr lang="en-US">
                <a:solidFill>
                  <a:schemeClr val="tx2"/>
                </a:solidFill>
              </a:rPr>
              <a:t>Educational Alternatives</a:t>
            </a:r>
            <a:r>
              <a:rPr lang="en-US"/>
              <a:t> – provides school choice through vouchers, charter schools, and options such as homeschooling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Sociology of Education</a:t>
            </a:r>
          </a:p>
        </p:txBody>
      </p:sp>
    </p:spTree>
    <p:extLst>
      <p:ext uri="{BB962C8B-B14F-4D97-AF65-F5344CB8AC3E}">
        <p14:creationId xmlns:p14="http://schemas.microsoft.com/office/powerpoint/2010/main" val="619587662"/>
      </p:ext>
    </p:extLst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58A6F-9362-42BB-95C9-B80DBE3D11EA}" type="slidenum">
              <a:rPr lang="en-US"/>
              <a:pPr/>
              <a:t>28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Issues in </a:t>
            </a:r>
            <a:br>
              <a:rPr lang="en-US"/>
            </a:br>
            <a:r>
              <a:rPr lang="en-US"/>
              <a:t>American Education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Violence in the Schools</a:t>
            </a:r>
            <a:r>
              <a:rPr lang="en-US"/>
              <a:t> – has led to the use of security measures; zero tolerance policies, and conflict-resolution programs</a:t>
            </a:r>
          </a:p>
          <a:p>
            <a:r>
              <a:rPr lang="en-US">
                <a:solidFill>
                  <a:schemeClr val="tx2"/>
                </a:solidFill>
              </a:rPr>
              <a:t>Bilingual Education</a:t>
            </a:r>
            <a:r>
              <a:rPr lang="en-US"/>
              <a:t> – controversial, particularly in states with many Hispanics; has led to “English Only” movement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Sociology of Education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494588" y="22860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 </a:t>
            </a:r>
          </a:p>
        </p:txBody>
      </p:sp>
    </p:spTree>
    <p:extLst>
      <p:ext uri="{BB962C8B-B14F-4D97-AF65-F5344CB8AC3E}">
        <p14:creationId xmlns:p14="http://schemas.microsoft.com/office/powerpoint/2010/main" val="1580057773"/>
      </p:ext>
    </p:extLst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2AD63-BBAB-4F7C-BC3C-60EA59199297}" type="slidenum">
              <a:rPr lang="en-US"/>
              <a:pPr/>
              <a:t>29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the basic societal needs that religion serves.</a:t>
            </a:r>
          </a:p>
          <a:p>
            <a:r>
              <a:rPr lang="en-US"/>
              <a:t>Describe the distinctive features of religion in American society.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Sociology of Religion</a:t>
            </a:r>
          </a:p>
        </p:txBody>
      </p:sp>
    </p:spTree>
    <p:extLst>
      <p:ext uri="{BB962C8B-B14F-4D97-AF65-F5344CB8AC3E}">
        <p14:creationId xmlns:p14="http://schemas.microsoft.com/office/powerpoint/2010/main" val="125544531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0CB9-95BD-4C61-B2A1-6E3D3D91C6A3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dirty="0"/>
              <a:t>Social Institutions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3300"/>
            <a:ext cx="8229600" cy="4356100"/>
          </a:xfrm>
        </p:spPr>
        <p:txBody>
          <a:bodyPr/>
          <a:lstStyle/>
          <a:p>
            <a:r>
              <a:rPr lang="en-US" i="1" dirty="0">
                <a:solidFill>
                  <a:schemeClr val="tx2"/>
                </a:solidFill>
              </a:rPr>
              <a:t>Definition</a:t>
            </a:r>
            <a:r>
              <a:rPr lang="en-US" dirty="0"/>
              <a:t> – </a:t>
            </a:r>
            <a:r>
              <a:rPr lang="en-US" dirty="0">
                <a:effectLst/>
              </a:rPr>
              <a:t>mechanisms or patterns of social order focused on meeting social needs—major </a:t>
            </a:r>
            <a:r>
              <a:rPr lang="en-US" b="1" i="1" u="sng" dirty="0">
                <a:effectLst/>
              </a:rPr>
              <a:t>agents of socialization</a:t>
            </a:r>
            <a:endParaRPr lang="en-US" b="1" i="1" u="sng" dirty="0"/>
          </a:p>
          <a:p>
            <a:r>
              <a:rPr lang="en-US" i="1" dirty="0">
                <a:solidFill>
                  <a:schemeClr val="tx2"/>
                </a:solidFill>
              </a:rPr>
              <a:t>Examples</a:t>
            </a:r>
            <a:r>
              <a:rPr lang="en-US" i="1" dirty="0"/>
              <a:t> – </a:t>
            </a:r>
            <a:r>
              <a:rPr lang="en-US" dirty="0"/>
              <a:t>Family, Economy, Politics &amp; Government, Education, Religion, Health Care</a:t>
            </a:r>
          </a:p>
          <a:p>
            <a:r>
              <a:rPr lang="en-US" i="1" dirty="0">
                <a:solidFill>
                  <a:schemeClr val="tx2"/>
                </a:solidFill>
              </a:rPr>
              <a:t>Studied in Sociology</a:t>
            </a:r>
            <a:r>
              <a:rPr lang="en-US" i="1" dirty="0"/>
              <a:t> – </a:t>
            </a:r>
            <a:r>
              <a:rPr lang="en-US" dirty="0">
                <a:effectLst/>
              </a:rPr>
              <a:t>methods examine social institutions over time or compare social institutions in other parts of the world.</a:t>
            </a:r>
            <a:endParaRPr lang="en-US" dirty="0"/>
          </a:p>
          <a:p>
            <a:endParaRPr 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Social Institutions Unit—Chp. 11-13</a:t>
            </a:r>
          </a:p>
        </p:txBody>
      </p:sp>
    </p:spTree>
    <p:extLst>
      <p:ext uri="{BB962C8B-B14F-4D97-AF65-F5344CB8AC3E}">
        <p14:creationId xmlns:p14="http://schemas.microsoft.com/office/powerpoint/2010/main" val="1399986361"/>
      </p:ext>
    </p:extLst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4D068-05FA-4E3A-B1A3-A115AF09059E}" type="slidenum">
              <a:rPr lang="en-US"/>
              <a:pPr/>
              <a:t>30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of Religion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tx2"/>
                </a:solidFill>
              </a:rPr>
              <a:t>Social Cohesion</a:t>
            </a:r>
            <a:r>
              <a:rPr lang="en-US" i="1"/>
              <a:t> – </a:t>
            </a:r>
            <a:r>
              <a:rPr lang="en-US"/>
              <a:t>strengthening of bonds among people</a:t>
            </a:r>
          </a:p>
          <a:p>
            <a:r>
              <a:rPr lang="en-US" i="1">
                <a:solidFill>
                  <a:schemeClr val="tx2"/>
                </a:solidFill>
              </a:rPr>
              <a:t>Social Control</a:t>
            </a:r>
            <a:r>
              <a:rPr lang="en-US" i="1"/>
              <a:t> –</a:t>
            </a:r>
            <a:r>
              <a:rPr lang="en-US"/>
              <a:t> encourages conformity to the norms of society</a:t>
            </a:r>
          </a:p>
          <a:p>
            <a:r>
              <a:rPr lang="en-US" i="1">
                <a:solidFill>
                  <a:schemeClr val="tx2"/>
                </a:solidFill>
              </a:rPr>
              <a:t>Emotional Support</a:t>
            </a:r>
            <a:r>
              <a:rPr lang="en-US" i="1"/>
              <a:t> –</a:t>
            </a:r>
            <a:r>
              <a:rPr lang="en-US"/>
              <a:t> to provide emotional support during difficult times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Sociology of Religion</a:t>
            </a:r>
          </a:p>
        </p:txBody>
      </p:sp>
    </p:spTree>
    <p:extLst>
      <p:ext uri="{BB962C8B-B14F-4D97-AF65-F5344CB8AC3E}">
        <p14:creationId xmlns:p14="http://schemas.microsoft.com/office/powerpoint/2010/main" val="4211996440"/>
      </p:ext>
    </p:extLst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1406E-B1FA-4960-AB08-1AA5889B6F17}" type="slidenum">
              <a:rPr lang="en-US"/>
              <a:pPr/>
              <a:t>31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Religion in American Society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US"/>
              <a:t>Free from persecution</a:t>
            </a:r>
          </a:p>
          <a:p>
            <a:pPr>
              <a:spcBef>
                <a:spcPct val="10000"/>
              </a:spcBef>
            </a:pPr>
            <a:r>
              <a:rPr lang="en-US"/>
              <a:t>Culturally diverse</a:t>
            </a:r>
          </a:p>
          <a:p>
            <a:pPr>
              <a:spcBef>
                <a:spcPct val="10000"/>
              </a:spcBef>
            </a:pPr>
            <a:r>
              <a:rPr lang="en-US"/>
              <a:t>Highly valued but may be losing influence</a:t>
            </a:r>
          </a:p>
          <a:p>
            <a:pPr>
              <a:spcBef>
                <a:spcPct val="10000"/>
              </a:spcBef>
            </a:pPr>
            <a:r>
              <a:rPr lang="en-US"/>
              <a:t>Separation of church and state</a:t>
            </a:r>
          </a:p>
          <a:p>
            <a:pPr>
              <a:spcBef>
                <a:spcPct val="10000"/>
              </a:spcBef>
            </a:pPr>
            <a:r>
              <a:rPr lang="en-US"/>
              <a:t>Many believe in God but fewer are affiliated with religious organizations and even fewer attend services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Sociology of Religion</a:t>
            </a:r>
          </a:p>
        </p:txBody>
      </p:sp>
    </p:spTree>
    <p:extLst>
      <p:ext uri="{BB962C8B-B14F-4D97-AF65-F5344CB8AC3E}">
        <p14:creationId xmlns:p14="http://schemas.microsoft.com/office/powerpoint/2010/main" val="2083862062"/>
      </p:ext>
    </p:extLst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AB71-7CB0-4933-8B15-20534D65CF24}" type="slidenum">
              <a:rPr lang="en-US"/>
              <a:pPr/>
              <a:t>32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Religion in American Society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Americans are monotheistic</a:t>
            </a:r>
          </a:p>
          <a:p>
            <a:r>
              <a:rPr lang="en-US"/>
              <a:t>Protestants are most numerous, but the Roman Catholic Church is the largest single organization</a:t>
            </a:r>
          </a:p>
          <a:p>
            <a:r>
              <a:rPr lang="en-US"/>
              <a:t>Rising participation in fundamentalist and evangelical Christian groups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Sociology of Religion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494588" y="20193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 </a:t>
            </a:r>
          </a:p>
        </p:txBody>
      </p:sp>
    </p:spTree>
    <p:extLst>
      <p:ext uri="{BB962C8B-B14F-4D97-AF65-F5344CB8AC3E}">
        <p14:creationId xmlns:p14="http://schemas.microsoft.com/office/powerpoint/2010/main" val="1677501947"/>
      </p:ext>
    </p:extLst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6200" y="648970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kern="1200" smtClean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18A6568-0F7D-4389-97FE-30F2ED08457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229600" cy="1828800"/>
          </a:xfrm>
        </p:spPr>
        <p:txBody>
          <a:bodyPr/>
          <a:lstStyle/>
          <a:p>
            <a:pPr eaLnBrk="1" hangingPunct="1"/>
            <a:r>
              <a:rPr lang="en-US" sz="3600" dirty="0"/>
              <a:t>CHAPTER 14</a:t>
            </a:r>
            <a:br>
              <a:rPr lang="en-US" sz="3600" dirty="0"/>
            </a:br>
            <a:r>
              <a:rPr lang="en-US" sz="4400" dirty="0"/>
              <a:t>Science, Sport and the Mass Media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57600"/>
            <a:ext cx="8229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Section 1: Sports as a Social Institution</a:t>
            </a:r>
          </a:p>
          <a:p>
            <a:pPr eaLnBrk="1" hangingPunct="1">
              <a:defRPr/>
            </a:pPr>
            <a:r>
              <a:rPr lang="en-US" dirty="0"/>
              <a:t>Section 2: Mass Media as a Social Institution</a:t>
            </a:r>
          </a:p>
          <a:p>
            <a:pPr eaLnBrk="1" hangingPunct="1">
              <a:defRPr/>
            </a:pPr>
            <a:r>
              <a:rPr lang="en-US" dirty="0"/>
              <a:t>Section 3: Science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63967B-3957-4F9C-A44E-73F595E81D5B}" type="slidenum">
              <a:rPr lang="en-US"/>
              <a:pPr/>
              <a:t>34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do sociologists define sport as an institution?</a:t>
            </a:r>
          </a:p>
          <a:p>
            <a:pPr eaLnBrk="1" hangingPunct="1">
              <a:defRPr/>
            </a:pPr>
            <a:r>
              <a:rPr lang="en-US" dirty="0"/>
              <a:t>What factors have contributed to the institutionalization of sport?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1: Sports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9DA40D-0EB5-45F0-B1F2-5AF5CB4A690D}" type="slidenum">
              <a:rPr lang="en-US"/>
              <a:pPr/>
              <a:t>35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The Institution of Sport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Sport is defined as any competitive game that involves physical activity and is played according to specific rules</a:t>
            </a:r>
          </a:p>
          <a:p>
            <a:pPr eaLnBrk="1" hangingPunct="1">
              <a:defRPr/>
            </a:pPr>
            <a:r>
              <a:rPr lang="en-US" dirty="0"/>
              <a:t>Sport emerged as a recognizable part of human culture in prehistoric times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1: Sports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5CD736-257A-47AE-AE72-36738DBAEF05}" type="slidenum">
              <a:rPr lang="en-US"/>
              <a:pPr/>
              <a:t>36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Sociological Perspectives &amp; Sport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Functionalist:</a:t>
            </a:r>
          </a:p>
          <a:p>
            <a:pPr lvl="1" eaLnBrk="1" hangingPunct="1">
              <a:defRPr/>
            </a:pPr>
            <a:r>
              <a:rPr lang="en-US" dirty="0"/>
              <a:t>Sport encourages social integration—shared values</a:t>
            </a:r>
          </a:p>
          <a:p>
            <a:pPr lvl="1" eaLnBrk="1" hangingPunct="1">
              <a:defRPr/>
            </a:pPr>
            <a:r>
              <a:rPr lang="en-US" dirty="0"/>
              <a:t>Sport Reinforces important social norms &amp; values</a:t>
            </a:r>
          </a:p>
          <a:p>
            <a:pPr lvl="1" eaLnBrk="1" hangingPunct="1">
              <a:defRPr/>
            </a:pPr>
            <a:r>
              <a:rPr lang="en-US" dirty="0"/>
              <a:t>Sport provides an acceptable outlet for stress &amp; aggression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1: Sport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5CD736-257A-47AE-AE72-36738DBAEF05}" type="slidenum">
              <a:rPr lang="en-US"/>
              <a:pPr/>
              <a:t>37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600200"/>
            <a:ext cx="8683625" cy="1143000"/>
          </a:xfrm>
        </p:spPr>
        <p:txBody>
          <a:bodyPr/>
          <a:lstStyle/>
          <a:p>
            <a:pPr eaLnBrk="1" hangingPunct="1"/>
            <a:r>
              <a:rPr lang="en-US" dirty="0"/>
              <a:t>Sociological Perspectives &amp; Sport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Conflict Perspective:</a:t>
            </a:r>
          </a:p>
          <a:p>
            <a:pPr lvl="1" eaLnBrk="1" hangingPunct="1">
              <a:defRPr/>
            </a:pPr>
            <a:r>
              <a:rPr lang="en-US" dirty="0"/>
              <a:t>Focused on how sports reflect social inequalities</a:t>
            </a:r>
          </a:p>
          <a:p>
            <a:pPr lvl="1" eaLnBrk="1" hangingPunct="1">
              <a:defRPr/>
            </a:pPr>
            <a:r>
              <a:rPr lang="en-US" dirty="0"/>
              <a:t>Believes that sports are used to maintain inequality in society</a:t>
            </a:r>
          </a:p>
          <a:p>
            <a:pPr lvl="1" eaLnBrk="1" hangingPunct="1">
              <a:defRPr/>
            </a:pPr>
            <a:r>
              <a:rPr lang="en-US" dirty="0"/>
              <a:t>Says that it serves to distract people from misery—gets them to believe that things aren’t out of reach</a:t>
            </a:r>
          </a:p>
          <a:p>
            <a:pPr lvl="1" eaLnBrk="1" hangingPunct="1">
              <a:defRPr/>
            </a:pPr>
            <a:r>
              <a:rPr lang="en-US" dirty="0"/>
              <a:t>Claim that sports legitimize violence &amp; oppression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1: Sport as a Social Institution</a:t>
            </a:r>
          </a:p>
        </p:txBody>
      </p:sp>
    </p:spTree>
    <p:extLst>
      <p:ext uri="{BB962C8B-B14F-4D97-AF65-F5344CB8AC3E}">
        <p14:creationId xmlns:p14="http://schemas.microsoft.com/office/powerpoint/2010/main" val="687062374"/>
      </p:ext>
    </p:extLst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5CD736-257A-47AE-AE72-36738DBAEF05}" type="slidenum">
              <a:rPr lang="en-US"/>
              <a:pPr/>
              <a:t>38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600200"/>
            <a:ext cx="8683625" cy="1143000"/>
          </a:xfrm>
        </p:spPr>
        <p:txBody>
          <a:bodyPr/>
          <a:lstStyle/>
          <a:p>
            <a:pPr eaLnBrk="1" hangingPunct="1"/>
            <a:r>
              <a:rPr lang="en-US" dirty="0"/>
              <a:t>Sociological Perspectives &amp; Sport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23891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Interactionist:</a:t>
            </a:r>
          </a:p>
          <a:p>
            <a:pPr lvl="1" eaLnBrk="1" hangingPunct="1">
              <a:defRPr/>
            </a:pPr>
            <a:r>
              <a:rPr lang="en-US" dirty="0"/>
              <a:t>Look for the symbolism in sports</a:t>
            </a:r>
          </a:p>
          <a:p>
            <a:pPr lvl="1" eaLnBrk="1" hangingPunct="1">
              <a:defRPr/>
            </a:pPr>
            <a:r>
              <a:rPr lang="en-US" dirty="0"/>
              <a:t>Find the inspirational qualities of sports in society</a:t>
            </a:r>
          </a:p>
          <a:p>
            <a:pPr lvl="1" eaLnBrk="1" hangingPunct="1">
              <a:defRPr/>
            </a:pPr>
            <a:r>
              <a:rPr lang="en-US" dirty="0"/>
              <a:t>Look at how sports heroes are treated by society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1: Sport as a Social Institution</a:t>
            </a:r>
          </a:p>
        </p:txBody>
      </p:sp>
    </p:spTree>
    <p:extLst>
      <p:ext uri="{BB962C8B-B14F-4D97-AF65-F5344CB8AC3E}">
        <p14:creationId xmlns:p14="http://schemas.microsoft.com/office/powerpoint/2010/main" val="91301787"/>
      </p:ext>
    </p:extLst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5CD736-257A-47AE-AE72-36738DBAEF05}" type="slidenum">
              <a:rPr lang="en-US"/>
              <a:pPr/>
              <a:t>39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" y="1219200"/>
            <a:ext cx="9064625" cy="1143000"/>
          </a:xfrm>
        </p:spPr>
        <p:txBody>
          <a:bodyPr/>
          <a:lstStyle/>
          <a:p>
            <a:pPr eaLnBrk="1" hangingPunct="1"/>
            <a:r>
              <a:rPr lang="en-US" dirty="0"/>
              <a:t>Issues in American Sport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133600"/>
            <a:ext cx="8991600" cy="43561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Race &amp; Ethnicity:</a:t>
            </a:r>
          </a:p>
          <a:p>
            <a:pPr lvl="1" eaLnBrk="1" hangingPunct="1">
              <a:defRPr/>
            </a:pPr>
            <a:r>
              <a:rPr lang="en-US" dirty="0"/>
              <a:t>Impacts racial tensions/inequality—common experience</a:t>
            </a:r>
          </a:p>
          <a:p>
            <a:pPr lvl="1" eaLnBrk="1" hangingPunct="1">
              <a:defRPr/>
            </a:pPr>
            <a:r>
              <a:rPr lang="en-US" dirty="0"/>
              <a:t>Can be a source of unity, stereotypes, &amp; prejudice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C000"/>
                </a:solidFill>
              </a:rPr>
              <a:t>Gender:</a:t>
            </a:r>
          </a:p>
          <a:p>
            <a:pPr lvl="1" eaLnBrk="1" hangingPunct="1">
              <a:defRPr/>
            </a:pPr>
            <a:r>
              <a:rPr lang="en-US" dirty="0"/>
              <a:t>Gender equity in sports is now mandated by govt.</a:t>
            </a:r>
          </a:p>
          <a:p>
            <a:pPr lvl="1" eaLnBrk="1" hangingPunct="1">
              <a:defRPr/>
            </a:pPr>
            <a:r>
              <a:rPr lang="en-US" dirty="0"/>
              <a:t>Physical equity/inequity is demonstrated in sport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C000"/>
                </a:solidFill>
              </a:rPr>
              <a:t>Deviance</a:t>
            </a:r>
            <a:r>
              <a:rPr lang="en-US" dirty="0"/>
              <a:t>—Does sport encourage or discourage deviant behavior?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1: Sport as a Social Institution</a:t>
            </a:r>
          </a:p>
        </p:txBody>
      </p:sp>
    </p:spTree>
    <p:extLst>
      <p:ext uri="{BB962C8B-B14F-4D97-AF65-F5344CB8AC3E}">
        <p14:creationId xmlns:p14="http://schemas.microsoft.com/office/powerpoint/2010/main" val="431260080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0CB9-95BD-4C61-B2A1-6E3D3D91C6A3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Norms and Marriage Patterns </a:t>
            </a:r>
            <a:br>
              <a:rPr lang="en-US" dirty="0"/>
            </a:br>
            <a:r>
              <a:rPr lang="en-US" dirty="0"/>
              <a:t>Around the World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2"/>
                </a:solidFill>
              </a:rPr>
              <a:t>Number of marriage partners</a:t>
            </a:r>
            <a:r>
              <a:rPr lang="en-US" dirty="0"/>
              <a:t> – in industrialized nations marriages are usually monogamous whereas in pre-industrial societies the normal pattern is polygyny</a:t>
            </a:r>
          </a:p>
          <a:p>
            <a:r>
              <a:rPr lang="en-US" i="1" dirty="0">
                <a:solidFill>
                  <a:schemeClr val="tx2"/>
                </a:solidFill>
              </a:rPr>
              <a:t>Residential Patterns</a:t>
            </a:r>
            <a:r>
              <a:rPr lang="en-US" i="1" dirty="0"/>
              <a:t> – </a:t>
            </a:r>
            <a:r>
              <a:rPr lang="en-US" dirty="0"/>
              <a:t>once individuals are married they must decide where to live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Family in Cross-Cultural Perspective</a:t>
            </a:r>
          </a:p>
        </p:txBody>
      </p:sp>
    </p:spTree>
  </p:cSld>
  <p:clrMapOvr>
    <a:masterClrMapping/>
  </p:clrMapOvr>
  <p:transition spd="med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7C6D2B-A995-4710-AA92-549F84FFFD06}" type="slidenum">
              <a:rPr lang="en-US"/>
              <a:pPr/>
              <a:t>40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Trace the major developments in the history of mass media, and identify the types of mass media in the United States.</a:t>
            </a:r>
          </a:p>
          <a:p>
            <a:pPr eaLnBrk="1" hangingPunct="1">
              <a:defRPr/>
            </a:pPr>
            <a:r>
              <a:rPr lang="en-US" dirty="0"/>
              <a:t>Explain how the sociological perspectives of mass media differ.</a:t>
            </a:r>
          </a:p>
          <a:p>
            <a:pPr eaLnBrk="1" hangingPunct="1">
              <a:defRPr/>
            </a:pPr>
            <a:r>
              <a:rPr lang="en-US" dirty="0"/>
              <a:t>Discuss some contemporary mass-media issues.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2: Mass Media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3B0CAD-7BB0-43CF-81CA-E65BC79E3887}" type="slidenum">
              <a:rPr lang="en-US"/>
              <a:pPr/>
              <a:t>41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History of Mass Media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Writing and Paper</a:t>
            </a:r>
            <a:r>
              <a:rPr lang="en-US"/>
              <a:t> – a written language was needed to record business and other transactions. Paper was developed some time between 3100 and 2500 B.C.</a:t>
            </a:r>
          </a:p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Printing Press</a:t>
            </a:r>
            <a:r>
              <a:rPr lang="en-US"/>
              <a:t> – during the 1450s Johannes Gutenberg developed moveable type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Mass Media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D84C24-0497-4469-B753-12BC25DC0D8B}" type="slidenum">
              <a:rPr lang="en-US"/>
              <a:pPr/>
              <a:t>42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History of Mass Media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The Industrial Age</a:t>
            </a:r>
            <a:r>
              <a:rPr lang="en-US"/>
              <a:t> – with rising standards of education and increasing requirements for factory work and life in the city, more people learned to read and write</a:t>
            </a:r>
          </a:p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The Computer and the Information Society</a:t>
            </a:r>
            <a:r>
              <a:rPr lang="en-US"/>
              <a:t> – the digital computer completely transformed the way people store and access information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Mass Media as a Social Institution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7494588" y="2028825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 </a:t>
            </a:r>
          </a:p>
        </p:txBody>
      </p:sp>
    </p:spTree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24281E-E43E-4874-93CB-BCAFFF290C6D}" type="slidenum">
              <a:rPr lang="en-US"/>
              <a:pPr/>
              <a:t>43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of Mass Media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Print Media</a:t>
            </a:r>
            <a:r>
              <a:rPr lang="en-US"/>
              <a:t> –include newspapers, magazines, and books</a:t>
            </a:r>
          </a:p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Audio Media</a:t>
            </a:r>
            <a:r>
              <a:rPr lang="en-US"/>
              <a:t> – sound recordings and radio</a:t>
            </a:r>
          </a:p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Visual Media</a:t>
            </a:r>
            <a:r>
              <a:rPr lang="en-US"/>
              <a:t> – movies, television, videocassettes, and DVDs</a:t>
            </a:r>
          </a:p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Online Media</a:t>
            </a:r>
            <a:r>
              <a:rPr lang="en-US"/>
              <a:t> – Internet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Mass Media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DEA29F-91B9-46F8-BD1A-41294D90E3CB}" type="slidenum">
              <a:rPr lang="en-US"/>
              <a:pPr/>
              <a:t>44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Sociological Perspectives of Mass Media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The Functionalist Perspective</a:t>
            </a:r>
            <a:r>
              <a:rPr lang="en-US"/>
              <a:t> – focuses on the ways in which mass media help to preserve social stability</a:t>
            </a:r>
          </a:p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The Conflict Perspective</a:t>
            </a:r>
            <a:r>
              <a:rPr lang="en-US"/>
              <a:t> – focuses on how mass media serve to maintain the existing social order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Mass Media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FB17AD-9E99-470A-81EE-7AE9EF57DF46}" type="slidenum">
              <a:rPr lang="en-US"/>
              <a:pPr/>
              <a:t>45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Contemporary Mass Media Issues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Influence on children</a:t>
            </a:r>
          </a:p>
          <a:p>
            <a:pPr eaLnBrk="1" hangingPunct="1">
              <a:defRPr/>
            </a:pPr>
            <a:r>
              <a:rPr lang="en-US"/>
              <a:t>Effect on civic and social life</a:t>
            </a:r>
          </a:p>
          <a:p>
            <a:pPr eaLnBrk="1" hangingPunct="1">
              <a:defRPr/>
            </a:pPr>
            <a:r>
              <a:rPr lang="en-US"/>
              <a:t>Power in shaping public opinion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Mass Media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63967B-3957-4F9C-A44E-73F595E81D5B}" type="slidenum">
              <a:rPr lang="en-US"/>
              <a:pPr/>
              <a:t>46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Identify factors that have contributed to the institutionalization of science.</a:t>
            </a:r>
          </a:p>
          <a:p>
            <a:pPr eaLnBrk="1" hangingPunct="1">
              <a:defRPr/>
            </a:pPr>
            <a:r>
              <a:rPr lang="en-US" dirty="0"/>
              <a:t>Explain how the norms of scientific research differ from the realities of scientific research.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3: Science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9DA40D-0EB5-45F0-B1F2-5AF5CB4A690D}" type="slidenum">
              <a:rPr lang="en-US"/>
              <a:pPr/>
              <a:t>47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Institution of Science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Science emerged as a recognizable system of study in Greece during the 300s B.C. and was reborn in Europe in the 1300s as a result of the following factors:</a:t>
            </a:r>
          </a:p>
          <a:p>
            <a:pPr lvl="1" eaLnBrk="1" hangingPunct="1">
              <a:defRPr/>
            </a:pPr>
            <a:r>
              <a:rPr lang="en-US" i="1">
                <a:solidFill>
                  <a:schemeClr val="tx2"/>
                </a:solidFill>
              </a:rPr>
              <a:t>The scientific revolution</a:t>
            </a:r>
            <a:r>
              <a:rPr lang="en-US" i="1"/>
              <a:t> </a:t>
            </a:r>
            <a:r>
              <a:rPr lang="en-US"/>
              <a:t>emerged in the 1500s</a:t>
            </a:r>
          </a:p>
          <a:p>
            <a:pPr lvl="1" eaLnBrk="1" hangingPunct="1">
              <a:defRPr/>
            </a:pPr>
            <a:r>
              <a:rPr lang="en-US" i="1">
                <a:solidFill>
                  <a:schemeClr val="tx2"/>
                </a:solidFill>
              </a:rPr>
              <a:t>Industrialization</a:t>
            </a:r>
            <a:r>
              <a:rPr lang="en-US" i="1"/>
              <a:t> </a:t>
            </a:r>
            <a:r>
              <a:rPr lang="en-US"/>
              <a:t>led to the emergence of modern science in the late 1800s and early 1900s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3: Science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5CD736-257A-47AE-AE72-36738DBAEF05}" type="slidenum">
              <a:rPr lang="en-US"/>
              <a:pPr/>
              <a:t>48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Norms and Realities of Science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NORMS: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	Universalism, organized skepticism, communalism, disinterestedness</a:t>
            </a:r>
          </a:p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REALITIES: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	Fraud, competition, Matthew effect, conflicting views of reality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bg1"/>
                </a:solidFill>
              </a:rPr>
              <a:t>Section 3: Science as a Social Institution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740B1-6FAD-4ED2-BD68-21A60D9CBF75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Norms and Marriage Patterns </a:t>
            </a:r>
            <a:br>
              <a:rPr lang="en-US" dirty="0"/>
            </a:br>
            <a:r>
              <a:rPr lang="en-US" dirty="0"/>
              <a:t>Around the World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2"/>
                </a:solidFill>
              </a:rPr>
              <a:t>Descent Patterns</a:t>
            </a:r>
            <a:r>
              <a:rPr lang="en-US" i="1" dirty="0"/>
              <a:t> –</a:t>
            </a:r>
            <a:r>
              <a:rPr lang="en-US" dirty="0"/>
              <a:t> in some societies people trace kinship through the father’s side of the family, in others descent is traced through the mother’s side of the family or through both parents</a:t>
            </a:r>
          </a:p>
          <a:p>
            <a:r>
              <a:rPr lang="en-US" i="1" dirty="0">
                <a:solidFill>
                  <a:schemeClr val="tx2"/>
                </a:solidFill>
              </a:rPr>
              <a:t>Authority Patterns</a:t>
            </a:r>
            <a:r>
              <a:rPr lang="en-US" i="1" dirty="0"/>
              <a:t> –</a:t>
            </a:r>
            <a:r>
              <a:rPr lang="en-US" dirty="0"/>
              <a:t> the three basic types are </a:t>
            </a:r>
            <a:r>
              <a:rPr lang="en-US" i="1" dirty="0"/>
              <a:t>patriarchy, matriarchy </a:t>
            </a:r>
            <a:r>
              <a:rPr lang="en-US" dirty="0"/>
              <a:t>and </a:t>
            </a:r>
            <a:r>
              <a:rPr lang="en-US" i="1" dirty="0"/>
              <a:t>egalitarian</a:t>
            </a:r>
            <a:endParaRPr lang="en-US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494588" y="22860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Family in Cross-Cultural Perspective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0456C-A95C-4B7B-962A-3B2ECC2D1895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Needs </a:t>
            </a:r>
            <a:br>
              <a:rPr lang="en-US" dirty="0"/>
            </a:br>
            <a:r>
              <a:rPr lang="en-US" dirty="0"/>
              <a:t>Provided by the Family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Regulation of sexual activity – norms and mores dealing with incest, abuse, &amp; appropriate age of consent</a:t>
            </a:r>
          </a:p>
          <a:p>
            <a:r>
              <a:rPr lang="en-US" dirty="0"/>
              <a:t>Reproduction – societies establish norms governing childbearing and child rearing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Family in Cross-Cultural Perspective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A5985-2127-4C6E-8F76-CCBB854FCB16}" type="slidenum">
              <a:rPr lang="en-US"/>
              <a:pPr/>
              <a:t>7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Needs </a:t>
            </a:r>
            <a:br>
              <a:rPr lang="en-US" dirty="0"/>
            </a:br>
            <a:r>
              <a:rPr lang="en-US" dirty="0"/>
              <a:t>Provided by the Family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Socialization – fitting in and finding a “place” in society</a:t>
            </a:r>
          </a:p>
          <a:p>
            <a:r>
              <a:rPr lang="en-US" dirty="0"/>
              <a:t>Economic Security—basic economic unit of society</a:t>
            </a:r>
          </a:p>
          <a:p>
            <a:r>
              <a:rPr lang="en-US" dirty="0"/>
              <a:t>Emotional Security – teaches acceptable emotional responses and actions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494588" y="22860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Family in Cross-Cultural Perspective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A8B2-80C9-4019-B927-FDECD741317B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how American families begin and describe some of the disruptions they might face.</a:t>
            </a:r>
          </a:p>
          <a:p>
            <a:r>
              <a:rPr lang="en-US" dirty="0"/>
              <a:t>Analyze some of the trends in American family life currently being examined by sociologists.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American Family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E0B8B-0E06-424B-AEEB-6014635CA9F2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Beginnings of the American Family and Disruptions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Marriage begins with courtship and marriage between either </a:t>
            </a:r>
            <a:r>
              <a:rPr lang="en-US" dirty="0" err="1"/>
              <a:t>homogamous</a:t>
            </a:r>
            <a:r>
              <a:rPr lang="en-US" dirty="0"/>
              <a:t> or heterogamous couples</a:t>
            </a:r>
          </a:p>
          <a:p>
            <a:pPr lvl="1"/>
            <a:r>
              <a:rPr lang="en-US" dirty="0"/>
              <a:t>Homogamy—marriage within similar backgrounds (race, ethnic group, nationality, religion, etc.)</a:t>
            </a:r>
          </a:p>
          <a:p>
            <a:pPr lvl="1"/>
            <a:r>
              <a:rPr lang="en-US" dirty="0"/>
              <a:t>Heterogamy—marriage outside of similar backgrounds—increasing trend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American Family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02 SOC">
  <a:themeElements>
    <a:clrScheme name="">
      <a:dk1>
        <a:srgbClr val="808080"/>
      </a:dk1>
      <a:lt1>
        <a:srgbClr val="FFFFFF"/>
      </a:lt1>
      <a:dk2>
        <a:srgbClr val="660066"/>
      </a:dk2>
      <a:lt2>
        <a:srgbClr val="FFCC00"/>
      </a:lt2>
      <a:accent1>
        <a:srgbClr val="FF0000"/>
      </a:accent1>
      <a:accent2>
        <a:srgbClr val="0066CC"/>
      </a:accent2>
      <a:accent3>
        <a:srgbClr val="B8AAB8"/>
      </a:accent3>
      <a:accent4>
        <a:srgbClr val="DADADA"/>
      </a:accent4>
      <a:accent5>
        <a:srgbClr val="FFAAAA"/>
      </a:accent5>
      <a:accent6>
        <a:srgbClr val="005CB9"/>
      </a:accent6>
      <a:hlink>
        <a:srgbClr val="33CCCC"/>
      </a:hlink>
      <a:folHlink>
        <a:srgbClr val="CCCCFF"/>
      </a:folHlink>
    </a:clrScheme>
    <a:fontScheme name="02 SO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2 SO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 SO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SO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SO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S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S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S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Data\Microsoft\Templates\02 SOC.pot</Template>
  <TotalTime>2083</TotalTime>
  <Words>2196</Words>
  <Application>Microsoft Office PowerPoint</Application>
  <PresentationFormat>On-screen Show (4:3)</PresentationFormat>
  <Paragraphs>298</Paragraphs>
  <Slides>48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 Black</vt:lpstr>
      <vt:lpstr>Calibri</vt:lpstr>
      <vt:lpstr>Times New Roman</vt:lpstr>
      <vt:lpstr>Wingdings</vt:lpstr>
      <vt:lpstr>02 SOC</vt:lpstr>
      <vt:lpstr>CHAPTER 11 The Family</vt:lpstr>
      <vt:lpstr>Objectives:</vt:lpstr>
      <vt:lpstr>Social Institutions</vt:lpstr>
      <vt:lpstr>Norms and Marriage Patterns  Around the World</vt:lpstr>
      <vt:lpstr>Norms and Marriage Patterns  Around the World</vt:lpstr>
      <vt:lpstr>Basic Needs  Provided by the Family</vt:lpstr>
      <vt:lpstr>Basic Needs  Provided by the Family</vt:lpstr>
      <vt:lpstr>Objectives:</vt:lpstr>
      <vt:lpstr>Beginnings of the American Family and Disruptions</vt:lpstr>
      <vt:lpstr>Beginnings of the American Family and Disruptions</vt:lpstr>
      <vt:lpstr>Objectives:</vt:lpstr>
      <vt:lpstr>Sociologists Examine Trends in American Family Life</vt:lpstr>
      <vt:lpstr>Sociologists Examine Trends in American Family Life</vt:lpstr>
      <vt:lpstr>CHAPTER 12 The Economy and Politics</vt:lpstr>
      <vt:lpstr>Objectives:</vt:lpstr>
      <vt:lpstr>Economic Models of  Capitalism and Socialism</vt:lpstr>
      <vt:lpstr>Economic Models of  Capitalism and Socialism</vt:lpstr>
      <vt:lpstr>Economic Models of  Capitalism and Socialism</vt:lpstr>
      <vt:lpstr>The American Economy</vt:lpstr>
      <vt:lpstr>Objectives:</vt:lpstr>
      <vt:lpstr>The Exercise Of Power</vt:lpstr>
      <vt:lpstr>The U.S. Political System</vt:lpstr>
      <vt:lpstr>The U.S. Political System</vt:lpstr>
      <vt:lpstr>CHAPTER 13 Education and Religion</vt:lpstr>
      <vt:lpstr>Objectives:</vt:lpstr>
      <vt:lpstr>Comparing Functionalist, Conflict, and Interactionist Perspectives of Education</vt:lpstr>
      <vt:lpstr>Current Issues in  American Education</vt:lpstr>
      <vt:lpstr>Current Issues in  American Education</vt:lpstr>
      <vt:lpstr>Objectives:</vt:lpstr>
      <vt:lpstr>Functions of Religion</vt:lpstr>
      <vt:lpstr>Religion in American Society</vt:lpstr>
      <vt:lpstr>Religion in American Society</vt:lpstr>
      <vt:lpstr>CHAPTER 14 Science, Sport and the Mass Media</vt:lpstr>
      <vt:lpstr>Objectives:</vt:lpstr>
      <vt:lpstr>The Institution of Sport</vt:lpstr>
      <vt:lpstr>Sociological Perspectives &amp; Sport</vt:lpstr>
      <vt:lpstr>Sociological Perspectives &amp; Sport (cont.)</vt:lpstr>
      <vt:lpstr>Sociological Perspectives &amp; Sport (cont.)</vt:lpstr>
      <vt:lpstr>Issues in American Sport</vt:lpstr>
      <vt:lpstr>Objectives:</vt:lpstr>
      <vt:lpstr>History of Mass Media</vt:lpstr>
      <vt:lpstr>History of Mass Media</vt:lpstr>
      <vt:lpstr>Types of Mass Media</vt:lpstr>
      <vt:lpstr>Sociological Perspectives of Mass Media</vt:lpstr>
      <vt:lpstr>Contemporary Mass Media Issues</vt:lpstr>
      <vt:lpstr>Objectives:</vt:lpstr>
      <vt:lpstr>The Institution of Science</vt:lpstr>
      <vt:lpstr>Norms and Realities of Science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The Family</dc:title>
  <dc:creator>M. C. McLaughlin</dc:creator>
  <cp:lastModifiedBy>Snethen, Dan</cp:lastModifiedBy>
  <cp:revision>24</cp:revision>
  <dcterms:created xsi:type="dcterms:W3CDTF">2002-07-29T22:24:24Z</dcterms:created>
  <dcterms:modified xsi:type="dcterms:W3CDTF">2023-05-02T16:36:43Z</dcterms:modified>
</cp:coreProperties>
</file>