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78" r:id="rId2"/>
    <p:sldId id="257" r:id="rId3"/>
    <p:sldId id="258" r:id="rId4"/>
    <p:sldId id="282" r:id="rId5"/>
    <p:sldId id="283" r:id="rId6"/>
    <p:sldId id="284" r:id="rId7"/>
    <p:sldId id="285" r:id="rId8"/>
    <p:sldId id="260" r:id="rId9"/>
    <p:sldId id="261" r:id="rId10"/>
    <p:sldId id="290" r:id="rId11"/>
    <p:sldId id="262" r:id="rId12"/>
    <p:sldId id="264" r:id="rId13"/>
    <p:sldId id="263" r:id="rId14"/>
    <p:sldId id="265" r:id="rId15"/>
    <p:sldId id="266" r:id="rId16"/>
    <p:sldId id="289" r:id="rId17"/>
    <p:sldId id="267" r:id="rId18"/>
    <p:sldId id="268" r:id="rId19"/>
    <p:sldId id="269" r:id="rId20"/>
    <p:sldId id="271" r:id="rId21"/>
    <p:sldId id="272" r:id="rId22"/>
    <p:sldId id="273" r:id="rId23"/>
    <p:sldId id="274" r:id="rId24"/>
    <p:sldId id="275" r:id="rId25"/>
    <p:sldId id="276" r:id="rId26"/>
  </p:sldIdLst>
  <p:sldSz cx="9144000" cy="6858000" type="screen4x3"/>
  <p:notesSz cx="6858000" cy="9077325"/>
  <p:defaultTextStyle>
    <a:defPPr>
      <a:defRPr lang="en-US"/>
    </a:defPPr>
    <a:lvl1pPr algn="l" rtl="0" eaLnBrk="0" fontAlgn="base" hangingPunct="0">
      <a:spcBef>
        <a:spcPct val="0"/>
      </a:spcBef>
      <a:spcAft>
        <a:spcPct val="0"/>
      </a:spcAft>
      <a:defRPr sz="2000" kern="1200">
        <a:solidFill>
          <a:srgbClr val="FFFF99"/>
        </a:solidFill>
        <a:latin typeface="Arial" panose="020B0604020202020204" pitchFamily="34" charset="0"/>
        <a:ea typeface="+mn-ea"/>
        <a:cs typeface="+mn-cs"/>
      </a:defRPr>
    </a:lvl1pPr>
    <a:lvl2pPr marL="457200" algn="l" rtl="0" eaLnBrk="0" fontAlgn="base" hangingPunct="0">
      <a:spcBef>
        <a:spcPct val="0"/>
      </a:spcBef>
      <a:spcAft>
        <a:spcPct val="0"/>
      </a:spcAft>
      <a:defRPr sz="2000" kern="1200">
        <a:solidFill>
          <a:srgbClr val="FFFF99"/>
        </a:solidFill>
        <a:latin typeface="Arial" panose="020B0604020202020204" pitchFamily="34" charset="0"/>
        <a:ea typeface="+mn-ea"/>
        <a:cs typeface="+mn-cs"/>
      </a:defRPr>
    </a:lvl2pPr>
    <a:lvl3pPr marL="914400" algn="l" rtl="0" eaLnBrk="0" fontAlgn="base" hangingPunct="0">
      <a:spcBef>
        <a:spcPct val="0"/>
      </a:spcBef>
      <a:spcAft>
        <a:spcPct val="0"/>
      </a:spcAft>
      <a:defRPr sz="2000" kern="1200">
        <a:solidFill>
          <a:srgbClr val="FFFF99"/>
        </a:solidFill>
        <a:latin typeface="Arial" panose="020B0604020202020204" pitchFamily="34" charset="0"/>
        <a:ea typeface="+mn-ea"/>
        <a:cs typeface="+mn-cs"/>
      </a:defRPr>
    </a:lvl3pPr>
    <a:lvl4pPr marL="1371600" algn="l" rtl="0" eaLnBrk="0" fontAlgn="base" hangingPunct="0">
      <a:spcBef>
        <a:spcPct val="0"/>
      </a:spcBef>
      <a:spcAft>
        <a:spcPct val="0"/>
      </a:spcAft>
      <a:defRPr sz="2000" kern="1200">
        <a:solidFill>
          <a:srgbClr val="FFFF99"/>
        </a:solidFill>
        <a:latin typeface="Arial" panose="020B0604020202020204" pitchFamily="34" charset="0"/>
        <a:ea typeface="+mn-ea"/>
        <a:cs typeface="+mn-cs"/>
      </a:defRPr>
    </a:lvl4pPr>
    <a:lvl5pPr marL="1828800" algn="l" rtl="0" eaLnBrk="0" fontAlgn="base" hangingPunct="0">
      <a:spcBef>
        <a:spcPct val="0"/>
      </a:spcBef>
      <a:spcAft>
        <a:spcPct val="0"/>
      </a:spcAft>
      <a:defRPr sz="2000" kern="1200">
        <a:solidFill>
          <a:srgbClr val="FFFF99"/>
        </a:solidFill>
        <a:latin typeface="Arial" panose="020B0604020202020204" pitchFamily="34" charset="0"/>
        <a:ea typeface="+mn-ea"/>
        <a:cs typeface="+mn-cs"/>
      </a:defRPr>
    </a:lvl5pPr>
    <a:lvl6pPr marL="2286000" algn="l" defTabSz="914400" rtl="0" eaLnBrk="1" latinLnBrk="0" hangingPunct="1">
      <a:defRPr sz="2000" kern="1200">
        <a:solidFill>
          <a:srgbClr val="FFFF99"/>
        </a:solidFill>
        <a:latin typeface="Arial" panose="020B0604020202020204" pitchFamily="34" charset="0"/>
        <a:ea typeface="+mn-ea"/>
        <a:cs typeface="+mn-cs"/>
      </a:defRPr>
    </a:lvl6pPr>
    <a:lvl7pPr marL="2743200" algn="l" defTabSz="914400" rtl="0" eaLnBrk="1" latinLnBrk="0" hangingPunct="1">
      <a:defRPr sz="2000" kern="1200">
        <a:solidFill>
          <a:srgbClr val="FFFF99"/>
        </a:solidFill>
        <a:latin typeface="Arial" panose="020B0604020202020204" pitchFamily="34" charset="0"/>
        <a:ea typeface="+mn-ea"/>
        <a:cs typeface="+mn-cs"/>
      </a:defRPr>
    </a:lvl7pPr>
    <a:lvl8pPr marL="3200400" algn="l" defTabSz="914400" rtl="0" eaLnBrk="1" latinLnBrk="0" hangingPunct="1">
      <a:defRPr sz="2000" kern="1200">
        <a:solidFill>
          <a:srgbClr val="FFFF99"/>
        </a:solidFill>
        <a:latin typeface="Arial" panose="020B0604020202020204" pitchFamily="34" charset="0"/>
        <a:ea typeface="+mn-ea"/>
        <a:cs typeface="+mn-cs"/>
      </a:defRPr>
    </a:lvl8pPr>
    <a:lvl9pPr marL="3657600" algn="l" defTabSz="914400" rtl="0" eaLnBrk="1" latinLnBrk="0" hangingPunct="1">
      <a:defRPr sz="2000" kern="1200">
        <a:solidFill>
          <a:srgbClr val="FFFF99"/>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1B4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323" autoAdjust="0"/>
  </p:normalViewPr>
  <p:slideViewPr>
    <p:cSldViewPr>
      <p:cViewPr varScale="1">
        <p:scale>
          <a:sx n="92" d="100"/>
          <a:sy n="92" d="100"/>
        </p:scale>
        <p:origin x="1674" y="78"/>
      </p:cViewPr>
      <p:guideLst>
        <p:guide orient="horz" pos="2160"/>
        <p:guide pos="2880"/>
      </p:guideLst>
    </p:cSldViewPr>
  </p:slideViewPr>
  <p:outlineViewPr>
    <p:cViewPr>
      <p:scale>
        <a:sx n="33" d="100"/>
        <a:sy n="33" d="100"/>
      </p:scale>
      <p:origin x="36" y="1506"/>
    </p:cViewPr>
    <p:sldLst>
      <p:sld r:id="rId1" collapse="1"/>
      <p:sld r:id="rId2" collapse="1"/>
      <p:sld r:id="rId3" collapse="1"/>
      <p:sld r:id="rId4" collapse="1"/>
      <p:sld r:id="rId5"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slide" Target="slides/slide6.xml"/><Relationship Id="rId1" Type="http://schemas.openxmlformats.org/officeDocument/2006/relationships/slide" Target="slides/slide3.xml"/><Relationship Id="rId5" Type="http://schemas.openxmlformats.org/officeDocument/2006/relationships/slide" Target="slides/slide21.xml"/><Relationship Id="rId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54177"/>
          </a:xfrm>
          <a:prstGeom prst="rect">
            <a:avLst/>
          </a:prstGeom>
        </p:spPr>
        <p:txBody>
          <a:bodyPr vert="horz" lIns="89355" tIns="44678" rIns="89355" bIns="44678" rtlCol="0"/>
          <a:lstStyle>
            <a:lvl1pPr algn="l" eaLnBrk="1" hangingPunct="1">
              <a:lnSpc>
                <a:spcPct val="80000"/>
              </a:lnSpc>
              <a:spcBef>
                <a:spcPct val="50000"/>
              </a:spcBef>
              <a:defRPr sz="1200">
                <a:latin typeface="Arial" charset="0"/>
              </a:defRPr>
            </a:lvl1pPr>
          </a:lstStyle>
          <a:p>
            <a:pPr>
              <a:defRPr/>
            </a:pPr>
            <a:endParaRPr lang="en-US"/>
          </a:p>
        </p:txBody>
      </p:sp>
      <p:sp>
        <p:nvSpPr>
          <p:cNvPr id="3" name="Date Placeholder 2"/>
          <p:cNvSpPr>
            <a:spLocks noGrp="1"/>
          </p:cNvSpPr>
          <p:nvPr>
            <p:ph type="dt" sz="quarter" idx="1"/>
          </p:nvPr>
        </p:nvSpPr>
        <p:spPr>
          <a:xfrm>
            <a:off x="3884027" y="0"/>
            <a:ext cx="2972421" cy="454177"/>
          </a:xfrm>
          <a:prstGeom prst="rect">
            <a:avLst/>
          </a:prstGeom>
        </p:spPr>
        <p:txBody>
          <a:bodyPr vert="horz" lIns="89355" tIns="44678" rIns="89355" bIns="44678" rtlCol="0"/>
          <a:lstStyle>
            <a:lvl1pPr algn="r" eaLnBrk="1" hangingPunct="1">
              <a:lnSpc>
                <a:spcPct val="80000"/>
              </a:lnSpc>
              <a:spcBef>
                <a:spcPct val="50000"/>
              </a:spcBef>
              <a:defRPr sz="1200">
                <a:latin typeface="Arial" charset="0"/>
              </a:defRPr>
            </a:lvl1pPr>
          </a:lstStyle>
          <a:p>
            <a:pPr>
              <a:defRPr/>
            </a:pPr>
            <a:fld id="{BDFEDF36-F747-4F49-A596-84100B156A5B}" type="datetimeFigureOut">
              <a:rPr lang="en-US"/>
              <a:pPr>
                <a:defRPr/>
              </a:pPr>
              <a:t>12/12/2024</a:t>
            </a:fld>
            <a:endParaRPr lang="en-US"/>
          </a:p>
        </p:txBody>
      </p:sp>
      <p:sp>
        <p:nvSpPr>
          <p:cNvPr id="4" name="Footer Placeholder 3"/>
          <p:cNvSpPr>
            <a:spLocks noGrp="1"/>
          </p:cNvSpPr>
          <p:nvPr>
            <p:ph type="ftr" sz="quarter" idx="2"/>
          </p:nvPr>
        </p:nvSpPr>
        <p:spPr>
          <a:xfrm>
            <a:off x="1" y="8621599"/>
            <a:ext cx="2972421" cy="454177"/>
          </a:xfrm>
          <a:prstGeom prst="rect">
            <a:avLst/>
          </a:prstGeom>
        </p:spPr>
        <p:txBody>
          <a:bodyPr vert="horz" lIns="89355" tIns="44678" rIns="89355" bIns="44678" rtlCol="0" anchor="b"/>
          <a:lstStyle>
            <a:lvl1pPr algn="l" eaLnBrk="1" hangingPunct="1">
              <a:lnSpc>
                <a:spcPct val="80000"/>
              </a:lnSpc>
              <a:spcBef>
                <a:spcPct val="50000"/>
              </a:spcBef>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027" y="8621599"/>
            <a:ext cx="2972421" cy="454177"/>
          </a:xfrm>
          <a:prstGeom prst="rect">
            <a:avLst/>
          </a:prstGeom>
        </p:spPr>
        <p:txBody>
          <a:bodyPr vert="horz" wrap="square" lIns="89355" tIns="44678" rIns="89355" bIns="44678" numCol="1" anchor="b" anchorCtr="0" compatLnSpc="1">
            <a:prstTxWarp prst="textNoShape">
              <a:avLst/>
            </a:prstTxWarp>
          </a:bodyPr>
          <a:lstStyle>
            <a:lvl1pPr algn="r" eaLnBrk="1" hangingPunct="1">
              <a:lnSpc>
                <a:spcPct val="80000"/>
              </a:lnSpc>
              <a:spcBef>
                <a:spcPct val="50000"/>
              </a:spcBef>
              <a:defRPr sz="1200"/>
            </a:lvl1pPr>
          </a:lstStyle>
          <a:p>
            <a:pPr>
              <a:defRPr/>
            </a:pPr>
            <a:fld id="{C0EBC8CE-CEEC-4ECF-952D-511E8D60CCE9}" type="slidenum">
              <a:rPr lang="en-US" altLang="en-US"/>
              <a:pPr>
                <a:defRPr/>
              </a:pPr>
              <a:t>‹#›</a:t>
            </a:fld>
            <a:endParaRPr lang="en-US" altLang="en-US"/>
          </a:p>
        </p:txBody>
      </p:sp>
    </p:spTree>
    <p:extLst>
      <p:ext uri="{BB962C8B-B14F-4D97-AF65-F5344CB8AC3E}">
        <p14:creationId xmlns:p14="http://schemas.microsoft.com/office/powerpoint/2010/main" val="12362824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734850-8083-4492-8ED1-0ACDF492C94A}" type="slidenum">
              <a:rPr lang="en-US" altLang="en-US"/>
              <a:pPr>
                <a:defRPr/>
              </a:pPr>
              <a:t>‹#›</a:t>
            </a:fld>
            <a:endParaRPr lang="en-US" altLang="en-US"/>
          </a:p>
        </p:txBody>
      </p:sp>
    </p:spTree>
    <p:extLst>
      <p:ext uri="{BB962C8B-B14F-4D97-AF65-F5344CB8AC3E}">
        <p14:creationId xmlns:p14="http://schemas.microsoft.com/office/powerpoint/2010/main" val="278138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2202BA-3EC5-4799-9CD3-6472E5A2AE73}" type="slidenum">
              <a:rPr lang="en-US" altLang="en-US"/>
              <a:pPr>
                <a:defRPr/>
              </a:pPr>
              <a:t>‹#›</a:t>
            </a:fld>
            <a:endParaRPr lang="en-US" altLang="en-US"/>
          </a:p>
        </p:txBody>
      </p:sp>
    </p:spTree>
    <p:extLst>
      <p:ext uri="{BB962C8B-B14F-4D97-AF65-F5344CB8AC3E}">
        <p14:creationId xmlns:p14="http://schemas.microsoft.com/office/powerpoint/2010/main" val="1704616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CFFA4F-1E00-4AA6-AE3F-2A0F92A576CE}" type="slidenum">
              <a:rPr lang="en-US" altLang="en-US"/>
              <a:pPr>
                <a:defRPr/>
              </a:pPr>
              <a:t>‹#›</a:t>
            </a:fld>
            <a:endParaRPr lang="en-US" altLang="en-US"/>
          </a:p>
        </p:txBody>
      </p:sp>
    </p:spTree>
    <p:extLst>
      <p:ext uri="{BB962C8B-B14F-4D97-AF65-F5344CB8AC3E}">
        <p14:creationId xmlns:p14="http://schemas.microsoft.com/office/powerpoint/2010/main" val="2773458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382158-2E92-4C8E-BF64-D1DE4C2CCC70}" type="slidenum">
              <a:rPr lang="en-US" altLang="en-US"/>
              <a:pPr>
                <a:defRPr/>
              </a:pPr>
              <a:t>‹#›</a:t>
            </a:fld>
            <a:endParaRPr lang="en-US" altLang="en-US"/>
          </a:p>
        </p:txBody>
      </p:sp>
    </p:spTree>
    <p:extLst>
      <p:ext uri="{BB962C8B-B14F-4D97-AF65-F5344CB8AC3E}">
        <p14:creationId xmlns:p14="http://schemas.microsoft.com/office/powerpoint/2010/main" val="227568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65F7CA-05DC-4659-94CA-B6C152FC6BD6}" type="slidenum">
              <a:rPr lang="en-US" altLang="en-US"/>
              <a:pPr>
                <a:defRPr/>
              </a:pPr>
              <a:t>‹#›</a:t>
            </a:fld>
            <a:endParaRPr lang="en-US" altLang="en-US"/>
          </a:p>
        </p:txBody>
      </p:sp>
    </p:spTree>
    <p:extLst>
      <p:ext uri="{BB962C8B-B14F-4D97-AF65-F5344CB8AC3E}">
        <p14:creationId xmlns:p14="http://schemas.microsoft.com/office/powerpoint/2010/main" val="148126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3D7936-6636-4C5F-8910-59679DC20A20}" type="slidenum">
              <a:rPr lang="en-US" altLang="en-US"/>
              <a:pPr>
                <a:defRPr/>
              </a:pPr>
              <a:t>‹#›</a:t>
            </a:fld>
            <a:endParaRPr lang="en-US" altLang="en-US"/>
          </a:p>
        </p:txBody>
      </p:sp>
    </p:spTree>
    <p:extLst>
      <p:ext uri="{BB962C8B-B14F-4D97-AF65-F5344CB8AC3E}">
        <p14:creationId xmlns:p14="http://schemas.microsoft.com/office/powerpoint/2010/main" val="3485786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943D34-99A8-4204-95AA-95E653D22371}" type="slidenum">
              <a:rPr lang="en-US" altLang="en-US"/>
              <a:pPr>
                <a:defRPr/>
              </a:pPr>
              <a:t>‹#›</a:t>
            </a:fld>
            <a:endParaRPr lang="en-US" altLang="en-US"/>
          </a:p>
        </p:txBody>
      </p:sp>
    </p:spTree>
    <p:extLst>
      <p:ext uri="{BB962C8B-B14F-4D97-AF65-F5344CB8AC3E}">
        <p14:creationId xmlns:p14="http://schemas.microsoft.com/office/powerpoint/2010/main" val="2198137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2EF6011-F0EE-46E1-9180-B327C0C5CCBD}" type="slidenum">
              <a:rPr lang="en-US" altLang="en-US"/>
              <a:pPr>
                <a:defRPr/>
              </a:pPr>
              <a:t>‹#›</a:t>
            </a:fld>
            <a:endParaRPr lang="en-US" altLang="en-US"/>
          </a:p>
        </p:txBody>
      </p:sp>
    </p:spTree>
    <p:extLst>
      <p:ext uri="{BB962C8B-B14F-4D97-AF65-F5344CB8AC3E}">
        <p14:creationId xmlns:p14="http://schemas.microsoft.com/office/powerpoint/2010/main" val="1778621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C1A7426-EEF3-4043-8AA1-E554504DB0FE}" type="slidenum">
              <a:rPr lang="en-US" altLang="en-US"/>
              <a:pPr>
                <a:defRPr/>
              </a:pPr>
              <a:t>‹#›</a:t>
            </a:fld>
            <a:endParaRPr lang="en-US" altLang="en-US"/>
          </a:p>
        </p:txBody>
      </p:sp>
    </p:spTree>
    <p:extLst>
      <p:ext uri="{BB962C8B-B14F-4D97-AF65-F5344CB8AC3E}">
        <p14:creationId xmlns:p14="http://schemas.microsoft.com/office/powerpoint/2010/main" val="312381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E0C1FE2-B73D-412B-A907-548A18196F59}" type="slidenum">
              <a:rPr lang="en-US" altLang="en-US"/>
              <a:pPr>
                <a:defRPr/>
              </a:pPr>
              <a:t>‹#›</a:t>
            </a:fld>
            <a:endParaRPr lang="en-US" altLang="en-US"/>
          </a:p>
        </p:txBody>
      </p:sp>
    </p:spTree>
    <p:extLst>
      <p:ext uri="{BB962C8B-B14F-4D97-AF65-F5344CB8AC3E}">
        <p14:creationId xmlns:p14="http://schemas.microsoft.com/office/powerpoint/2010/main" val="754143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0760F7-6522-4699-A7D7-68F862DA33CD}" type="slidenum">
              <a:rPr lang="en-US" altLang="en-US"/>
              <a:pPr>
                <a:defRPr/>
              </a:pPr>
              <a:t>‹#›</a:t>
            </a:fld>
            <a:endParaRPr lang="en-US" altLang="en-US"/>
          </a:p>
        </p:txBody>
      </p:sp>
    </p:spTree>
    <p:extLst>
      <p:ext uri="{BB962C8B-B14F-4D97-AF65-F5344CB8AC3E}">
        <p14:creationId xmlns:p14="http://schemas.microsoft.com/office/powerpoint/2010/main" val="118395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39F8B0-8997-44F4-8641-763D2D73009F}" type="slidenum">
              <a:rPr lang="en-US" altLang="en-US"/>
              <a:pPr>
                <a:defRPr/>
              </a:pPr>
              <a:t>‹#›</a:t>
            </a:fld>
            <a:endParaRPr lang="en-US" altLang="en-US"/>
          </a:p>
        </p:txBody>
      </p:sp>
    </p:spTree>
    <p:extLst>
      <p:ext uri="{BB962C8B-B14F-4D97-AF65-F5344CB8AC3E}">
        <p14:creationId xmlns:p14="http://schemas.microsoft.com/office/powerpoint/2010/main" val="1155470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defRPr sz="1400">
                <a:solidFill>
                  <a:schemeClr val="tx1"/>
                </a:solidFill>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defRPr sz="1400">
                <a:solidFill>
                  <a:schemeClr val="tx1"/>
                </a:solidFill>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defRPr sz="1400">
                <a:solidFill>
                  <a:schemeClr val="tx1"/>
                </a:solidFill>
              </a:defRPr>
            </a:lvl1pPr>
          </a:lstStyle>
          <a:p>
            <a:pPr>
              <a:defRPr/>
            </a:pPr>
            <a:fld id="{B5FD243E-7A64-4558-83C6-40B92DFA9BF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0.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85800" y="533400"/>
            <a:ext cx="7772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b="1" i="1">
              <a:solidFill>
                <a:schemeClr val="bg1"/>
              </a:solidFill>
              <a:latin typeface="Verdana" panose="020B0604030504040204" pitchFamily="34" charset="0"/>
            </a:endParaRPr>
          </a:p>
        </p:txBody>
      </p:sp>
      <p:sp>
        <p:nvSpPr>
          <p:cNvPr id="2" name="TextBox 1"/>
          <p:cNvSpPr txBox="1"/>
          <p:nvPr/>
        </p:nvSpPr>
        <p:spPr>
          <a:xfrm>
            <a:off x="685800" y="2133600"/>
            <a:ext cx="7772400" cy="2431435"/>
          </a:xfrm>
          <a:prstGeom prst="rect">
            <a:avLst/>
          </a:prstGeom>
          <a:noFill/>
        </p:spPr>
        <p:txBody>
          <a:bodyPr wrap="square" rtlCol="0">
            <a:spAutoFit/>
          </a:bodyPr>
          <a:lstStyle/>
          <a:p>
            <a:pPr algn="ctr"/>
            <a:r>
              <a:rPr lang="en-US" sz="8000" i="1" dirty="0">
                <a:solidFill>
                  <a:schemeClr val="tx1"/>
                </a:solidFill>
                <a:latin typeface="Blackadder ITC" panose="04020505051007020D02" pitchFamily="82" charset="0"/>
              </a:rPr>
              <a:t>The Age of Jackson</a:t>
            </a:r>
          </a:p>
          <a:p>
            <a:pPr algn="ctr"/>
            <a:endParaRPr lang="en-US" sz="3600" b="1" dirty="0">
              <a:solidFill>
                <a:schemeClr val="tx1"/>
              </a:solidFill>
              <a:latin typeface="Calibri" panose="020F0502020204030204" pitchFamily="34" charset="0"/>
              <a:cs typeface="Calibri" panose="020F0502020204030204" pitchFamily="34" charset="0"/>
            </a:endParaRPr>
          </a:p>
          <a:p>
            <a:pPr algn="ctr"/>
            <a:r>
              <a:rPr lang="en-US" sz="3600" b="1" dirty="0">
                <a:solidFill>
                  <a:schemeClr val="tx1"/>
                </a:solidFill>
                <a:latin typeface="Calibri" panose="020F0502020204030204" pitchFamily="34" charset="0"/>
                <a:cs typeface="Calibri" panose="020F0502020204030204" pitchFamily="34" charset="0"/>
              </a:rPr>
              <a:t>Modules 6-8</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media-cache-ak0.pinimg.com/736x/27/e2/4c/27e24ced50fb2444704fea4b06d3e3c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
            <a:ext cx="7517325" cy="579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7433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533400"/>
            <a:ext cx="7772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sz="5200" i="1">
              <a:solidFill>
                <a:schemeClr val="bg1"/>
              </a:solidFill>
            </a:endParaRPr>
          </a:p>
        </p:txBody>
      </p:sp>
      <p:sp>
        <p:nvSpPr>
          <p:cNvPr id="14339" name="Rectangle 3"/>
          <p:cNvSpPr>
            <a:spLocks noChangeArrowheads="1"/>
          </p:cNvSpPr>
          <p:nvPr/>
        </p:nvSpPr>
        <p:spPr bwMode="auto">
          <a:xfrm>
            <a:off x="457200" y="1371600"/>
            <a:ext cx="8224838" cy="4343400"/>
          </a:xfrm>
          <a:prstGeom prst="rect">
            <a:avLst/>
          </a:prstGeom>
          <a:solidFill>
            <a:srgbClr val="FFFF99"/>
          </a:solidFill>
          <a:ln w="9525">
            <a:solidFill>
              <a:srgbClr val="FFFF99"/>
            </a:solidFill>
            <a:miter lim="800000"/>
            <a:headEnd/>
            <a:tailEnd/>
          </a:ln>
        </p:spPr>
        <p:txBody>
          <a:bodyPr/>
          <a:lstStyle>
            <a:lvl1pPr marL="346075" indent="-3460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10000"/>
              </a:lnSpc>
            </a:pPr>
            <a:r>
              <a:rPr lang="en-US" altLang="en-US" sz="2000" dirty="0"/>
              <a:t>In 1848 a carpenter discovered gold at John Sutter’s sawmill in northern California.</a:t>
            </a:r>
          </a:p>
          <a:p>
            <a:pPr eaLnBrk="1" hangingPunct="1">
              <a:lnSpc>
                <a:spcPct val="110000"/>
              </a:lnSpc>
            </a:pPr>
            <a:r>
              <a:rPr lang="en-US" altLang="en-US" sz="2000" dirty="0"/>
              <a:t>News of gold spread and many migrated to California; this mass migration of miners, and businesspeople who made money from miners, was called the </a:t>
            </a:r>
            <a:r>
              <a:rPr lang="en-US" altLang="en-US" sz="2000" b="1" dirty="0"/>
              <a:t>Gold Rush</a:t>
            </a:r>
            <a:r>
              <a:rPr lang="en-US" altLang="en-US" sz="2000" dirty="0"/>
              <a:t>.</a:t>
            </a:r>
          </a:p>
          <a:p>
            <a:pPr eaLnBrk="1" hangingPunct="1">
              <a:lnSpc>
                <a:spcPct val="110000"/>
              </a:lnSpc>
            </a:pPr>
            <a:r>
              <a:rPr lang="en-US" altLang="en-US" sz="2000" dirty="0"/>
              <a:t>The 80,000 migrants called forty-niners left for California in 1849; this population boom enabled California’s statehood a year later.</a:t>
            </a:r>
          </a:p>
          <a:p>
            <a:pPr eaLnBrk="1" hangingPunct="1">
              <a:lnSpc>
                <a:spcPct val="110000"/>
              </a:lnSpc>
            </a:pPr>
            <a:r>
              <a:rPr lang="en-US" altLang="en-US" sz="2000" dirty="0"/>
              <a:t>In the 1850s the dream of finding gold brought people from all over the world, but mostly from America, to California. They came on the California Trail, on ships, and on mule trains.</a:t>
            </a:r>
          </a:p>
          <a:p>
            <a:pPr eaLnBrk="1" hangingPunct="1">
              <a:lnSpc>
                <a:spcPct val="110000"/>
              </a:lnSpc>
            </a:pPr>
            <a:r>
              <a:rPr lang="en-US" altLang="en-US" sz="2000" dirty="0"/>
              <a:t>In California, miners moved into camps and businesspeople moved into booming cities like San Francisco, Sacramento, and Stockton.</a:t>
            </a:r>
          </a:p>
        </p:txBody>
      </p:sp>
      <p:sp>
        <p:nvSpPr>
          <p:cNvPr id="14340" name="Rectangle 4"/>
          <p:cNvSpPr>
            <a:spLocks noGrp="1" noChangeArrowheads="1"/>
          </p:cNvSpPr>
          <p:nvPr>
            <p:ph type="title"/>
          </p:nvPr>
        </p:nvSpPr>
        <p:spPr>
          <a:xfrm>
            <a:off x="457200" y="274638"/>
            <a:ext cx="8229600" cy="715962"/>
          </a:xfrm>
        </p:spPr>
        <p:txBody>
          <a:bodyPr anchor="t"/>
          <a:lstStyle/>
          <a:p>
            <a:pPr eaLnBrk="1" hangingPunct="1"/>
            <a:r>
              <a:rPr lang="en-US" altLang="en-US" sz="4200" b="1" dirty="0"/>
              <a:t>The Gold Rush</a:t>
            </a:r>
            <a:endParaRPr lang="en-US" altLang="en-US" sz="5200" b="1"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792162"/>
          </a:xfrm>
        </p:spPr>
        <p:txBody>
          <a:bodyPr/>
          <a:lstStyle/>
          <a:p>
            <a:r>
              <a:rPr lang="en-US" altLang="en-US"/>
              <a:t>The Texas Revolution</a:t>
            </a:r>
          </a:p>
        </p:txBody>
      </p:sp>
      <p:graphicFrame>
        <p:nvGraphicFramePr>
          <p:cNvPr id="3" name="Table 2"/>
          <p:cNvGraphicFramePr>
            <a:graphicFrameLocks noGrp="1"/>
          </p:cNvGraphicFramePr>
          <p:nvPr>
            <p:extLst>
              <p:ext uri="{D42A27DB-BD31-4B8C-83A1-F6EECF244321}">
                <p14:modId xmlns:p14="http://schemas.microsoft.com/office/powerpoint/2010/main" val="439422817"/>
              </p:ext>
            </p:extLst>
          </p:nvPr>
        </p:nvGraphicFramePr>
        <p:xfrm>
          <a:off x="457200" y="1143000"/>
          <a:ext cx="8153400" cy="5522976"/>
        </p:xfrm>
        <a:graphic>
          <a:graphicData uri="http://schemas.openxmlformats.org/drawingml/2006/table">
            <a:tbl>
              <a:tblPr firstRow="1" bandRow="1">
                <a:tableStyleId>{5C22544A-7EE6-4342-B048-85BDC9FD1C3A}</a:tableStyleId>
              </a:tblPr>
              <a:tblGrid>
                <a:gridCol w="4076700">
                  <a:extLst>
                    <a:ext uri="{9D8B030D-6E8A-4147-A177-3AD203B41FA5}">
                      <a16:colId xmlns:a16="http://schemas.microsoft.com/office/drawing/2014/main" val="20000"/>
                    </a:ext>
                  </a:extLst>
                </a:gridCol>
                <a:gridCol w="4076700">
                  <a:extLst>
                    <a:ext uri="{9D8B030D-6E8A-4147-A177-3AD203B41FA5}">
                      <a16:colId xmlns:a16="http://schemas.microsoft.com/office/drawing/2014/main" val="20001"/>
                    </a:ext>
                  </a:extLst>
                </a:gridCol>
              </a:tblGrid>
              <a:tr h="5410200">
                <a:tc>
                  <a:txBody>
                    <a:bodyPr/>
                    <a:lstStyle/>
                    <a:p>
                      <a:pPr marL="173038" indent="-173038" algn="ctr" eaLnBrk="1" hangingPunct="1">
                        <a:lnSpc>
                          <a:spcPct val="80000"/>
                        </a:lnSpc>
                        <a:spcBef>
                          <a:spcPct val="40000"/>
                        </a:spcBef>
                        <a:buFontTx/>
                        <a:buNone/>
                      </a:pPr>
                      <a:r>
                        <a:rPr lang="en-US" sz="1800" b="1" dirty="0">
                          <a:solidFill>
                            <a:schemeClr val="tx1"/>
                          </a:solidFill>
                        </a:rPr>
                        <a:t>The Texas Revolution</a:t>
                      </a:r>
                    </a:p>
                    <a:p>
                      <a:pPr marL="173038" indent="-173038" eaLnBrk="1" hangingPunct="1">
                        <a:lnSpc>
                          <a:spcPct val="80000"/>
                        </a:lnSpc>
                        <a:spcBef>
                          <a:spcPct val="40000"/>
                        </a:spcBef>
                        <a:buFont typeface="Arial" pitchFamily="34" charset="0"/>
                        <a:buChar char="•"/>
                      </a:pPr>
                      <a:r>
                        <a:rPr lang="en-US" sz="1800" dirty="0">
                          <a:solidFill>
                            <a:schemeClr val="tx1"/>
                          </a:solidFill>
                        </a:rPr>
                        <a:t>In order to settle in Texas,</a:t>
                      </a:r>
                      <a:r>
                        <a:rPr lang="en-US" sz="1800" baseline="0" dirty="0">
                          <a:solidFill>
                            <a:schemeClr val="tx1"/>
                          </a:solidFill>
                        </a:rPr>
                        <a:t> </a:t>
                      </a:r>
                      <a:r>
                        <a:rPr lang="en-US" sz="1800" dirty="0">
                          <a:solidFill>
                            <a:schemeClr val="tx1"/>
                          </a:solidFill>
                        </a:rPr>
                        <a:t>Americans had to agree to specific Mexican demands.</a:t>
                      </a:r>
                    </a:p>
                    <a:p>
                      <a:pPr marL="173037" lvl="0" indent="-342900" eaLnBrk="1" hangingPunct="1">
                        <a:lnSpc>
                          <a:spcPct val="80000"/>
                        </a:lnSpc>
                        <a:spcBef>
                          <a:spcPct val="40000"/>
                        </a:spcBef>
                        <a:buFont typeface="+mj-lt"/>
                        <a:buAutoNum type="arabicPeriod"/>
                      </a:pPr>
                      <a:r>
                        <a:rPr lang="en-US" sz="1800" dirty="0">
                          <a:solidFill>
                            <a:schemeClr val="tx1"/>
                          </a:solidFill>
                        </a:rPr>
                        <a:t>Surrender American citizenship</a:t>
                      </a:r>
                    </a:p>
                    <a:p>
                      <a:pPr marL="173037" lvl="0" indent="-342900" eaLnBrk="1" hangingPunct="1">
                        <a:lnSpc>
                          <a:spcPct val="80000"/>
                        </a:lnSpc>
                        <a:spcBef>
                          <a:spcPct val="40000"/>
                        </a:spcBef>
                        <a:buFont typeface="+mj-lt"/>
                        <a:buAutoNum type="arabicPeriod"/>
                      </a:pPr>
                      <a:r>
                        <a:rPr lang="en-US" sz="1800" dirty="0">
                          <a:solidFill>
                            <a:schemeClr val="tx1"/>
                          </a:solidFill>
                        </a:rPr>
                        <a:t>Swear allegiance to Mexico</a:t>
                      </a:r>
                    </a:p>
                    <a:p>
                      <a:pPr marL="173037" lvl="0" indent="-342900" eaLnBrk="1" hangingPunct="1">
                        <a:lnSpc>
                          <a:spcPct val="80000"/>
                        </a:lnSpc>
                        <a:spcBef>
                          <a:spcPct val="40000"/>
                        </a:spcBef>
                        <a:buFont typeface="+mj-lt"/>
                        <a:buAutoNum type="arabicPeriod"/>
                      </a:pPr>
                      <a:r>
                        <a:rPr lang="en-US" sz="1800" dirty="0">
                          <a:solidFill>
                            <a:schemeClr val="tx1"/>
                          </a:solidFill>
                        </a:rPr>
                        <a:t>Adopt Roman Catholicism</a:t>
                      </a:r>
                    </a:p>
                    <a:p>
                      <a:pPr marL="173037" lvl="0" indent="-342900" eaLnBrk="1" hangingPunct="1">
                        <a:lnSpc>
                          <a:spcPct val="80000"/>
                        </a:lnSpc>
                        <a:spcBef>
                          <a:spcPct val="40000"/>
                        </a:spcBef>
                        <a:buFont typeface="+mj-lt"/>
                        <a:buAutoNum type="arabicPeriod"/>
                      </a:pPr>
                      <a:r>
                        <a:rPr lang="en-US" sz="1800" dirty="0">
                          <a:solidFill>
                            <a:schemeClr val="tx1"/>
                          </a:solidFill>
                        </a:rPr>
                        <a:t>Hold the land for seven years</a:t>
                      </a:r>
                    </a:p>
                    <a:p>
                      <a:pPr marL="173038" indent="-173038" eaLnBrk="1" hangingPunct="1">
                        <a:lnSpc>
                          <a:spcPct val="80000"/>
                        </a:lnSpc>
                        <a:spcBef>
                          <a:spcPct val="40000"/>
                        </a:spcBef>
                        <a:buFont typeface="Times"/>
                        <a:buChar char="•"/>
                      </a:pPr>
                      <a:r>
                        <a:rPr lang="en-US" sz="1800" dirty="0">
                          <a:solidFill>
                            <a:schemeClr val="tx1"/>
                          </a:solidFill>
                        </a:rPr>
                        <a:t>The Texan settlers wanted independence from Mexico, which led to the Texas Revolution.</a:t>
                      </a:r>
                    </a:p>
                    <a:p>
                      <a:pPr marL="173038" indent="-173038" eaLnBrk="1" hangingPunct="1">
                        <a:lnSpc>
                          <a:spcPct val="80000"/>
                        </a:lnSpc>
                        <a:spcBef>
                          <a:spcPct val="40000"/>
                        </a:spcBef>
                        <a:buFont typeface="Times"/>
                        <a:buChar char="•"/>
                      </a:pPr>
                      <a:r>
                        <a:rPr lang="en-US" sz="1800" dirty="0">
                          <a:solidFill>
                            <a:schemeClr val="tx1"/>
                          </a:solidFill>
                        </a:rPr>
                        <a:t>Stephen F. Austin went to Mexico with the plan, but Mexican president </a:t>
                      </a:r>
                      <a:r>
                        <a:rPr lang="en-US" sz="1800" b="1" dirty="0">
                          <a:solidFill>
                            <a:schemeClr val="tx1"/>
                          </a:solidFill>
                        </a:rPr>
                        <a:t>Antonio </a:t>
                      </a:r>
                      <a:r>
                        <a:rPr lang="en-US" sz="1800" b="1" dirty="0" err="1">
                          <a:solidFill>
                            <a:schemeClr val="tx1"/>
                          </a:solidFill>
                        </a:rPr>
                        <a:t>López</a:t>
                      </a:r>
                      <a:r>
                        <a:rPr lang="en-US" sz="1800" b="1" dirty="0">
                          <a:solidFill>
                            <a:schemeClr val="tx1"/>
                          </a:solidFill>
                        </a:rPr>
                        <a:t> de Santa Ana</a:t>
                      </a:r>
                      <a:r>
                        <a:rPr lang="en-US" sz="1800" dirty="0">
                          <a:solidFill>
                            <a:schemeClr val="tx1"/>
                          </a:solidFill>
                        </a:rPr>
                        <a:t> saw independence as a threat.</a:t>
                      </a:r>
                    </a:p>
                    <a:p>
                      <a:pPr marL="173038" indent="-173038" eaLnBrk="1" hangingPunct="1">
                        <a:lnSpc>
                          <a:spcPct val="80000"/>
                        </a:lnSpc>
                        <a:spcBef>
                          <a:spcPct val="40000"/>
                        </a:spcBef>
                        <a:buFont typeface="Times"/>
                        <a:buChar char="•"/>
                      </a:pPr>
                      <a:r>
                        <a:rPr lang="en-US" sz="1800" dirty="0">
                          <a:solidFill>
                            <a:schemeClr val="tx1"/>
                          </a:solidFill>
                        </a:rPr>
                        <a:t>Santa Ana suspended some of the  powers of Texas, and in 1836 Texas declared its independence.</a:t>
                      </a:r>
                    </a:p>
                  </a:txBody>
                  <a:tcPr>
                    <a:solidFill>
                      <a:schemeClr val="bg1"/>
                    </a:solidFill>
                  </a:tcPr>
                </a:tc>
                <a:tc>
                  <a:txBody>
                    <a:bodyPr/>
                    <a:lstStyle/>
                    <a:p>
                      <a:pPr marL="228600" indent="-228600" algn="ctr" eaLnBrk="1" hangingPunct="1">
                        <a:lnSpc>
                          <a:spcPct val="80000"/>
                        </a:lnSpc>
                        <a:spcBef>
                          <a:spcPct val="50000"/>
                        </a:spcBef>
                        <a:buFontTx/>
                        <a:buNone/>
                      </a:pPr>
                      <a:r>
                        <a:rPr lang="en-US" sz="1800" b="1" dirty="0">
                          <a:solidFill>
                            <a:schemeClr val="tx1"/>
                          </a:solidFill>
                        </a:rPr>
                        <a:t>The Alamo</a:t>
                      </a:r>
                    </a:p>
                    <a:p>
                      <a:pPr marL="228600" indent="-228600" eaLnBrk="1" hangingPunct="1">
                        <a:lnSpc>
                          <a:spcPct val="80000"/>
                        </a:lnSpc>
                        <a:spcBef>
                          <a:spcPct val="50000"/>
                        </a:spcBef>
                        <a:buFont typeface="Arial" pitchFamily="34" charset="0"/>
                        <a:buChar char="•"/>
                      </a:pPr>
                      <a:r>
                        <a:rPr lang="en-US" sz="1800" dirty="0">
                          <a:solidFill>
                            <a:schemeClr val="tx1"/>
                          </a:solidFill>
                        </a:rPr>
                        <a:t>The most famous battle of the Texas Revolution took place at the </a:t>
                      </a:r>
                      <a:r>
                        <a:rPr lang="en-US" sz="1800" b="1" dirty="0">
                          <a:solidFill>
                            <a:schemeClr val="tx1"/>
                          </a:solidFill>
                        </a:rPr>
                        <a:t>Alamo</a:t>
                      </a:r>
                      <a:r>
                        <a:rPr lang="en-US" sz="1800" dirty="0">
                          <a:solidFill>
                            <a:schemeClr val="tx1"/>
                          </a:solidFill>
                        </a:rPr>
                        <a:t>, a former mission turned into a military fort.</a:t>
                      </a:r>
                    </a:p>
                    <a:p>
                      <a:pPr marL="228600" indent="-228600" eaLnBrk="1" hangingPunct="1">
                        <a:lnSpc>
                          <a:spcPct val="80000"/>
                        </a:lnSpc>
                        <a:spcBef>
                          <a:spcPct val="50000"/>
                        </a:spcBef>
                        <a:buFont typeface="Arial" pitchFamily="34" charset="0"/>
                        <a:buChar char="•"/>
                      </a:pPr>
                      <a:r>
                        <a:rPr lang="en-US" sz="1800" dirty="0">
                          <a:solidFill>
                            <a:schemeClr val="tx1"/>
                          </a:solidFill>
                        </a:rPr>
                        <a:t>A furious Santa Ana personally led 6,000 soldiers to the Alamo, demanding surrender, but Texan commander William Travis replied with cannon fire.</a:t>
                      </a:r>
                    </a:p>
                    <a:p>
                      <a:pPr marL="228600" indent="-228600" eaLnBrk="1" hangingPunct="1">
                        <a:lnSpc>
                          <a:spcPct val="80000"/>
                        </a:lnSpc>
                        <a:spcBef>
                          <a:spcPct val="50000"/>
                        </a:spcBef>
                        <a:buFont typeface="Arial" pitchFamily="34" charset="0"/>
                        <a:buChar char="•"/>
                      </a:pPr>
                      <a:r>
                        <a:rPr lang="en-US" sz="1800" dirty="0">
                          <a:solidFill>
                            <a:schemeClr val="tx1"/>
                          </a:solidFill>
                        </a:rPr>
                        <a:t>After 12 days and nights, Mexican soldiers stormed the fort, killing </a:t>
                      </a:r>
                      <a:r>
                        <a:rPr lang="en-US" sz="1800">
                          <a:solidFill>
                            <a:schemeClr val="tx1"/>
                          </a:solidFill>
                        </a:rPr>
                        <a:t>its nearly 200 </a:t>
                      </a:r>
                      <a:r>
                        <a:rPr lang="en-US" sz="1800" dirty="0">
                          <a:solidFill>
                            <a:schemeClr val="tx1"/>
                          </a:solidFill>
                        </a:rPr>
                        <a:t>defenders, including David “Davy” Crockett.</a:t>
                      </a:r>
                    </a:p>
                    <a:p>
                      <a:pPr marL="228600" indent="-228600" eaLnBrk="1" hangingPunct="1">
                        <a:lnSpc>
                          <a:spcPct val="80000"/>
                        </a:lnSpc>
                        <a:spcBef>
                          <a:spcPct val="50000"/>
                        </a:spcBef>
                        <a:buFont typeface="Arial" pitchFamily="34" charset="0"/>
                        <a:buChar char="•"/>
                      </a:pPr>
                      <a:r>
                        <a:rPr lang="en-US" sz="1800" dirty="0">
                          <a:solidFill>
                            <a:schemeClr val="tx1"/>
                          </a:solidFill>
                        </a:rPr>
                        <a:t>Soon after, Texans captured Santa Ana in the Battle of San Jacinto, forcing him to recognize Texas independence.  The battle’s rallying cry was “Remember the Alamo!”</a:t>
                      </a:r>
                      <a:endParaRPr lang="en-US" sz="2000" dirty="0">
                        <a:solidFill>
                          <a:schemeClr val="tx1"/>
                        </a:solidFill>
                      </a:endParaRPr>
                    </a:p>
                    <a:p>
                      <a:endParaRPr lang="en-US" dirty="0"/>
                    </a:p>
                  </a:txBody>
                  <a:tcPr>
                    <a:solidFill>
                      <a:schemeClr val="bg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304800"/>
            <a:ext cx="8077200" cy="685800"/>
          </a:xfrm>
        </p:spPr>
        <p:txBody>
          <a:bodyPr anchor="t"/>
          <a:lstStyle/>
          <a:p>
            <a:pPr eaLnBrk="1" hangingPunct="1">
              <a:defRPr/>
            </a:pPr>
            <a:r>
              <a:rPr lang="en-US" sz="4200" dirty="0">
                <a:solidFill>
                  <a:schemeClr val="tx1"/>
                </a:solidFill>
              </a:rPr>
              <a:t>The Annexation of Texas</a:t>
            </a:r>
            <a:endParaRPr lang="en-US" sz="5200" dirty="0">
              <a:solidFill>
                <a:schemeClr val="tx1"/>
              </a:solidFill>
              <a:effectLst>
                <a:outerShdw blurRad="38100" dist="38100" dir="2700000" algn="tl">
                  <a:srgbClr val="C0C0C0"/>
                </a:outerShdw>
              </a:effectLst>
            </a:endParaRPr>
          </a:p>
        </p:txBody>
      </p:sp>
      <p:grpSp>
        <p:nvGrpSpPr>
          <p:cNvPr id="2" name="Group 5"/>
          <p:cNvGrpSpPr>
            <a:grpSpLocks/>
          </p:cNvGrpSpPr>
          <p:nvPr/>
        </p:nvGrpSpPr>
        <p:grpSpPr bwMode="auto">
          <a:xfrm>
            <a:off x="4689475" y="3276600"/>
            <a:ext cx="4148867" cy="2009775"/>
            <a:chOff x="3504" y="1248"/>
            <a:chExt cx="1676" cy="2448"/>
          </a:xfrm>
        </p:grpSpPr>
        <p:grpSp>
          <p:nvGrpSpPr>
            <p:cNvPr id="16400" name="Group 6"/>
            <p:cNvGrpSpPr>
              <a:grpSpLocks/>
            </p:cNvGrpSpPr>
            <p:nvPr/>
          </p:nvGrpSpPr>
          <p:grpSpPr bwMode="auto">
            <a:xfrm>
              <a:off x="3504" y="1248"/>
              <a:ext cx="1584" cy="2448"/>
              <a:chOff x="3504" y="1248"/>
              <a:chExt cx="1584" cy="2448"/>
            </a:xfrm>
          </p:grpSpPr>
          <p:sp>
            <p:nvSpPr>
              <p:cNvPr id="16402" name="Rectangle 7"/>
              <p:cNvSpPr>
                <a:spLocks noChangeArrowheads="1"/>
              </p:cNvSpPr>
              <p:nvPr/>
            </p:nvSpPr>
            <p:spPr bwMode="auto">
              <a:xfrm>
                <a:off x="3504" y="1248"/>
                <a:ext cx="1539" cy="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16403" name="Text Box 8"/>
              <p:cNvSpPr txBox="1">
                <a:spLocks noChangeArrowheads="1"/>
              </p:cNvSpPr>
              <p:nvPr/>
            </p:nvSpPr>
            <p:spPr bwMode="auto">
              <a:xfrm>
                <a:off x="3504" y="1292"/>
                <a:ext cx="1584"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sz="2000">
                  <a:latin typeface="Verdana" panose="020B0604030504040204" pitchFamily="34" charset="0"/>
                </a:endParaRPr>
              </a:p>
              <a:p>
                <a:pPr algn="ctr" eaLnBrk="1" hangingPunct="1">
                  <a:lnSpc>
                    <a:spcPct val="80000"/>
                  </a:lnSpc>
                  <a:spcBef>
                    <a:spcPct val="50000"/>
                  </a:spcBef>
                  <a:buFontTx/>
                  <a:buNone/>
                </a:pPr>
                <a:endParaRPr lang="en-US" altLang="en-US" sz="2000">
                  <a:latin typeface="Verdana" panose="020B0604030504040204" pitchFamily="34" charset="0"/>
                </a:endParaRPr>
              </a:p>
            </p:txBody>
          </p:sp>
        </p:grpSp>
        <p:sp>
          <p:nvSpPr>
            <p:cNvPr id="16401" name="Rectangle 9"/>
            <p:cNvSpPr>
              <a:spLocks noChangeArrowheads="1"/>
            </p:cNvSpPr>
            <p:nvPr/>
          </p:nvSpPr>
          <p:spPr bwMode="auto">
            <a:xfrm>
              <a:off x="3552" y="1292"/>
              <a:ext cx="1628" cy="1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236538" indent="-2365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 typeface="Times" panose="02020603050405020304" pitchFamily="18" charset="0"/>
                <a:buNone/>
              </a:pPr>
              <a:r>
                <a:rPr lang="en-US" altLang="en-US" sz="1600" b="1" dirty="0">
                  <a:latin typeface="Verdana" panose="020B0604030504040204" pitchFamily="34" charset="0"/>
                </a:rPr>
                <a:t>Opponents</a:t>
              </a:r>
            </a:p>
            <a:p>
              <a:pPr eaLnBrk="1" hangingPunct="1">
                <a:lnSpc>
                  <a:spcPct val="80000"/>
                </a:lnSpc>
                <a:spcBef>
                  <a:spcPct val="50000"/>
                </a:spcBef>
              </a:pPr>
              <a:r>
                <a:rPr lang="en-US" altLang="en-US" sz="1600" b="1" dirty="0">
                  <a:latin typeface="Verdana" panose="020B0604030504040204" pitchFamily="34" charset="0"/>
                </a:rPr>
                <a:t>Didn’t want America to take on Texas’s large debt </a:t>
              </a:r>
            </a:p>
            <a:p>
              <a:pPr eaLnBrk="1" hangingPunct="1">
                <a:lnSpc>
                  <a:spcPct val="80000"/>
                </a:lnSpc>
                <a:spcBef>
                  <a:spcPct val="50000"/>
                </a:spcBef>
              </a:pPr>
              <a:r>
                <a:rPr lang="en-US" altLang="en-US" sz="1600" b="1" dirty="0">
                  <a:latin typeface="Verdana" panose="020B0604030504040204" pitchFamily="34" charset="0"/>
                </a:rPr>
                <a:t>Northerners didn’t want another slave state in the Union</a:t>
              </a:r>
              <a:endParaRPr lang="en-US" altLang="en-US" sz="2000" b="1" dirty="0">
                <a:latin typeface="Verdana" panose="020B0604030504040204" pitchFamily="34" charset="0"/>
              </a:endParaRPr>
            </a:p>
          </p:txBody>
        </p:sp>
      </p:grpSp>
      <p:grpSp>
        <p:nvGrpSpPr>
          <p:cNvPr id="16390" name="Group 10"/>
          <p:cNvGrpSpPr>
            <a:grpSpLocks/>
          </p:cNvGrpSpPr>
          <p:nvPr/>
        </p:nvGrpSpPr>
        <p:grpSpPr bwMode="auto">
          <a:xfrm>
            <a:off x="380619" y="1143000"/>
            <a:ext cx="8457902" cy="1766873"/>
            <a:chOff x="198" y="841"/>
            <a:chExt cx="5169" cy="1089"/>
          </a:xfrm>
        </p:grpSpPr>
        <p:sp>
          <p:nvSpPr>
            <p:cNvPr id="16398" name="Rectangle 11"/>
            <p:cNvSpPr>
              <a:spLocks noChangeArrowheads="1"/>
            </p:cNvSpPr>
            <p:nvPr/>
          </p:nvSpPr>
          <p:spPr bwMode="auto">
            <a:xfrm>
              <a:off x="198" y="841"/>
              <a:ext cx="5169" cy="1089"/>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16399" name="Text Box 12"/>
            <p:cNvSpPr txBox="1">
              <a:spLocks noChangeArrowheads="1"/>
            </p:cNvSpPr>
            <p:nvPr/>
          </p:nvSpPr>
          <p:spPr bwMode="auto">
            <a:xfrm>
              <a:off x="198" y="907"/>
              <a:ext cx="5169" cy="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pPr>
              <a:r>
                <a:rPr lang="en-US" altLang="en-US" sz="1600" b="1" dirty="0">
                  <a:latin typeface="Verdana" panose="020B0604030504040204" pitchFamily="34" charset="0"/>
                </a:rPr>
                <a:t>Troubles between Mexico and Texas continued—Mexicans would not honor Santa Ana’s agreement to Texan independence.</a:t>
              </a:r>
            </a:p>
            <a:p>
              <a:pPr eaLnBrk="1" hangingPunct="1">
                <a:lnSpc>
                  <a:spcPct val="80000"/>
                </a:lnSpc>
                <a:spcBef>
                  <a:spcPct val="40000"/>
                </a:spcBef>
              </a:pPr>
              <a:r>
                <a:rPr lang="en-US" altLang="en-US" sz="1600" b="1" dirty="0">
                  <a:latin typeface="Verdana" panose="020B0604030504040204" pitchFamily="34" charset="0"/>
                </a:rPr>
                <a:t>In Texas’s first election, Sam Houston, who led the Texan victory at San Jacinto, was elected President of Texas.  </a:t>
              </a:r>
            </a:p>
            <a:p>
              <a:pPr eaLnBrk="1" hangingPunct="1">
                <a:lnSpc>
                  <a:spcPct val="80000"/>
                </a:lnSpc>
                <a:spcBef>
                  <a:spcPct val="40000"/>
                </a:spcBef>
              </a:pPr>
              <a:r>
                <a:rPr lang="en-US" altLang="en-US" sz="1600" b="1" dirty="0">
                  <a:latin typeface="Verdana" panose="020B0604030504040204" pitchFamily="34" charset="0"/>
                </a:rPr>
                <a:t>Texans also voted to ask the U.S. to annex, or add, Texas as a state.</a:t>
              </a:r>
            </a:p>
            <a:p>
              <a:pPr eaLnBrk="1" hangingPunct="1">
                <a:lnSpc>
                  <a:spcPct val="80000"/>
                </a:lnSpc>
                <a:spcBef>
                  <a:spcPct val="40000"/>
                </a:spcBef>
              </a:pPr>
              <a:r>
                <a:rPr lang="en-US" altLang="en-US" sz="1600" b="1" dirty="0">
                  <a:latin typeface="Verdana" panose="020B0604030504040204" pitchFamily="34" charset="0"/>
                </a:rPr>
                <a:t>Americans had mixed feelings about annexation</a:t>
              </a:r>
              <a:endParaRPr lang="en-US" altLang="en-US" sz="2000" b="1" dirty="0">
                <a:latin typeface="Verdana" panose="020B0604030504040204" pitchFamily="34" charset="0"/>
              </a:endParaRPr>
            </a:p>
          </p:txBody>
        </p:sp>
      </p:grpSp>
      <p:grpSp>
        <p:nvGrpSpPr>
          <p:cNvPr id="5" name="Group 13"/>
          <p:cNvGrpSpPr>
            <a:grpSpLocks/>
          </p:cNvGrpSpPr>
          <p:nvPr/>
        </p:nvGrpSpPr>
        <p:grpSpPr bwMode="auto">
          <a:xfrm>
            <a:off x="606425" y="3171825"/>
            <a:ext cx="3813175" cy="2009775"/>
            <a:chOff x="336" y="2203"/>
            <a:chExt cx="1536" cy="1536"/>
          </a:xfrm>
        </p:grpSpPr>
        <p:sp>
          <p:nvSpPr>
            <p:cNvPr id="16396" name="Rectangle 14"/>
            <p:cNvSpPr>
              <a:spLocks noChangeArrowheads="1"/>
            </p:cNvSpPr>
            <p:nvPr/>
          </p:nvSpPr>
          <p:spPr bwMode="auto">
            <a:xfrm>
              <a:off x="336" y="2203"/>
              <a:ext cx="1536" cy="1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16397" name="Text Box 15"/>
            <p:cNvSpPr txBox="1">
              <a:spLocks noChangeArrowheads="1"/>
            </p:cNvSpPr>
            <p:nvPr/>
          </p:nvSpPr>
          <p:spPr bwMode="auto">
            <a:xfrm>
              <a:off x="336" y="2235"/>
              <a:ext cx="1529" cy="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0800" indent="-508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 typeface="Times" panose="02020603050405020304" pitchFamily="18" charset="0"/>
                <a:buNone/>
              </a:pPr>
              <a:endParaRPr lang="en-US" altLang="en-US" sz="2000">
                <a:latin typeface="Verdana" panose="020B0604030504040204" pitchFamily="34" charset="0"/>
              </a:endParaRPr>
            </a:p>
          </p:txBody>
        </p:sp>
      </p:grpSp>
      <p:grpSp>
        <p:nvGrpSpPr>
          <p:cNvPr id="16392" name="Group 16"/>
          <p:cNvGrpSpPr>
            <a:grpSpLocks/>
          </p:cNvGrpSpPr>
          <p:nvPr/>
        </p:nvGrpSpPr>
        <p:grpSpPr bwMode="auto">
          <a:xfrm>
            <a:off x="381109" y="5476873"/>
            <a:ext cx="8457469" cy="781835"/>
            <a:chOff x="197" y="3130"/>
            <a:chExt cx="5145" cy="496"/>
          </a:xfrm>
        </p:grpSpPr>
        <p:sp>
          <p:nvSpPr>
            <p:cNvPr id="16394" name="Rectangle 17"/>
            <p:cNvSpPr>
              <a:spLocks noChangeArrowheads="1"/>
            </p:cNvSpPr>
            <p:nvPr/>
          </p:nvSpPr>
          <p:spPr bwMode="auto">
            <a:xfrm>
              <a:off x="197" y="3130"/>
              <a:ext cx="5145" cy="46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16395" name="Text Box 18"/>
            <p:cNvSpPr txBox="1">
              <a:spLocks noChangeArrowheads="1"/>
            </p:cNvSpPr>
            <p:nvPr/>
          </p:nvSpPr>
          <p:spPr bwMode="auto">
            <a:xfrm>
              <a:off x="197" y="3130"/>
              <a:ext cx="5145" cy="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36538" indent="-18732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pPr>
              <a:r>
                <a:rPr lang="en-US" altLang="en-US" sz="1600" b="1" dirty="0">
                  <a:latin typeface="Verdana" panose="020B0604030504040204" pitchFamily="34" charset="0"/>
                </a:rPr>
                <a:t>Texas remained independent for nine years, until President John Tyler allowed it to join the Union under certain conditions.</a:t>
              </a:r>
            </a:p>
            <a:p>
              <a:pPr eaLnBrk="1" hangingPunct="1">
                <a:lnSpc>
                  <a:spcPct val="80000"/>
                </a:lnSpc>
                <a:spcBef>
                  <a:spcPct val="40000"/>
                </a:spcBef>
              </a:pPr>
              <a:r>
                <a:rPr lang="en-US" altLang="en-US" sz="1600" b="1" dirty="0">
                  <a:latin typeface="Verdana" panose="020B0604030504040204" pitchFamily="34" charset="0"/>
                </a:rPr>
                <a:t>Texas became a state late in 1845.</a:t>
              </a:r>
              <a:endParaRPr lang="en-US" altLang="en-US" sz="2000" b="1" dirty="0">
                <a:latin typeface="Verdana" panose="020B0604030504040204" pitchFamily="34" charset="0"/>
              </a:endParaRPr>
            </a:p>
          </p:txBody>
        </p:sp>
      </p:grpSp>
      <p:sp>
        <p:nvSpPr>
          <p:cNvPr id="9235" name="Rectangle 19"/>
          <p:cNvSpPr>
            <a:spLocks noChangeArrowheads="1"/>
          </p:cNvSpPr>
          <p:nvPr/>
        </p:nvSpPr>
        <p:spPr bwMode="auto">
          <a:xfrm>
            <a:off x="380619" y="3352800"/>
            <a:ext cx="4115181"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3038" indent="-1730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r>
              <a:rPr lang="en-US" altLang="en-US" sz="1600" b="1" dirty="0">
                <a:latin typeface="Verdana" panose="020B0604030504040204" pitchFamily="34" charset="0"/>
              </a:rPr>
              <a:t>Supporters </a:t>
            </a:r>
          </a:p>
          <a:p>
            <a:pPr eaLnBrk="1" hangingPunct="1">
              <a:lnSpc>
                <a:spcPct val="80000"/>
              </a:lnSpc>
              <a:spcBef>
                <a:spcPct val="50000"/>
              </a:spcBef>
            </a:pPr>
            <a:r>
              <a:rPr lang="en-US" altLang="en-US" sz="1600" b="1" dirty="0">
                <a:latin typeface="Verdana" panose="020B0604030504040204" pitchFamily="34" charset="0"/>
              </a:rPr>
              <a:t>Wanted more American land </a:t>
            </a:r>
          </a:p>
          <a:p>
            <a:pPr eaLnBrk="1" hangingPunct="1">
              <a:lnSpc>
                <a:spcPct val="80000"/>
              </a:lnSpc>
              <a:spcBef>
                <a:spcPct val="50000"/>
              </a:spcBef>
            </a:pPr>
            <a:r>
              <a:rPr lang="en-US" altLang="en-US" sz="1600" b="1" dirty="0">
                <a:latin typeface="Verdana" panose="020B0604030504040204" pitchFamily="34" charset="0"/>
              </a:rPr>
              <a:t>Admired Texans’ fight for freedom</a:t>
            </a:r>
          </a:p>
          <a:p>
            <a:pPr eaLnBrk="1" hangingPunct="1">
              <a:lnSpc>
                <a:spcPct val="80000"/>
              </a:lnSpc>
              <a:spcBef>
                <a:spcPct val="50000"/>
              </a:spcBef>
            </a:pPr>
            <a:r>
              <a:rPr lang="en-US" altLang="en-US" sz="1600" b="1" dirty="0">
                <a:latin typeface="Verdana" panose="020B0604030504040204" pitchFamily="34" charset="0"/>
              </a:rPr>
              <a:t>Southerners liked that Texas allowed slavery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235"/>
                                        </p:tgtEl>
                                        <p:attrNameLst>
                                          <p:attrName>style.visibility</p:attrName>
                                        </p:attrNameLst>
                                      </p:cBhvr>
                                      <p:to>
                                        <p:strVal val="visible"/>
                                      </p:to>
                                    </p:set>
                                    <p:anim calcmode="lin" valueType="num">
                                      <p:cBhvr additive="base">
                                        <p:cTn id="11" dur="500" fill="hold"/>
                                        <p:tgtEl>
                                          <p:spTgt spid="9235"/>
                                        </p:tgtEl>
                                        <p:attrNameLst>
                                          <p:attrName>ppt_x</p:attrName>
                                        </p:attrNameLst>
                                      </p:cBhvr>
                                      <p:tavLst>
                                        <p:tav tm="0">
                                          <p:val>
                                            <p:strVal val="0-#ppt_w/2"/>
                                          </p:val>
                                        </p:tav>
                                        <p:tav tm="100000">
                                          <p:val>
                                            <p:strVal val="#ppt_x"/>
                                          </p:val>
                                        </p:tav>
                                      </p:tavLst>
                                    </p:anim>
                                    <p:anim calcmode="lin" valueType="num">
                                      <p:cBhvr additive="base">
                                        <p:cTn id="12" dur="500" fill="hold"/>
                                        <p:tgtEl>
                                          <p:spTgt spid="9235"/>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a:t>The Mexican War</a:t>
            </a:r>
          </a:p>
        </p:txBody>
      </p:sp>
      <p:graphicFrame>
        <p:nvGraphicFramePr>
          <p:cNvPr id="5" name="Table 4"/>
          <p:cNvGraphicFramePr>
            <a:graphicFrameLocks noGrp="1"/>
          </p:cNvGraphicFramePr>
          <p:nvPr/>
        </p:nvGraphicFramePr>
        <p:xfrm>
          <a:off x="457200" y="1397000"/>
          <a:ext cx="8305800" cy="4406900"/>
        </p:xfrm>
        <a:graphic>
          <a:graphicData uri="http://schemas.openxmlformats.org/drawingml/2006/table">
            <a:tbl>
              <a:tblPr firstRow="1" bandRow="1">
                <a:tableStyleId>{5C22544A-7EE6-4342-B048-85BDC9FD1C3A}</a:tableStyleId>
              </a:tblPr>
              <a:tblGrid>
                <a:gridCol w="8305800">
                  <a:extLst>
                    <a:ext uri="{9D8B030D-6E8A-4147-A177-3AD203B41FA5}">
                      <a16:colId xmlns:a16="http://schemas.microsoft.com/office/drawing/2014/main" val="20000"/>
                    </a:ext>
                  </a:extLst>
                </a:gridCol>
              </a:tblGrid>
              <a:tr h="4406900">
                <a:tc>
                  <a:txBody>
                    <a:bodyPr/>
                    <a:lstStyle/>
                    <a:p>
                      <a:pPr marL="233363" indent="-233363">
                        <a:lnSpc>
                          <a:spcPct val="110000"/>
                        </a:lnSpc>
                        <a:spcBef>
                          <a:spcPct val="20000"/>
                        </a:spcBef>
                        <a:buFontTx/>
                        <a:buChar char="•"/>
                      </a:pPr>
                      <a:r>
                        <a:rPr lang="en-US" sz="1600" dirty="0">
                          <a:solidFill>
                            <a:schemeClr val="tx1"/>
                          </a:solidFill>
                          <a:latin typeface="Verdana" pitchFamily="34" charset="0"/>
                        </a:rPr>
                        <a:t>Believing that Texas was still Mexican territory, Mexico cut diplomatic relations with America after it annexed Texas.</a:t>
                      </a:r>
                    </a:p>
                    <a:p>
                      <a:pPr marL="233363" indent="-233363">
                        <a:lnSpc>
                          <a:spcPct val="110000"/>
                        </a:lnSpc>
                        <a:spcBef>
                          <a:spcPct val="20000"/>
                        </a:spcBef>
                        <a:buFontTx/>
                        <a:buChar char="•"/>
                      </a:pPr>
                      <a:r>
                        <a:rPr lang="en-US" sz="1600" dirty="0">
                          <a:solidFill>
                            <a:schemeClr val="tx1"/>
                          </a:solidFill>
                          <a:latin typeface="Verdana" pitchFamily="34" charset="0"/>
                        </a:rPr>
                        <a:t>James K. Polk, elected as President in 1845, believed in annexation and wanted even more Mexican territory for the U.S., including New Mexico and California.</a:t>
                      </a:r>
                    </a:p>
                    <a:p>
                      <a:pPr marL="233363" indent="-233363">
                        <a:lnSpc>
                          <a:spcPct val="110000"/>
                        </a:lnSpc>
                        <a:spcBef>
                          <a:spcPct val="20000"/>
                        </a:spcBef>
                        <a:buFontTx/>
                        <a:buChar char="•"/>
                      </a:pPr>
                      <a:r>
                        <a:rPr lang="en-US" sz="1600" dirty="0">
                          <a:solidFill>
                            <a:schemeClr val="tx1"/>
                          </a:solidFill>
                          <a:latin typeface="Verdana" pitchFamily="34" charset="0"/>
                        </a:rPr>
                        <a:t>New Mexico and California had very few American settlers, but the Mexican government had little presence in these regions. </a:t>
                      </a:r>
                    </a:p>
                    <a:p>
                      <a:pPr marL="233363" indent="-233363">
                        <a:lnSpc>
                          <a:spcPct val="110000"/>
                        </a:lnSpc>
                        <a:spcBef>
                          <a:spcPct val="20000"/>
                        </a:spcBef>
                        <a:buFontTx/>
                        <a:buChar char="•"/>
                      </a:pPr>
                      <a:r>
                        <a:rPr lang="en-US" sz="1600" dirty="0">
                          <a:solidFill>
                            <a:schemeClr val="tx1"/>
                          </a:solidFill>
                          <a:latin typeface="Verdana" pitchFamily="34" charset="0"/>
                        </a:rPr>
                        <a:t>Polk sent a messenger to Mexico to purchase these territories, offering a reduction of Mexico’s debt and up to $30 million in exchange.</a:t>
                      </a:r>
                    </a:p>
                    <a:p>
                      <a:pPr marL="233363" indent="-233363">
                        <a:lnSpc>
                          <a:spcPct val="110000"/>
                        </a:lnSpc>
                        <a:spcBef>
                          <a:spcPct val="20000"/>
                        </a:spcBef>
                        <a:buFontTx/>
                        <a:buChar char="•"/>
                      </a:pPr>
                      <a:r>
                        <a:rPr lang="en-US" sz="1600" dirty="0">
                          <a:solidFill>
                            <a:schemeClr val="tx1"/>
                          </a:solidFill>
                          <a:latin typeface="Verdana" pitchFamily="34" charset="0"/>
                        </a:rPr>
                        <a:t>No one in Mexico would meet with Polk’s messenger, John Slidell.</a:t>
                      </a:r>
                    </a:p>
                    <a:p>
                      <a:pPr marL="233363" indent="-233363">
                        <a:lnSpc>
                          <a:spcPct val="110000"/>
                        </a:lnSpc>
                        <a:spcBef>
                          <a:spcPct val="20000"/>
                        </a:spcBef>
                        <a:buFontTx/>
                        <a:buChar char="•"/>
                      </a:pPr>
                      <a:r>
                        <a:rPr lang="en-US" sz="1600" dirty="0">
                          <a:solidFill>
                            <a:schemeClr val="tx1"/>
                          </a:solidFill>
                          <a:latin typeface="Verdana" pitchFamily="34" charset="0"/>
                        </a:rPr>
                        <a:t>Slidell, furious, suggested Mexico should be punished, and a boundary dispute soon after led America to declare war on Mexico in 1846.</a:t>
                      </a:r>
                    </a:p>
                    <a:p>
                      <a:pPr marL="233363" indent="-233363">
                        <a:lnSpc>
                          <a:spcPct val="110000"/>
                        </a:lnSpc>
                        <a:spcBef>
                          <a:spcPct val="20000"/>
                        </a:spcBef>
                        <a:buFontTx/>
                        <a:buChar char="•"/>
                      </a:pPr>
                      <a:r>
                        <a:rPr lang="en-US" sz="1600" dirty="0">
                          <a:solidFill>
                            <a:schemeClr val="tx1"/>
                          </a:solidFill>
                          <a:latin typeface="Verdana" pitchFamily="34" charset="0"/>
                        </a:rPr>
                        <a:t>This was the beginning of the </a:t>
                      </a:r>
                      <a:r>
                        <a:rPr lang="en-US" sz="1600" b="1" dirty="0">
                          <a:solidFill>
                            <a:schemeClr val="tx1"/>
                          </a:solidFill>
                          <a:latin typeface="Verdana" pitchFamily="34" charset="0"/>
                        </a:rPr>
                        <a:t>Mexican War</a:t>
                      </a:r>
                      <a:r>
                        <a:rPr lang="en-US" sz="1600" dirty="0">
                          <a:solidFill>
                            <a:schemeClr val="tx1"/>
                          </a:solidFill>
                          <a:latin typeface="Verdana" pitchFamily="34" charset="0"/>
                        </a:rPr>
                        <a:t>.</a:t>
                      </a:r>
                    </a:p>
                  </a:txBody>
                  <a:tcPr marT="45695" marB="45695">
                    <a:solidFill>
                      <a:schemeClr val="bg1"/>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381000"/>
            <a:ext cx="8077200" cy="533400"/>
          </a:xfrm>
          <a:noFill/>
        </p:spPr>
        <p:txBody>
          <a:bodyPr/>
          <a:lstStyle/>
          <a:p>
            <a:pPr eaLnBrk="1" hangingPunct="1"/>
            <a:r>
              <a:rPr lang="en-US" altLang="en-US" sz="3600"/>
              <a:t>Results of the Mexican War</a:t>
            </a:r>
          </a:p>
        </p:txBody>
      </p:sp>
      <p:sp>
        <p:nvSpPr>
          <p:cNvPr id="6" name="Rectangle 3"/>
          <p:cNvSpPr>
            <a:spLocks noGrp="1" noChangeArrowheads="1"/>
          </p:cNvSpPr>
          <p:nvPr>
            <p:ph type="body" sz="half" idx="1"/>
          </p:nvPr>
        </p:nvSpPr>
        <p:spPr>
          <a:xfrm>
            <a:off x="563563" y="1185863"/>
            <a:ext cx="3962400" cy="1828800"/>
          </a:xfrm>
          <a:solidFill>
            <a:srgbClr val="336633"/>
          </a:solidFill>
        </p:spPr>
        <p:txBody>
          <a:bodyPr/>
          <a:lstStyle/>
          <a:p>
            <a:pPr marL="228600" indent="-228600" algn="ctr" eaLnBrk="1" hangingPunct="1">
              <a:lnSpc>
                <a:spcPct val="90000"/>
              </a:lnSpc>
              <a:spcBef>
                <a:spcPct val="50000"/>
              </a:spcBef>
              <a:buFontTx/>
              <a:buNone/>
            </a:pPr>
            <a:r>
              <a:rPr lang="en-US" altLang="en-US" sz="1600" b="1">
                <a:solidFill>
                  <a:schemeClr val="bg1"/>
                </a:solidFill>
              </a:rPr>
              <a:t>Causes</a:t>
            </a:r>
            <a:endParaRPr lang="en-US" altLang="en-US" sz="1600">
              <a:solidFill>
                <a:schemeClr val="bg1"/>
              </a:solidFill>
            </a:endParaRPr>
          </a:p>
          <a:p>
            <a:pPr marL="228600" indent="-228600" eaLnBrk="1" hangingPunct="1">
              <a:lnSpc>
                <a:spcPct val="80000"/>
              </a:lnSpc>
              <a:spcBef>
                <a:spcPct val="50000"/>
              </a:spcBef>
            </a:pPr>
            <a:r>
              <a:rPr lang="en-US" altLang="en-US" sz="1600">
                <a:solidFill>
                  <a:schemeClr val="bg1"/>
                </a:solidFill>
              </a:rPr>
              <a:t>Annexation of Texas</a:t>
            </a:r>
          </a:p>
          <a:p>
            <a:pPr marL="228600" indent="-228600" eaLnBrk="1" hangingPunct="1">
              <a:lnSpc>
                <a:spcPct val="80000"/>
              </a:lnSpc>
              <a:spcBef>
                <a:spcPct val="50000"/>
              </a:spcBef>
            </a:pPr>
            <a:r>
              <a:rPr lang="en-US" altLang="en-US" sz="1600">
                <a:solidFill>
                  <a:schemeClr val="bg1"/>
                </a:solidFill>
              </a:rPr>
              <a:t>Boundary dispute between U.S. and Mexico</a:t>
            </a:r>
          </a:p>
          <a:p>
            <a:pPr marL="228600" indent="-228600" eaLnBrk="1" hangingPunct="1">
              <a:lnSpc>
                <a:spcPct val="80000"/>
              </a:lnSpc>
              <a:spcBef>
                <a:spcPct val="50000"/>
              </a:spcBef>
            </a:pPr>
            <a:r>
              <a:rPr lang="en-US" altLang="en-US" sz="1600">
                <a:solidFill>
                  <a:schemeClr val="bg1"/>
                </a:solidFill>
              </a:rPr>
              <a:t>Manifest destiny and expansionism</a:t>
            </a:r>
          </a:p>
          <a:p>
            <a:pPr marL="228600" indent="-228600" eaLnBrk="1" hangingPunct="1">
              <a:lnSpc>
                <a:spcPct val="80000"/>
              </a:lnSpc>
              <a:spcBef>
                <a:spcPct val="50000"/>
              </a:spcBef>
            </a:pPr>
            <a:endParaRPr lang="en-US" altLang="en-US" sz="1000" b="1">
              <a:solidFill>
                <a:schemeClr val="bg1"/>
              </a:solidFill>
            </a:endParaRPr>
          </a:p>
        </p:txBody>
      </p:sp>
      <p:sp>
        <p:nvSpPr>
          <p:cNvPr id="7" name="Rectangle 4"/>
          <p:cNvSpPr txBox="1">
            <a:spLocks noChangeArrowheads="1"/>
          </p:cNvSpPr>
          <p:nvPr/>
        </p:nvSpPr>
        <p:spPr bwMode="auto">
          <a:xfrm>
            <a:off x="4689475" y="1177925"/>
            <a:ext cx="3886200" cy="1828800"/>
          </a:xfrm>
          <a:prstGeom prst="rect">
            <a:avLst/>
          </a:prstGeom>
          <a:solidFill>
            <a:srgbClr val="336633"/>
          </a:solidFill>
          <a:ln w="9525" algn="ctr">
            <a:noFill/>
            <a:miter lim="800000"/>
            <a:headEnd/>
            <a:tailEnd/>
          </a:ln>
        </p:spPr>
        <p:txBody>
          <a:bodyPr/>
          <a:lstStyle/>
          <a:p>
            <a:pPr marL="228600" indent="-228600" algn="ctr" eaLnBrk="1" hangingPunct="1">
              <a:lnSpc>
                <a:spcPct val="90000"/>
              </a:lnSpc>
              <a:spcBef>
                <a:spcPct val="50000"/>
              </a:spcBef>
              <a:defRPr/>
            </a:pPr>
            <a:r>
              <a:rPr lang="en-US" sz="1600" b="1" kern="0" dirty="0">
                <a:solidFill>
                  <a:schemeClr val="bg1"/>
                </a:solidFill>
                <a:latin typeface="+mn-lt"/>
              </a:rPr>
              <a:t>Events</a:t>
            </a:r>
          </a:p>
          <a:p>
            <a:pPr marL="228600" indent="-228600" eaLnBrk="1" hangingPunct="1">
              <a:lnSpc>
                <a:spcPct val="90000"/>
              </a:lnSpc>
              <a:spcBef>
                <a:spcPct val="50000"/>
              </a:spcBef>
              <a:buFontTx/>
              <a:buChar char="•"/>
              <a:defRPr/>
            </a:pPr>
            <a:r>
              <a:rPr lang="en-US" sz="1600" kern="0" dirty="0">
                <a:solidFill>
                  <a:schemeClr val="bg1"/>
                </a:solidFill>
                <a:latin typeface="+mn-lt"/>
              </a:rPr>
              <a:t>Taylor’s Invasion of Mexico</a:t>
            </a:r>
          </a:p>
          <a:p>
            <a:pPr marL="228600" indent="-228600" eaLnBrk="1" hangingPunct="1">
              <a:lnSpc>
                <a:spcPct val="90000"/>
              </a:lnSpc>
              <a:spcBef>
                <a:spcPct val="50000"/>
              </a:spcBef>
              <a:buFontTx/>
              <a:buChar char="•"/>
              <a:defRPr/>
            </a:pPr>
            <a:r>
              <a:rPr lang="en-US" sz="1600" kern="0" dirty="0">
                <a:solidFill>
                  <a:schemeClr val="bg1"/>
                </a:solidFill>
                <a:latin typeface="+mn-lt"/>
              </a:rPr>
              <a:t>California’s Revolution</a:t>
            </a:r>
          </a:p>
          <a:p>
            <a:pPr marL="228600" indent="-228600" eaLnBrk="1" hangingPunct="1">
              <a:lnSpc>
                <a:spcPct val="90000"/>
              </a:lnSpc>
              <a:spcBef>
                <a:spcPct val="50000"/>
              </a:spcBef>
              <a:buFontTx/>
              <a:buChar char="•"/>
              <a:defRPr/>
            </a:pPr>
            <a:r>
              <a:rPr lang="en-US" sz="1600" kern="0" dirty="0">
                <a:solidFill>
                  <a:schemeClr val="bg1"/>
                </a:solidFill>
                <a:latin typeface="+mn-lt"/>
              </a:rPr>
              <a:t>Scott’s Landing</a:t>
            </a:r>
          </a:p>
          <a:p>
            <a:pPr marL="228600" indent="-228600" eaLnBrk="1" hangingPunct="1">
              <a:lnSpc>
                <a:spcPct val="90000"/>
              </a:lnSpc>
              <a:spcBef>
                <a:spcPct val="50000"/>
              </a:spcBef>
              <a:buFontTx/>
              <a:buChar char="•"/>
              <a:defRPr/>
            </a:pPr>
            <a:r>
              <a:rPr lang="en-US" sz="1600" kern="0" dirty="0">
                <a:solidFill>
                  <a:schemeClr val="bg1"/>
                </a:solidFill>
                <a:latin typeface="+mn-lt"/>
              </a:rPr>
              <a:t>Surrender of Mexico City</a:t>
            </a:r>
          </a:p>
        </p:txBody>
      </p:sp>
      <p:pic>
        <p:nvPicPr>
          <p:cNvPr id="1843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2050" y="16764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3163" y="2514600"/>
            <a:ext cx="160337"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Text Box 12"/>
          <p:cNvSpPr txBox="1">
            <a:spLocks noChangeArrowheads="1"/>
          </p:cNvSpPr>
          <p:nvPr/>
        </p:nvSpPr>
        <p:spPr bwMode="auto">
          <a:xfrm>
            <a:off x="512763" y="3244850"/>
            <a:ext cx="8269287" cy="31947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pPr>
            <a:r>
              <a:rPr lang="en-US" altLang="en-US" sz="1600" dirty="0">
                <a:latin typeface="Verdana" panose="020B0604030504040204" pitchFamily="34" charset="0"/>
              </a:rPr>
              <a:t>The 1848 Treaty of Guadalupe Hidalgo ended the Mexican War</a:t>
            </a:r>
          </a:p>
          <a:p>
            <a:pPr>
              <a:lnSpc>
                <a:spcPct val="80000"/>
              </a:lnSpc>
              <a:spcBef>
                <a:spcPct val="50000"/>
              </a:spcBef>
            </a:pPr>
            <a:r>
              <a:rPr lang="en-US" altLang="en-US" sz="1600" dirty="0">
                <a:latin typeface="Verdana" panose="020B0604030504040204" pitchFamily="34" charset="0"/>
              </a:rPr>
              <a:t>Under the treaty, Mexico gave up its claim to Texas, as well as to a huge tract of land that included present-day New Mexico, California, Nevada, Arizona, Utah, Colorado, and Wyoming.</a:t>
            </a:r>
          </a:p>
          <a:p>
            <a:pPr>
              <a:lnSpc>
                <a:spcPct val="80000"/>
              </a:lnSpc>
              <a:spcBef>
                <a:spcPct val="50000"/>
              </a:spcBef>
            </a:pPr>
            <a:r>
              <a:rPr lang="en-US" altLang="en-US" sz="1600" dirty="0">
                <a:latin typeface="Verdana" panose="020B0604030504040204" pitchFamily="34" charset="0"/>
              </a:rPr>
              <a:t>This land was known as the Mexican Cession.</a:t>
            </a:r>
          </a:p>
          <a:p>
            <a:pPr>
              <a:lnSpc>
                <a:spcPct val="80000"/>
              </a:lnSpc>
              <a:spcBef>
                <a:spcPct val="50000"/>
              </a:spcBef>
            </a:pPr>
            <a:r>
              <a:rPr lang="en-US" altLang="en-US" sz="1600" dirty="0">
                <a:latin typeface="Verdana" panose="020B0604030504040204" pitchFamily="34" charset="0"/>
              </a:rPr>
              <a:t>The same year the treaty was signed, gold was discovered in California.</a:t>
            </a:r>
          </a:p>
          <a:p>
            <a:pPr>
              <a:lnSpc>
                <a:spcPct val="80000"/>
              </a:lnSpc>
              <a:spcBef>
                <a:spcPct val="50000"/>
              </a:spcBef>
            </a:pPr>
            <a:r>
              <a:rPr lang="en-US" altLang="en-US" sz="1600" dirty="0">
                <a:latin typeface="Verdana" panose="020B0604030504040204" pitchFamily="34" charset="0"/>
              </a:rPr>
              <a:t>In return for the territory, America paid Mexico $15 million and dropped its claim for $3 million in damages.</a:t>
            </a:r>
          </a:p>
          <a:p>
            <a:pPr>
              <a:lnSpc>
                <a:spcPct val="80000"/>
              </a:lnSpc>
              <a:spcBef>
                <a:spcPct val="50000"/>
              </a:spcBef>
            </a:pPr>
            <a:r>
              <a:rPr lang="en-US" altLang="en-US" sz="1600" dirty="0">
                <a:latin typeface="Verdana" panose="020B0604030504040204" pitchFamily="34" charset="0"/>
              </a:rPr>
              <a:t>In 1853 the Gadsden Purchase clarified the treaty boundary and transferred more land to the United States.</a:t>
            </a:r>
          </a:p>
          <a:p>
            <a:pPr>
              <a:lnSpc>
                <a:spcPct val="80000"/>
              </a:lnSpc>
              <a:spcBef>
                <a:spcPct val="50000"/>
              </a:spcBef>
            </a:pPr>
            <a:r>
              <a:rPr lang="en-US" altLang="en-US" sz="1600" dirty="0">
                <a:latin typeface="Verdana" panose="020B0604030504040204" pitchFamily="34" charset="0"/>
              </a:rPr>
              <a:t>Citizenship of former Mexicans in the Mexican Cession is still a point of contention today—Treaty gave them citizenship rights—not </a:t>
            </a:r>
            <a:r>
              <a:rPr lang="en-US" altLang="en-US" sz="1600">
                <a:latin typeface="Verdana" panose="020B0604030504040204" pitchFamily="34" charset="0"/>
              </a:rPr>
              <a:t>always enforced</a:t>
            </a:r>
            <a:endParaRPr lang="en-US" altLang="en-US" sz="1600" dirty="0">
              <a:latin typeface="Verdana" panose="020B0604030504040204" pitchFamily="34" charset="0"/>
            </a:endParaRPr>
          </a:p>
        </p:txBody>
      </p:sp>
      <p:sp>
        <p:nvSpPr>
          <p:cNvPr id="18440" name="Rectangle 13">
            <a:hlinkClick r:id="" action="ppaction://hlinkshowjump?jump=firstslide"/>
          </p:cNvPr>
          <p:cNvSpPr>
            <a:spLocks noChangeArrowheads="1"/>
          </p:cNvSpPr>
          <p:nvPr/>
        </p:nvSpPr>
        <p:spPr bwMode="auto">
          <a:xfrm>
            <a:off x="6934200" y="6019800"/>
            <a:ext cx="609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1+#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7"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152400"/>
            <a:ext cx="8077200" cy="533400"/>
          </a:xfrm>
        </p:spPr>
        <p:txBody>
          <a:bodyPr/>
          <a:lstStyle/>
          <a:p>
            <a:r>
              <a:rPr lang="en-US" altLang="en-US" sz="2400">
                <a:solidFill>
                  <a:schemeClr val="tx1"/>
                </a:solidFill>
              </a:rPr>
              <a:t>The Major Effects of Western Migration</a:t>
            </a:r>
          </a:p>
        </p:txBody>
      </p:sp>
      <p:sp>
        <p:nvSpPr>
          <p:cNvPr id="74755" name="Rectangle 3"/>
          <p:cNvSpPr>
            <a:spLocks noGrp="1" noChangeArrowheads="1"/>
          </p:cNvSpPr>
          <p:nvPr>
            <p:ph type="body" sz="half" idx="1"/>
          </p:nvPr>
        </p:nvSpPr>
        <p:spPr>
          <a:xfrm>
            <a:off x="533400" y="2895600"/>
            <a:ext cx="3962400" cy="3733800"/>
          </a:xfrm>
          <a:solidFill>
            <a:srgbClr val="336633"/>
          </a:solidFill>
          <a:extLst>
            <a:ext uri="{91240B29-F687-4F45-9708-019B960494DF}">
              <a14:hiddenLine xmlns:a14="http://schemas.microsoft.com/office/drawing/2010/main" w="9525" algn="ctr">
                <a:solidFill>
                  <a:srgbClr val="000000"/>
                </a:solidFill>
                <a:miter lim="800000"/>
                <a:headEnd/>
                <a:tailEnd/>
              </a14:hiddenLine>
            </a:ext>
          </a:extLst>
        </p:spPr>
        <p:txBody>
          <a:bodyPr/>
          <a:lstStyle/>
          <a:p>
            <a:pPr marL="228600" indent="-228600" algn="ctr">
              <a:lnSpc>
                <a:spcPct val="90000"/>
              </a:lnSpc>
              <a:spcBef>
                <a:spcPct val="50000"/>
              </a:spcBef>
              <a:buFontTx/>
              <a:buNone/>
            </a:pPr>
            <a:r>
              <a:rPr lang="en-US" altLang="en-US" sz="1800" b="1">
                <a:solidFill>
                  <a:schemeClr val="bg1"/>
                </a:solidFill>
              </a:rPr>
              <a:t>The Oregon Treaty</a:t>
            </a:r>
          </a:p>
          <a:p>
            <a:pPr marL="228600" indent="-228600">
              <a:lnSpc>
                <a:spcPct val="80000"/>
              </a:lnSpc>
              <a:spcBef>
                <a:spcPct val="50000"/>
              </a:spcBef>
            </a:pPr>
            <a:r>
              <a:rPr lang="en-US" altLang="en-US" sz="1800" b="1">
                <a:solidFill>
                  <a:schemeClr val="bg1"/>
                </a:solidFill>
              </a:rPr>
              <a:t>Many Americans were present in Oregon Country due to migration.</a:t>
            </a:r>
          </a:p>
          <a:p>
            <a:pPr marL="228600" indent="-228600">
              <a:lnSpc>
                <a:spcPct val="80000"/>
              </a:lnSpc>
              <a:spcBef>
                <a:spcPct val="50000"/>
              </a:spcBef>
            </a:pPr>
            <a:r>
              <a:rPr lang="en-US" altLang="en-US" sz="1800" b="1">
                <a:solidFill>
                  <a:schemeClr val="bg1"/>
                </a:solidFill>
              </a:rPr>
              <a:t>Presidential candidate James K. Polk attempted to secure Oregon for the U.S., because it was jointly controlled by America and Britain.</a:t>
            </a:r>
          </a:p>
          <a:p>
            <a:pPr marL="228600" indent="-228600">
              <a:lnSpc>
                <a:spcPct val="80000"/>
              </a:lnSpc>
              <a:spcBef>
                <a:spcPct val="50000"/>
              </a:spcBef>
            </a:pPr>
            <a:r>
              <a:rPr lang="en-US" altLang="en-US" sz="1800" b="1">
                <a:solidFill>
                  <a:schemeClr val="bg1"/>
                </a:solidFill>
              </a:rPr>
              <a:t>The Oregon Treaty set the boundary between British Canada and the United States at the 49th parallel.</a:t>
            </a:r>
          </a:p>
          <a:p>
            <a:pPr marL="228600" indent="-228600">
              <a:lnSpc>
                <a:spcPct val="80000"/>
              </a:lnSpc>
              <a:spcBef>
                <a:spcPct val="50000"/>
              </a:spcBef>
            </a:pPr>
            <a:r>
              <a:rPr lang="en-US" altLang="en-US" sz="1800" b="1">
                <a:solidFill>
                  <a:schemeClr val="bg1"/>
                </a:solidFill>
              </a:rPr>
              <a:t>This border still exists.</a:t>
            </a:r>
          </a:p>
        </p:txBody>
      </p:sp>
      <p:sp>
        <p:nvSpPr>
          <p:cNvPr id="74756" name="Rectangle 4"/>
          <p:cNvSpPr>
            <a:spLocks noGrp="1" noChangeArrowheads="1"/>
          </p:cNvSpPr>
          <p:nvPr>
            <p:ph type="body" sz="half" idx="2"/>
          </p:nvPr>
        </p:nvSpPr>
        <p:spPr>
          <a:xfrm>
            <a:off x="4648200" y="2895600"/>
            <a:ext cx="3886200" cy="3733800"/>
          </a:xfrm>
          <a:solidFill>
            <a:srgbClr val="336633"/>
          </a:solidFill>
          <a:extLst>
            <a:ext uri="{91240B29-F687-4F45-9708-019B960494DF}">
              <a14:hiddenLine xmlns:a14="http://schemas.microsoft.com/office/drawing/2010/main" w="9525" algn="ctr">
                <a:solidFill>
                  <a:srgbClr val="000000"/>
                </a:solidFill>
                <a:miter lim="800000"/>
                <a:headEnd/>
                <a:tailEnd/>
              </a14:hiddenLine>
            </a:ext>
          </a:extLst>
        </p:spPr>
        <p:txBody>
          <a:bodyPr/>
          <a:lstStyle/>
          <a:p>
            <a:pPr marL="228600" indent="-228600" algn="ctr">
              <a:lnSpc>
                <a:spcPct val="90000"/>
              </a:lnSpc>
              <a:spcBef>
                <a:spcPct val="50000"/>
              </a:spcBef>
              <a:buFontTx/>
              <a:buNone/>
            </a:pPr>
            <a:r>
              <a:rPr lang="en-US" altLang="en-US" sz="1800" b="1">
                <a:solidFill>
                  <a:schemeClr val="bg1"/>
                </a:solidFill>
              </a:rPr>
              <a:t>Communication Links</a:t>
            </a:r>
          </a:p>
          <a:p>
            <a:pPr marL="228600" indent="-228600">
              <a:lnSpc>
                <a:spcPct val="90000"/>
              </a:lnSpc>
              <a:spcBef>
                <a:spcPct val="50000"/>
              </a:spcBef>
            </a:pPr>
            <a:r>
              <a:rPr lang="en-US" altLang="en-US" sz="1800" b="1">
                <a:solidFill>
                  <a:schemeClr val="bg1"/>
                </a:solidFill>
              </a:rPr>
              <a:t>Western migration created a need for long-distance communication.</a:t>
            </a:r>
          </a:p>
          <a:p>
            <a:pPr marL="228600" indent="-228600">
              <a:lnSpc>
                <a:spcPct val="90000"/>
              </a:lnSpc>
              <a:spcBef>
                <a:spcPct val="50000"/>
              </a:spcBef>
            </a:pPr>
            <a:r>
              <a:rPr lang="en-US" altLang="en-US" sz="1800" b="1">
                <a:solidFill>
                  <a:schemeClr val="bg1"/>
                </a:solidFill>
              </a:rPr>
              <a:t>The Pony Express, a relay chain of horsemen across the U.S., brought mail more quickly than regular mail could.</a:t>
            </a:r>
          </a:p>
          <a:p>
            <a:pPr marL="228600" indent="-228600">
              <a:lnSpc>
                <a:spcPct val="90000"/>
              </a:lnSpc>
              <a:spcBef>
                <a:spcPct val="50000"/>
              </a:spcBef>
            </a:pPr>
            <a:r>
              <a:rPr lang="en-US" altLang="en-US" sz="1800" b="1">
                <a:solidFill>
                  <a:schemeClr val="bg1"/>
                </a:solidFill>
              </a:rPr>
              <a:t>Later, the telegraph allowed for instant communication and  made the Pony Express obsolete.</a:t>
            </a:r>
          </a:p>
        </p:txBody>
      </p:sp>
      <p:pic>
        <p:nvPicPr>
          <p:cNvPr id="1946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46482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49530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Text Box 12"/>
          <p:cNvSpPr txBox="1">
            <a:spLocks noChangeArrowheads="1"/>
          </p:cNvSpPr>
          <p:nvPr/>
        </p:nvSpPr>
        <p:spPr bwMode="auto">
          <a:xfrm>
            <a:off x="457200" y="990600"/>
            <a:ext cx="8153400" cy="1717675"/>
          </a:xfrm>
          <a:prstGeom prst="rect">
            <a:avLst/>
          </a:prstGeom>
          <a:solidFill>
            <a:srgbClr val="FFFF99"/>
          </a:solidFill>
          <a:ln>
            <a:noFill/>
          </a:ln>
        </p:spPr>
        <p:txBody>
          <a:bodyPr>
            <a:spAutoFit/>
          </a:bodyPr>
          <a:lstStyle>
            <a:lvl1pPr marL="233363" indent="-2333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pPr>
            <a:r>
              <a:rPr lang="en-US" altLang="en-US" sz="1600" b="1" dirty="0">
                <a:latin typeface="Verdana" panose="020B0604030504040204" pitchFamily="34" charset="0"/>
              </a:rPr>
              <a:t>Use of the western trails declined sharply after 1869 when railroad tracks ran unbroken from the East to West Coasts.</a:t>
            </a:r>
          </a:p>
          <a:p>
            <a:pPr>
              <a:lnSpc>
                <a:spcPct val="80000"/>
              </a:lnSpc>
              <a:spcBef>
                <a:spcPct val="50000"/>
              </a:spcBef>
            </a:pPr>
            <a:r>
              <a:rPr lang="en-US" altLang="en-US" sz="1600" b="1" dirty="0">
                <a:latin typeface="Verdana" panose="020B0604030504040204" pitchFamily="34" charset="0"/>
              </a:rPr>
              <a:t>By that time, over 350,000 migrants, or about 1.5 percent of the total American population at that time, had followed overland trails West.</a:t>
            </a:r>
          </a:p>
          <a:p>
            <a:pPr>
              <a:lnSpc>
                <a:spcPct val="80000"/>
              </a:lnSpc>
              <a:spcBef>
                <a:spcPct val="50000"/>
              </a:spcBef>
            </a:pPr>
            <a:r>
              <a:rPr lang="en-US" altLang="en-US" sz="1600" b="1" dirty="0">
                <a:latin typeface="Verdana" panose="020B0604030504040204" pitchFamily="34" charset="0"/>
              </a:rPr>
              <a:t>This huge migration had significant effects, especially for the Native Americans who already lived in the West.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4755"/>
                                        </p:tgtEl>
                                        <p:attrNameLst>
                                          <p:attrName>style.visibility</p:attrName>
                                        </p:attrNameLst>
                                      </p:cBhvr>
                                      <p:to>
                                        <p:strVal val="visible"/>
                                      </p:to>
                                    </p:set>
                                    <p:anim calcmode="lin" valueType="num">
                                      <p:cBhvr additive="base">
                                        <p:cTn id="7" dur="500" fill="hold"/>
                                        <p:tgtEl>
                                          <p:spTgt spid="74755"/>
                                        </p:tgtEl>
                                        <p:attrNameLst>
                                          <p:attrName>ppt_x</p:attrName>
                                        </p:attrNameLst>
                                      </p:cBhvr>
                                      <p:tavLst>
                                        <p:tav tm="0">
                                          <p:val>
                                            <p:strVal val="0-#ppt_w/2"/>
                                          </p:val>
                                        </p:tav>
                                        <p:tav tm="100000">
                                          <p:val>
                                            <p:strVal val="#ppt_x"/>
                                          </p:val>
                                        </p:tav>
                                      </p:tavLst>
                                    </p:anim>
                                    <p:anim calcmode="lin" valueType="num">
                                      <p:cBhvr additive="base">
                                        <p:cTn id="8" dur="500" fill="hold"/>
                                        <p:tgtEl>
                                          <p:spTgt spid="7475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4756"/>
                                        </p:tgtEl>
                                        <p:attrNameLst>
                                          <p:attrName>style.visibility</p:attrName>
                                        </p:attrNameLst>
                                      </p:cBhvr>
                                      <p:to>
                                        <p:strVal val="visible"/>
                                      </p:to>
                                    </p:set>
                                    <p:anim calcmode="lin" valueType="num">
                                      <p:cBhvr additive="base">
                                        <p:cTn id="13" dur="500" fill="hold"/>
                                        <p:tgtEl>
                                          <p:spTgt spid="74756"/>
                                        </p:tgtEl>
                                        <p:attrNameLst>
                                          <p:attrName>ppt_x</p:attrName>
                                        </p:attrNameLst>
                                      </p:cBhvr>
                                      <p:tavLst>
                                        <p:tav tm="0">
                                          <p:val>
                                            <p:strVal val="1+#ppt_w/2"/>
                                          </p:val>
                                        </p:tav>
                                        <p:tav tm="100000">
                                          <p:val>
                                            <p:strVal val="#ppt_x"/>
                                          </p:val>
                                        </p:tav>
                                      </p:tavLst>
                                    </p:anim>
                                    <p:anim calcmode="lin" valueType="num">
                                      <p:cBhvr additive="base">
                                        <p:cTn id="14" dur="500" fill="hold"/>
                                        <p:tgtEl>
                                          <p:spTgt spid="747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animBg="1" autoUpdateAnimBg="0"/>
      <p:bldP spid="74756"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533400"/>
            <a:ext cx="7772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b="1" i="1">
              <a:solidFill>
                <a:schemeClr val="bg1"/>
              </a:solidFill>
              <a:latin typeface="Verdana" panose="020B0604030504040204" pitchFamily="34" charset="0"/>
            </a:endParaRPr>
          </a:p>
        </p:txBody>
      </p:sp>
      <p:sp>
        <p:nvSpPr>
          <p:cNvPr id="61443" name="Rectangle 3"/>
          <p:cNvSpPr>
            <a:spLocks noChangeArrowheads="1"/>
          </p:cNvSpPr>
          <p:nvPr/>
        </p:nvSpPr>
        <p:spPr bwMode="auto">
          <a:xfrm>
            <a:off x="457200" y="1663700"/>
            <a:ext cx="8224838" cy="4127500"/>
          </a:xfrm>
          <a:prstGeom prst="rect">
            <a:avLst/>
          </a:prstGeom>
          <a:solidFill>
            <a:srgbClr val="FFFF99"/>
          </a:solidFill>
          <a:ln w="9525">
            <a:solidFill>
              <a:srgbClr val="FFFF99"/>
            </a:solidFill>
            <a:miter lim="800000"/>
            <a:headEnd/>
            <a:tailEnd/>
          </a:ln>
        </p:spPr>
        <p:txBody>
          <a:bodyPr/>
          <a:lstStyle/>
          <a:p>
            <a:pPr marL="233363" indent="-233363" algn="ctr" eaLnBrk="1" hangingPunct="1">
              <a:lnSpc>
                <a:spcPct val="110000"/>
              </a:lnSpc>
              <a:spcBef>
                <a:spcPct val="20000"/>
              </a:spcBef>
              <a:defRPr/>
            </a:pPr>
            <a:r>
              <a:rPr lang="en-US" b="1" dirty="0">
                <a:solidFill>
                  <a:schemeClr val="tx1">
                    <a:lumMod val="95000"/>
                    <a:lumOff val="5000"/>
                  </a:schemeClr>
                </a:solidFill>
                <a:latin typeface="Verdana" pitchFamily="34" charset="0"/>
              </a:rPr>
              <a:t>The Main Idea</a:t>
            </a:r>
          </a:p>
          <a:p>
            <a:pPr marL="233363" indent="-233363" algn="ctr" eaLnBrk="1" hangingPunct="1">
              <a:lnSpc>
                <a:spcPct val="80000"/>
              </a:lnSpc>
              <a:spcBef>
                <a:spcPct val="20000"/>
              </a:spcBef>
              <a:defRPr/>
            </a:pPr>
            <a:r>
              <a:rPr lang="en-US" dirty="0">
                <a:solidFill>
                  <a:schemeClr val="tx1">
                    <a:lumMod val="95000"/>
                    <a:lumOff val="5000"/>
                  </a:schemeClr>
                </a:solidFill>
                <a:latin typeface="Verdana" pitchFamily="34" charset="0"/>
              </a:rPr>
              <a:t>The Reform Era led to some improvements in American society as well as the beginning of the women’s movement and the abolition movement.</a:t>
            </a:r>
          </a:p>
          <a:p>
            <a:pPr marL="233363" indent="-233363" algn="ctr" eaLnBrk="1" hangingPunct="1">
              <a:lnSpc>
                <a:spcPct val="80000"/>
              </a:lnSpc>
              <a:spcBef>
                <a:spcPct val="20000"/>
              </a:spcBef>
              <a:defRPr/>
            </a:pPr>
            <a:endParaRPr lang="en-US" dirty="0">
              <a:solidFill>
                <a:schemeClr val="tx1">
                  <a:lumMod val="95000"/>
                  <a:lumOff val="5000"/>
                </a:schemeClr>
              </a:solidFill>
              <a:latin typeface="Verdana" pitchFamily="34" charset="0"/>
            </a:endParaRPr>
          </a:p>
          <a:p>
            <a:pPr marL="233363" indent="-233363" algn="ctr" eaLnBrk="1" hangingPunct="1">
              <a:lnSpc>
                <a:spcPct val="80000"/>
              </a:lnSpc>
              <a:spcBef>
                <a:spcPct val="20000"/>
              </a:spcBef>
              <a:defRPr/>
            </a:pPr>
            <a:r>
              <a:rPr lang="en-US" b="1" dirty="0">
                <a:solidFill>
                  <a:schemeClr val="tx1">
                    <a:lumMod val="95000"/>
                    <a:lumOff val="5000"/>
                  </a:schemeClr>
                </a:solidFill>
                <a:latin typeface="Verdana" pitchFamily="34" charset="0"/>
              </a:rPr>
              <a:t>Reading Focus</a:t>
            </a:r>
            <a:endParaRPr lang="en-US" dirty="0">
              <a:solidFill>
                <a:schemeClr val="tx1">
                  <a:lumMod val="95000"/>
                  <a:lumOff val="5000"/>
                </a:schemeClr>
              </a:solidFill>
              <a:latin typeface="Verdana" pitchFamily="34" charset="0"/>
            </a:endParaRPr>
          </a:p>
          <a:p>
            <a:pPr marL="233363" indent="-233363" algn="ctr" eaLnBrk="1" hangingPunct="1">
              <a:lnSpc>
                <a:spcPct val="10000"/>
              </a:lnSpc>
              <a:spcBef>
                <a:spcPct val="20000"/>
              </a:spcBef>
              <a:defRPr/>
            </a:pPr>
            <a:endParaRPr lang="en-US" b="1" dirty="0">
              <a:solidFill>
                <a:schemeClr val="tx1">
                  <a:lumMod val="95000"/>
                  <a:lumOff val="5000"/>
                </a:schemeClr>
              </a:solidFill>
              <a:latin typeface="Verdana" pitchFamily="34" charset="0"/>
            </a:endParaRPr>
          </a:p>
          <a:p>
            <a:pPr marL="233363" indent="-233363" eaLnBrk="1" hangingPunct="1">
              <a:lnSpc>
                <a:spcPct val="90000"/>
              </a:lnSpc>
              <a:spcBef>
                <a:spcPct val="50000"/>
              </a:spcBef>
              <a:buFontTx/>
              <a:buChar char="•"/>
              <a:defRPr/>
            </a:pPr>
            <a:r>
              <a:rPr lang="en-US" dirty="0">
                <a:solidFill>
                  <a:schemeClr val="tx1">
                    <a:lumMod val="95000"/>
                    <a:lumOff val="5000"/>
                  </a:schemeClr>
                </a:solidFill>
                <a:latin typeface="Verdana" pitchFamily="34" charset="0"/>
              </a:rPr>
              <a:t>How did religion spark reform in the early nineteenth century?</a:t>
            </a:r>
          </a:p>
          <a:p>
            <a:pPr marL="233363" indent="-233363" eaLnBrk="1" hangingPunct="1">
              <a:lnSpc>
                <a:spcPct val="90000"/>
              </a:lnSpc>
              <a:spcBef>
                <a:spcPct val="50000"/>
              </a:spcBef>
              <a:buFontTx/>
              <a:buChar char="•"/>
              <a:defRPr/>
            </a:pPr>
            <a:r>
              <a:rPr lang="en-US" dirty="0">
                <a:solidFill>
                  <a:schemeClr val="tx1">
                    <a:lumMod val="95000"/>
                    <a:lumOff val="5000"/>
                  </a:schemeClr>
                </a:solidFill>
                <a:latin typeface="Verdana" pitchFamily="34" charset="0"/>
              </a:rPr>
              <a:t>How did early immigration lead to urban reform?</a:t>
            </a:r>
          </a:p>
          <a:p>
            <a:pPr marL="233363" indent="-233363" eaLnBrk="1" hangingPunct="1">
              <a:lnSpc>
                <a:spcPct val="90000"/>
              </a:lnSpc>
              <a:spcBef>
                <a:spcPct val="50000"/>
              </a:spcBef>
              <a:buFontTx/>
              <a:buChar char="•"/>
              <a:defRPr/>
            </a:pPr>
            <a:r>
              <a:rPr lang="en-US" dirty="0">
                <a:solidFill>
                  <a:schemeClr val="tx1">
                    <a:lumMod val="95000"/>
                    <a:lumOff val="5000"/>
                  </a:schemeClr>
                </a:solidFill>
                <a:latin typeface="Verdana" pitchFamily="34" charset="0"/>
              </a:rPr>
              <a:t>What was the role of women in the Reform Era?</a:t>
            </a:r>
          </a:p>
          <a:p>
            <a:pPr marL="233363" indent="-233363" eaLnBrk="1" hangingPunct="1">
              <a:lnSpc>
                <a:spcPct val="90000"/>
              </a:lnSpc>
              <a:spcBef>
                <a:spcPct val="50000"/>
              </a:spcBef>
              <a:buFontTx/>
              <a:buChar char="•"/>
              <a:defRPr/>
            </a:pPr>
            <a:r>
              <a:rPr lang="en-US" dirty="0">
                <a:solidFill>
                  <a:schemeClr val="tx1">
                    <a:lumMod val="95000"/>
                    <a:lumOff val="5000"/>
                  </a:schemeClr>
                </a:solidFill>
                <a:latin typeface="Verdana" pitchFamily="34" charset="0"/>
              </a:rPr>
              <a:t>What was the abolition movement?</a:t>
            </a:r>
          </a:p>
        </p:txBody>
      </p:sp>
      <p:sp>
        <p:nvSpPr>
          <p:cNvPr id="20484" name="Rectangle 4"/>
          <p:cNvSpPr>
            <a:spLocks noGrp="1" noChangeArrowheads="1"/>
          </p:cNvSpPr>
          <p:nvPr>
            <p:ph type="title"/>
          </p:nvPr>
        </p:nvSpPr>
        <p:spPr>
          <a:xfrm>
            <a:off x="533400" y="609600"/>
            <a:ext cx="8077200" cy="533400"/>
          </a:xfrm>
        </p:spPr>
        <p:txBody>
          <a:bodyPr/>
          <a:lstStyle/>
          <a:p>
            <a:r>
              <a:rPr lang="en-US" altLang="en-US" sz="2400"/>
              <a:t>A Push for Reform</a:t>
            </a:r>
          </a:p>
        </p:txBody>
      </p:sp>
      <p:sp>
        <p:nvSpPr>
          <p:cNvPr id="20485" name="Rectangle 5">
            <a:hlinkClick r:id="" action="ppaction://hlinkshowjump?jump=firstslide"/>
          </p:cNvPr>
          <p:cNvSpPr>
            <a:spLocks noChangeArrowheads="1"/>
          </p:cNvSpPr>
          <p:nvPr/>
        </p:nvSpPr>
        <p:spPr bwMode="auto">
          <a:xfrm>
            <a:off x="6172200" y="6019800"/>
            <a:ext cx="762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3400" y="457200"/>
            <a:ext cx="8077200" cy="762000"/>
          </a:xfrm>
        </p:spPr>
        <p:txBody>
          <a:bodyPr anchor="t"/>
          <a:lstStyle/>
          <a:p>
            <a:r>
              <a:rPr lang="en-US" altLang="en-US" sz="2400">
                <a:solidFill>
                  <a:schemeClr val="tx1"/>
                </a:solidFill>
              </a:rPr>
              <a:t>Religion Sparks Reform</a:t>
            </a:r>
          </a:p>
        </p:txBody>
      </p:sp>
      <p:sp>
        <p:nvSpPr>
          <p:cNvPr id="21507" name="Rectangle 3"/>
          <p:cNvSpPr>
            <a:spLocks noGrp="1" noChangeArrowheads="1"/>
          </p:cNvSpPr>
          <p:nvPr>
            <p:ph type="body" idx="1"/>
          </p:nvPr>
        </p:nvSpPr>
        <p:spPr>
          <a:xfrm>
            <a:off x="457200" y="1143000"/>
            <a:ext cx="8229600" cy="5257800"/>
          </a:xfrm>
          <a:solidFill>
            <a:srgbClr val="FFFF99"/>
          </a:solidFill>
          <a:ln>
            <a:solidFill>
              <a:srgbClr val="FFFF99"/>
            </a:solidFill>
            <a:miter lim="800000"/>
            <a:headEnd/>
            <a:tailEnd/>
          </a:ln>
        </p:spPr>
        <p:txBody>
          <a:bodyPr/>
          <a:lstStyle/>
          <a:p>
            <a:pPr>
              <a:lnSpc>
                <a:spcPct val="90000"/>
              </a:lnSpc>
              <a:spcBef>
                <a:spcPct val="50000"/>
              </a:spcBef>
            </a:pPr>
            <a:r>
              <a:rPr lang="en-US" altLang="en-US" sz="2000"/>
              <a:t>Western New York became known as the Burned-Over District as the flames of religion took over the minds of the people.  New movements included</a:t>
            </a:r>
          </a:p>
          <a:p>
            <a:pPr>
              <a:lnSpc>
                <a:spcPct val="90000"/>
              </a:lnSpc>
              <a:spcBef>
                <a:spcPct val="50000"/>
              </a:spcBef>
              <a:buFontTx/>
              <a:buNone/>
            </a:pPr>
            <a:endParaRPr lang="en-US" altLang="en-US" sz="2000"/>
          </a:p>
          <a:p>
            <a:pPr>
              <a:lnSpc>
                <a:spcPct val="90000"/>
              </a:lnSpc>
              <a:spcBef>
                <a:spcPct val="50000"/>
              </a:spcBef>
            </a:pPr>
            <a:endParaRPr lang="en-US" altLang="en-US" sz="2000"/>
          </a:p>
          <a:p>
            <a:pPr>
              <a:lnSpc>
                <a:spcPct val="90000"/>
              </a:lnSpc>
              <a:spcBef>
                <a:spcPct val="50000"/>
              </a:spcBef>
              <a:buFontTx/>
              <a:buNone/>
            </a:pPr>
            <a:endParaRPr lang="en-US" altLang="en-US" sz="2000"/>
          </a:p>
          <a:p>
            <a:pPr>
              <a:lnSpc>
                <a:spcPct val="90000"/>
              </a:lnSpc>
              <a:spcBef>
                <a:spcPct val="50000"/>
              </a:spcBef>
            </a:pPr>
            <a:r>
              <a:rPr lang="en-US" altLang="en-US" sz="2000"/>
              <a:t>Across the country, especially in the North, Americans experienced the </a:t>
            </a:r>
            <a:r>
              <a:rPr lang="en-US" altLang="en-US" sz="2000" b="1"/>
              <a:t>Second Great Awakening</a:t>
            </a:r>
            <a:r>
              <a:rPr lang="en-US" altLang="en-US" sz="2000"/>
              <a:t>, as people took up religion in huge numbers.</a:t>
            </a:r>
          </a:p>
          <a:p>
            <a:pPr>
              <a:lnSpc>
                <a:spcPct val="90000"/>
              </a:lnSpc>
              <a:spcBef>
                <a:spcPct val="50000"/>
              </a:spcBef>
            </a:pPr>
            <a:r>
              <a:rPr lang="en-US" altLang="en-US" sz="2000"/>
              <a:t>Preachers of the Second Great Awakening were Protestant, and they did not preach adherence to church rules or obedience to a minister, but rather that hard work and dedication could bring heaven on earth.</a:t>
            </a:r>
          </a:p>
          <a:p>
            <a:pPr>
              <a:lnSpc>
                <a:spcPct val="90000"/>
              </a:lnSpc>
              <a:spcBef>
                <a:spcPct val="50000"/>
              </a:spcBef>
            </a:pPr>
            <a:r>
              <a:rPr lang="en-US" altLang="en-US" sz="2000"/>
              <a:t>The Second Great Awakening’s moral focus sparked the </a:t>
            </a:r>
            <a:r>
              <a:rPr lang="en-US" altLang="en-US" sz="2000" b="1"/>
              <a:t>Reform Era</a:t>
            </a:r>
            <a:r>
              <a:rPr lang="en-US" altLang="en-US" sz="2000"/>
              <a:t>, a time when Americans tried to reshape their society.</a:t>
            </a:r>
          </a:p>
        </p:txBody>
      </p:sp>
      <p:pic>
        <p:nvPicPr>
          <p:cNvPr id="2150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0263" y="2438400"/>
            <a:ext cx="160337"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0263" y="21256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0263" y="28114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76" name="Text Box 12"/>
          <p:cNvSpPr txBox="1">
            <a:spLocks noChangeArrowheads="1"/>
          </p:cNvSpPr>
          <p:nvPr/>
        </p:nvSpPr>
        <p:spPr bwMode="auto">
          <a:xfrm>
            <a:off x="838200" y="2733675"/>
            <a:ext cx="66659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600" b="1">
                <a:latin typeface="Verdana" panose="020B0604030504040204" pitchFamily="34" charset="0"/>
              </a:rPr>
              <a:t>Shaker farms</a:t>
            </a:r>
            <a:r>
              <a:rPr lang="en-US" altLang="en-US" sz="1600">
                <a:latin typeface="Verdana" panose="020B0604030504040204" pitchFamily="34" charset="0"/>
              </a:rPr>
              <a:t>, </a:t>
            </a:r>
            <a:r>
              <a:rPr lang="en-US" altLang="en-US" sz="1600" b="1">
                <a:latin typeface="Verdana" panose="020B0604030504040204" pitchFamily="34" charset="0"/>
              </a:rPr>
              <a:t>utopian communities</a:t>
            </a:r>
            <a:r>
              <a:rPr lang="en-US" altLang="en-US" sz="1600">
                <a:latin typeface="Verdana" panose="020B0604030504040204" pitchFamily="34" charset="0"/>
              </a:rPr>
              <a:t>, </a:t>
            </a:r>
            <a:r>
              <a:rPr lang="en-US" altLang="en-US" sz="1600" b="1">
                <a:latin typeface="Verdana" panose="020B0604030504040204" pitchFamily="34" charset="0"/>
              </a:rPr>
              <a:t>Spiritualism</a:t>
            </a:r>
            <a:endParaRPr lang="en-US" altLang="en-US" sz="1600">
              <a:latin typeface="Verdana" panose="020B0604030504040204" pitchFamily="34" charset="0"/>
            </a:endParaRPr>
          </a:p>
        </p:txBody>
      </p:sp>
      <p:sp>
        <p:nvSpPr>
          <p:cNvPr id="62477" name="Text Box 13"/>
          <p:cNvSpPr txBox="1">
            <a:spLocks noChangeArrowheads="1"/>
          </p:cNvSpPr>
          <p:nvPr/>
        </p:nvSpPr>
        <p:spPr bwMode="auto">
          <a:xfrm>
            <a:off x="846138" y="2387600"/>
            <a:ext cx="761206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600" b="1">
                <a:latin typeface="Verdana" panose="020B0604030504040204" pitchFamily="34" charset="0"/>
              </a:rPr>
              <a:t>Seventh-day Adventist</a:t>
            </a:r>
            <a:r>
              <a:rPr lang="en-US" altLang="en-US" sz="1600">
                <a:latin typeface="Verdana" panose="020B0604030504040204" pitchFamily="34" charset="0"/>
              </a:rPr>
              <a:t>, started by William Miller </a:t>
            </a:r>
            <a:endParaRPr lang="en-US" altLang="en-US" sz="2000">
              <a:latin typeface="Verdana" panose="020B0604030504040204" pitchFamily="34" charset="0"/>
            </a:endParaRPr>
          </a:p>
        </p:txBody>
      </p:sp>
      <p:sp>
        <p:nvSpPr>
          <p:cNvPr id="62478" name="Text Box 14"/>
          <p:cNvSpPr txBox="1">
            <a:spLocks noChangeArrowheads="1"/>
          </p:cNvSpPr>
          <p:nvPr/>
        </p:nvSpPr>
        <p:spPr bwMode="auto">
          <a:xfrm>
            <a:off x="838200" y="2006600"/>
            <a:ext cx="72390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600" b="1">
                <a:latin typeface="Verdana" panose="020B0604030504040204" pitchFamily="34" charset="0"/>
              </a:rPr>
              <a:t>Mormon</a:t>
            </a:r>
            <a:r>
              <a:rPr lang="en-US" altLang="en-US" sz="1600">
                <a:latin typeface="Verdana" panose="020B0604030504040204" pitchFamily="34" charset="0"/>
              </a:rPr>
              <a:t>, started by Joseph Smith</a:t>
            </a:r>
            <a:r>
              <a:rPr lang="en-US" altLang="en-US" sz="1600" b="1">
                <a:latin typeface="Verdana" panose="020B0604030504040204" pitchFamily="34" charset="0"/>
              </a:rPr>
              <a:t> </a:t>
            </a:r>
            <a:r>
              <a:rPr lang="en-US" altLang="en-US" sz="1600">
                <a:latin typeface="Verdana" panose="020B0604030504040204" pitchFamily="34" charset="0"/>
              </a:rPr>
              <a:t> </a:t>
            </a:r>
            <a:endParaRPr lang="en-US" altLang="en-US" sz="2000">
              <a:latin typeface="Verdana" panose="020B060403050404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62478"/>
                                        </p:tgtEl>
                                        <p:attrNameLst>
                                          <p:attrName>style.visibility</p:attrName>
                                        </p:attrNameLst>
                                      </p:cBhvr>
                                      <p:to>
                                        <p:strVal val="visible"/>
                                      </p:to>
                                    </p:set>
                                    <p:animEffect transition="in" filter="slide(fromRight)">
                                      <p:cBhvr>
                                        <p:cTn id="7" dur="500"/>
                                        <p:tgtEl>
                                          <p:spTgt spid="624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62477"/>
                                        </p:tgtEl>
                                        <p:attrNameLst>
                                          <p:attrName>style.visibility</p:attrName>
                                        </p:attrNameLst>
                                      </p:cBhvr>
                                      <p:to>
                                        <p:strVal val="visible"/>
                                      </p:to>
                                    </p:set>
                                    <p:animEffect transition="in" filter="slide(fromRight)">
                                      <p:cBhvr>
                                        <p:cTn id="12" dur="500"/>
                                        <p:tgtEl>
                                          <p:spTgt spid="624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62476"/>
                                        </p:tgtEl>
                                        <p:attrNameLst>
                                          <p:attrName>style.visibility</p:attrName>
                                        </p:attrNameLst>
                                      </p:cBhvr>
                                      <p:to>
                                        <p:strVal val="visible"/>
                                      </p:to>
                                    </p:set>
                                    <p:animEffect transition="in" filter="slide(fromRight)">
                                      <p:cBhvr>
                                        <p:cTn id="17" dur="500"/>
                                        <p:tgtEl>
                                          <p:spTgt spid="62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6" grpId="0" autoUpdateAnimBg="0"/>
      <p:bldP spid="62477" grpId="0" autoUpdateAnimBg="0"/>
      <p:bldP spid="6247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2971800" y="2436813"/>
            <a:ext cx="2454275" cy="2516187"/>
            <a:chOff x="1872" y="2208"/>
            <a:chExt cx="1632" cy="2027"/>
          </a:xfrm>
        </p:grpSpPr>
        <p:sp>
          <p:nvSpPr>
            <p:cNvPr id="22549" name="Rectangle 7"/>
            <p:cNvSpPr>
              <a:spLocks noChangeArrowheads="1"/>
            </p:cNvSpPr>
            <p:nvPr/>
          </p:nvSpPr>
          <p:spPr bwMode="auto">
            <a:xfrm>
              <a:off x="1872" y="2208"/>
              <a:ext cx="1632" cy="2027"/>
            </a:xfrm>
            <a:prstGeom prst="rect">
              <a:avLst/>
            </a:prstGeom>
            <a:solidFill>
              <a:srgbClr val="66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solidFill>
                  <a:schemeClr val="bg1"/>
                </a:solidFill>
              </a:endParaRPr>
            </a:p>
          </p:txBody>
        </p:sp>
        <p:sp>
          <p:nvSpPr>
            <p:cNvPr id="22550" name="Text Box 8"/>
            <p:cNvSpPr txBox="1">
              <a:spLocks noChangeArrowheads="1"/>
            </p:cNvSpPr>
            <p:nvPr/>
          </p:nvSpPr>
          <p:spPr bwMode="auto">
            <a:xfrm>
              <a:off x="1872" y="2237"/>
              <a:ext cx="1621" cy="1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r>
                <a:rPr lang="en-US" altLang="en-US" sz="1800" b="1" i="1">
                  <a:solidFill>
                    <a:schemeClr val="bg1"/>
                  </a:solidFill>
                  <a:latin typeface="Verdana" panose="020B0604030504040204" pitchFamily="34" charset="0"/>
                </a:rPr>
                <a:t>Education Reform</a:t>
              </a:r>
              <a:endParaRPr lang="en-US" altLang="en-US" sz="1800" i="1">
                <a:solidFill>
                  <a:schemeClr val="bg1"/>
                </a:solidFill>
                <a:latin typeface="Verdana" panose="020B0604030504040204" pitchFamily="34" charset="0"/>
              </a:endParaRPr>
            </a:p>
            <a:p>
              <a:pPr eaLnBrk="1" hangingPunct="1">
                <a:lnSpc>
                  <a:spcPct val="80000"/>
                </a:lnSpc>
                <a:spcBef>
                  <a:spcPct val="50000"/>
                </a:spcBef>
                <a:buFontTx/>
                <a:buNone/>
              </a:pPr>
              <a:r>
                <a:rPr lang="en-US" altLang="en-US" sz="1800">
                  <a:solidFill>
                    <a:schemeClr val="bg1"/>
                  </a:solidFill>
                  <a:latin typeface="Verdana" panose="020B0604030504040204" pitchFamily="34" charset="0"/>
                </a:rPr>
                <a:t> 	Worked to improve the sub-par education system</a:t>
              </a:r>
              <a:endParaRPr lang="en-US" altLang="en-US" sz="1800" b="1">
                <a:solidFill>
                  <a:schemeClr val="bg1"/>
                </a:solidFill>
                <a:latin typeface="Verdana" panose="020B0604030504040204" pitchFamily="34" charset="0"/>
              </a:endParaRPr>
            </a:p>
          </p:txBody>
        </p:sp>
      </p:grpSp>
      <p:sp>
        <p:nvSpPr>
          <p:cNvPr id="63497" name="Rectangle 9"/>
          <p:cNvSpPr>
            <a:spLocks noGrp="1" noChangeArrowheads="1"/>
          </p:cNvSpPr>
          <p:nvPr>
            <p:ph type="title"/>
          </p:nvPr>
        </p:nvSpPr>
        <p:spPr>
          <a:xfrm>
            <a:off x="533400" y="431800"/>
            <a:ext cx="8077200" cy="558800"/>
          </a:xfrm>
        </p:spPr>
        <p:txBody>
          <a:bodyPr anchor="t"/>
          <a:lstStyle/>
          <a:p>
            <a:pPr>
              <a:defRPr/>
            </a:pPr>
            <a:r>
              <a:rPr lang="en-US" sz="2400" dirty="0"/>
              <a:t>The Reform Era</a:t>
            </a:r>
            <a:endParaRPr lang="en-US" sz="3200" dirty="0">
              <a:effectLst>
                <a:outerShdw blurRad="38100" dist="38100" dir="2700000" algn="tl">
                  <a:srgbClr val="C0C0C0"/>
                </a:outerShdw>
              </a:effectLst>
            </a:endParaRPr>
          </a:p>
        </p:txBody>
      </p:sp>
      <p:pic>
        <p:nvPicPr>
          <p:cNvPr id="22532"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33528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30480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36576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3"/>
          <p:cNvGrpSpPr>
            <a:grpSpLocks/>
          </p:cNvGrpSpPr>
          <p:nvPr/>
        </p:nvGrpSpPr>
        <p:grpSpPr bwMode="auto">
          <a:xfrm>
            <a:off x="5562600" y="2406650"/>
            <a:ext cx="2590800" cy="2619375"/>
            <a:chOff x="3504" y="1248"/>
            <a:chExt cx="1584" cy="3318"/>
          </a:xfrm>
        </p:grpSpPr>
        <p:grpSp>
          <p:nvGrpSpPr>
            <p:cNvPr id="22545" name="Group 14"/>
            <p:cNvGrpSpPr>
              <a:grpSpLocks/>
            </p:cNvGrpSpPr>
            <p:nvPr/>
          </p:nvGrpSpPr>
          <p:grpSpPr bwMode="auto">
            <a:xfrm>
              <a:off x="3504" y="1248"/>
              <a:ext cx="1584" cy="3226"/>
              <a:chOff x="3504" y="1248"/>
              <a:chExt cx="1584" cy="3226"/>
            </a:xfrm>
          </p:grpSpPr>
          <p:sp>
            <p:nvSpPr>
              <p:cNvPr id="22547" name="Rectangle 15"/>
              <p:cNvSpPr>
                <a:spLocks noChangeArrowheads="1"/>
              </p:cNvSpPr>
              <p:nvPr/>
            </p:nvSpPr>
            <p:spPr bwMode="auto">
              <a:xfrm>
                <a:off x="3504" y="1248"/>
                <a:ext cx="1539" cy="3226"/>
              </a:xfrm>
              <a:prstGeom prst="rect">
                <a:avLst/>
              </a:prstGeom>
              <a:solidFill>
                <a:srgbClr val="3366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chemeClr val="bg1"/>
                  </a:solidFill>
                </a:endParaRPr>
              </a:p>
            </p:txBody>
          </p:sp>
          <p:sp>
            <p:nvSpPr>
              <p:cNvPr id="22548" name="Text Box 16"/>
              <p:cNvSpPr txBox="1">
                <a:spLocks noChangeArrowheads="1"/>
              </p:cNvSpPr>
              <p:nvPr/>
            </p:nvSpPr>
            <p:spPr bwMode="auto">
              <a:xfrm>
                <a:off x="3504" y="1290"/>
                <a:ext cx="1584" cy="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sz="2000">
                  <a:solidFill>
                    <a:schemeClr val="bg1"/>
                  </a:solidFill>
                  <a:latin typeface="Verdana" panose="020B0604030504040204" pitchFamily="34" charset="0"/>
                </a:endParaRPr>
              </a:p>
              <a:p>
                <a:pPr algn="ctr" eaLnBrk="1" hangingPunct="1">
                  <a:lnSpc>
                    <a:spcPct val="80000"/>
                  </a:lnSpc>
                  <a:spcBef>
                    <a:spcPct val="50000"/>
                  </a:spcBef>
                  <a:buFontTx/>
                  <a:buNone/>
                </a:pPr>
                <a:endParaRPr lang="en-US" altLang="en-US" sz="2000">
                  <a:solidFill>
                    <a:schemeClr val="bg1"/>
                  </a:solidFill>
                  <a:latin typeface="Verdana" panose="020B0604030504040204" pitchFamily="34" charset="0"/>
                </a:endParaRPr>
              </a:p>
            </p:txBody>
          </p:sp>
        </p:grpSp>
        <p:sp>
          <p:nvSpPr>
            <p:cNvPr id="22546" name="Rectangle 17"/>
            <p:cNvSpPr>
              <a:spLocks noChangeArrowheads="1"/>
            </p:cNvSpPr>
            <p:nvPr/>
          </p:nvSpPr>
          <p:spPr bwMode="auto">
            <a:xfrm>
              <a:off x="3552" y="1290"/>
              <a:ext cx="1392" cy="3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33363" indent="-2333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800" b="1" i="1">
                  <a:solidFill>
                    <a:schemeClr val="bg1"/>
                  </a:solidFill>
                  <a:latin typeface="Verdana" panose="020B0604030504040204" pitchFamily="34" charset="0"/>
                </a:rPr>
                <a:t>Prison Reform</a:t>
              </a:r>
              <a:endParaRPr lang="en-US" altLang="en-US" sz="1800" i="1">
                <a:solidFill>
                  <a:schemeClr val="bg1"/>
                </a:solidFill>
                <a:latin typeface="Verdana" panose="020B0604030504040204" pitchFamily="34" charset="0"/>
              </a:endParaRPr>
            </a:p>
            <a:p>
              <a:pPr eaLnBrk="1" hangingPunct="1">
                <a:spcBef>
                  <a:spcPct val="50000"/>
                </a:spcBef>
                <a:buFontTx/>
                <a:buNone/>
              </a:pPr>
              <a:r>
                <a:rPr lang="en-US" altLang="en-US" sz="1800" b="1">
                  <a:solidFill>
                    <a:schemeClr val="bg1"/>
                  </a:solidFill>
                  <a:latin typeface="Verdana" panose="020B0604030504040204" pitchFamily="34" charset="0"/>
                </a:rPr>
                <a:t>	Dorothea Dix </a:t>
              </a:r>
              <a:r>
                <a:rPr lang="en-US" altLang="en-US" sz="1800">
                  <a:solidFill>
                    <a:schemeClr val="bg1"/>
                  </a:solidFill>
                  <a:latin typeface="Verdana" panose="020B0604030504040204" pitchFamily="34" charset="0"/>
                </a:rPr>
                <a:t>Worked for better conditions and new institutions for mentally ill</a:t>
              </a:r>
            </a:p>
            <a:p>
              <a:pPr eaLnBrk="1" hangingPunct="1">
                <a:spcBef>
                  <a:spcPct val="50000"/>
                </a:spcBef>
                <a:buFontTx/>
                <a:buNone/>
              </a:pPr>
              <a:endParaRPr lang="en-US" altLang="en-US" sz="1800">
                <a:solidFill>
                  <a:schemeClr val="bg1"/>
                </a:solidFill>
                <a:latin typeface="Verdana" panose="020B0604030504040204" pitchFamily="34" charset="0"/>
              </a:endParaRPr>
            </a:p>
          </p:txBody>
        </p:sp>
      </p:grpSp>
      <p:grpSp>
        <p:nvGrpSpPr>
          <p:cNvPr id="22536" name="Group 18"/>
          <p:cNvGrpSpPr>
            <a:grpSpLocks/>
          </p:cNvGrpSpPr>
          <p:nvPr/>
        </p:nvGrpSpPr>
        <p:grpSpPr bwMode="auto">
          <a:xfrm>
            <a:off x="533400" y="1066800"/>
            <a:ext cx="7546975" cy="1279525"/>
            <a:chOff x="336" y="841"/>
            <a:chExt cx="4752" cy="1271"/>
          </a:xfrm>
        </p:grpSpPr>
        <p:sp>
          <p:nvSpPr>
            <p:cNvPr id="22543" name="Rectangle 19"/>
            <p:cNvSpPr>
              <a:spLocks noChangeArrowheads="1"/>
            </p:cNvSpPr>
            <p:nvPr/>
          </p:nvSpPr>
          <p:spPr bwMode="auto">
            <a:xfrm>
              <a:off x="336" y="841"/>
              <a:ext cx="4752" cy="1271"/>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22544" name="Text Box 20"/>
            <p:cNvSpPr txBox="1">
              <a:spLocks noChangeArrowheads="1"/>
            </p:cNvSpPr>
            <p:nvPr/>
          </p:nvSpPr>
          <p:spPr bwMode="auto">
            <a:xfrm>
              <a:off x="336" y="841"/>
              <a:ext cx="4752" cy="1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pPr>
              <a:r>
                <a:rPr lang="en-US" altLang="en-US" sz="1800">
                  <a:latin typeface="Verdana" panose="020B0604030504040204" pitchFamily="34" charset="0"/>
                </a:rPr>
                <a:t>The Reform Era lasted from about 1830 to 1860.</a:t>
              </a:r>
            </a:p>
            <a:p>
              <a:pPr eaLnBrk="1" hangingPunct="1">
                <a:lnSpc>
                  <a:spcPct val="80000"/>
                </a:lnSpc>
                <a:spcBef>
                  <a:spcPct val="40000"/>
                </a:spcBef>
              </a:pPr>
              <a:r>
                <a:rPr lang="en-US" altLang="en-US" sz="1800">
                  <a:latin typeface="Verdana" panose="020B0604030504040204" pitchFamily="34" charset="0"/>
                </a:rPr>
                <a:t>The men and women who participated in the many reform movements were called reformers.</a:t>
              </a:r>
            </a:p>
            <a:p>
              <a:pPr eaLnBrk="1" hangingPunct="1">
                <a:lnSpc>
                  <a:spcPct val="80000"/>
                </a:lnSpc>
                <a:spcBef>
                  <a:spcPct val="40000"/>
                </a:spcBef>
              </a:pPr>
              <a:r>
                <a:rPr lang="en-US" altLang="en-US" sz="1800">
                  <a:latin typeface="Verdana" panose="020B0604030504040204" pitchFamily="34" charset="0"/>
                </a:rPr>
                <a:t>Key reforms of this period included</a:t>
              </a:r>
            </a:p>
          </p:txBody>
        </p:sp>
      </p:grpSp>
      <p:grpSp>
        <p:nvGrpSpPr>
          <p:cNvPr id="6" name="Group 21"/>
          <p:cNvGrpSpPr>
            <a:grpSpLocks/>
          </p:cNvGrpSpPr>
          <p:nvPr/>
        </p:nvGrpSpPr>
        <p:grpSpPr bwMode="auto">
          <a:xfrm>
            <a:off x="533400" y="2433638"/>
            <a:ext cx="2286000" cy="2519362"/>
            <a:chOff x="336" y="2203"/>
            <a:chExt cx="1536" cy="2026"/>
          </a:xfrm>
        </p:grpSpPr>
        <p:sp>
          <p:nvSpPr>
            <p:cNvPr id="22541" name="Rectangle 22"/>
            <p:cNvSpPr>
              <a:spLocks noChangeArrowheads="1"/>
            </p:cNvSpPr>
            <p:nvPr/>
          </p:nvSpPr>
          <p:spPr bwMode="auto">
            <a:xfrm>
              <a:off x="336" y="2203"/>
              <a:ext cx="1536" cy="2026"/>
            </a:xfrm>
            <a:prstGeom prst="rect">
              <a:avLst/>
            </a:prstGeom>
            <a:solidFill>
              <a:srgbClr val="3366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solidFill>
                  <a:schemeClr val="bg1"/>
                </a:solidFill>
              </a:endParaRPr>
            </a:p>
          </p:txBody>
        </p:sp>
        <p:sp>
          <p:nvSpPr>
            <p:cNvPr id="22542" name="Text Box 23"/>
            <p:cNvSpPr txBox="1">
              <a:spLocks noChangeArrowheads="1"/>
            </p:cNvSpPr>
            <p:nvPr/>
          </p:nvSpPr>
          <p:spPr bwMode="auto">
            <a:xfrm>
              <a:off x="336" y="2234"/>
              <a:ext cx="1529" cy="1433"/>
            </a:xfrm>
            <a:prstGeom prst="rect">
              <a:avLst/>
            </a:prstGeom>
            <a:solidFill>
              <a:srgbClr val="3366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 typeface="Times" panose="02020603050405020304" pitchFamily="18" charset="0"/>
                <a:buNone/>
              </a:pPr>
              <a:r>
                <a:rPr lang="en-US" altLang="en-US" sz="1800" b="1" i="1">
                  <a:solidFill>
                    <a:schemeClr val="bg1"/>
                  </a:solidFill>
                  <a:latin typeface="Verdana" panose="020B0604030504040204" pitchFamily="34" charset="0"/>
                </a:rPr>
                <a:t>The Temperance Movement</a:t>
              </a:r>
              <a:endParaRPr lang="en-US" altLang="en-US" sz="1800" i="1">
                <a:solidFill>
                  <a:schemeClr val="bg1"/>
                </a:solidFill>
                <a:latin typeface="Verdana" panose="020B0604030504040204" pitchFamily="34" charset="0"/>
              </a:endParaRPr>
            </a:p>
            <a:p>
              <a:pPr eaLnBrk="1" hangingPunct="1">
                <a:lnSpc>
                  <a:spcPct val="80000"/>
                </a:lnSpc>
                <a:spcBef>
                  <a:spcPct val="50000"/>
                </a:spcBef>
                <a:buFont typeface="Times" panose="02020603050405020304" pitchFamily="18" charset="0"/>
                <a:buNone/>
              </a:pPr>
              <a:r>
                <a:rPr lang="en-US" altLang="en-US" sz="1800">
                  <a:solidFill>
                    <a:schemeClr val="bg1"/>
                  </a:solidFill>
                  <a:latin typeface="Verdana" panose="020B0604030504040204" pitchFamily="34" charset="0"/>
                </a:rPr>
                <a:t>	Tried to lessen or eliminate the use of alcohol</a:t>
              </a:r>
            </a:p>
          </p:txBody>
        </p:sp>
      </p:grpSp>
      <p:grpSp>
        <p:nvGrpSpPr>
          <p:cNvPr id="22538" name="Group 24"/>
          <p:cNvGrpSpPr>
            <a:grpSpLocks/>
          </p:cNvGrpSpPr>
          <p:nvPr/>
        </p:nvGrpSpPr>
        <p:grpSpPr bwMode="auto">
          <a:xfrm>
            <a:off x="533400" y="5041900"/>
            <a:ext cx="7543800" cy="1557338"/>
            <a:chOff x="336" y="3130"/>
            <a:chExt cx="4707" cy="583"/>
          </a:xfrm>
        </p:grpSpPr>
        <p:sp>
          <p:nvSpPr>
            <p:cNvPr id="22539" name="Rectangle 25"/>
            <p:cNvSpPr>
              <a:spLocks noChangeArrowheads="1"/>
            </p:cNvSpPr>
            <p:nvPr/>
          </p:nvSpPr>
          <p:spPr bwMode="auto">
            <a:xfrm>
              <a:off x="336" y="3130"/>
              <a:ext cx="4707" cy="566"/>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700"/>
            </a:p>
          </p:txBody>
        </p:sp>
        <p:sp>
          <p:nvSpPr>
            <p:cNvPr id="13324" name="Text Box 26"/>
            <p:cNvSpPr txBox="1">
              <a:spLocks noChangeArrowheads="1"/>
            </p:cNvSpPr>
            <p:nvPr/>
          </p:nvSpPr>
          <p:spPr bwMode="auto">
            <a:xfrm>
              <a:off x="336" y="3130"/>
              <a:ext cx="4707" cy="583"/>
            </a:xfrm>
            <a:prstGeom prst="rect">
              <a:avLst/>
            </a:prstGeom>
            <a:noFill/>
            <a:ln w="9525">
              <a:noFill/>
              <a:miter lim="800000"/>
              <a:headEnd/>
              <a:tailEnd/>
            </a:ln>
          </p:spPr>
          <p:txBody>
            <a:bodyPr>
              <a:spAutoFit/>
            </a:bodyPr>
            <a:lstStyle/>
            <a:p>
              <a:pPr marL="184150" indent="-184150" eaLnBrk="1" hangingPunct="1">
                <a:lnSpc>
                  <a:spcPct val="80000"/>
                </a:lnSpc>
                <a:spcBef>
                  <a:spcPct val="40000"/>
                </a:spcBef>
                <a:buFontTx/>
                <a:buChar char="•"/>
                <a:defRPr/>
              </a:pPr>
              <a:r>
                <a:rPr lang="en-US" sz="1700" dirty="0">
                  <a:solidFill>
                    <a:schemeClr val="tx1"/>
                  </a:solidFill>
                  <a:latin typeface="Verdana" pitchFamily="34" charset="0"/>
                </a:rPr>
                <a:t>One of the most remarkable movements of this era was the </a:t>
              </a:r>
              <a:r>
                <a:rPr lang="en-US" sz="1700" b="1" dirty="0">
                  <a:solidFill>
                    <a:schemeClr val="tx1"/>
                  </a:solidFill>
                  <a:latin typeface="Verdana" pitchFamily="34" charset="0"/>
                </a:rPr>
                <a:t>transcendentalism movement</a:t>
              </a:r>
              <a:r>
                <a:rPr lang="en-US" sz="1700" dirty="0">
                  <a:solidFill>
                    <a:schemeClr val="tx1"/>
                  </a:solidFill>
                  <a:latin typeface="Verdana" pitchFamily="34" charset="0"/>
                </a:rPr>
                <a:t> of New England.</a:t>
              </a:r>
            </a:p>
            <a:p>
              <a:pPr marL="184150" indent="-342900" eaLnBrk="1" hangingPunct="1">
                <a:lnSpc>
                  <a:spcPct val="80000"/>
                </a:lnSpc>
                <a:spcBef>
                  <a:spcPct val="40000"/>
                </a:spcBef>
                <a:buFont typeface="Arial" charset="0"/>
                <a:buAutoNum type="arabicPeriod"/>
                <a:defRPr/>
              </a:pPr>
              <a:r>
                <a:rPr lang="en-US" sz="1700" dirty="0">
                  <a:solidFill>
                    <a:schemeClr val="tx1"/>
                  </a:solidFill>
                  <a:latin typeface="Verdana" pitchFamily="34" charset="0"/>
                </a:rPr>
                <a:t>Believed knowledge is not found only through observation of the world but by reason, intuition, and personal spiritual experience </a:t>
              </a:r>
            </a:p>
            <a:p>
              <a:pPr marL="184150" indent="-342900" eaLnBrk="1" hangingPunct="1">
                <a:lnSpc>
                  <a:spcPct val="80000"/>
                </a:lnSpc>
                <a:spcBef>
                  <a:spcPct val="40000"/>
                </a:spcBef>
                <a:buFont typeface="Arial" charset="0"/>
                <a:buAutoNum type="arabicPeriod"/>
                <a:defRPr/>
              </a:pPr>
              <a:r>
                <a:rPr lang="en-US" sz="1700" dirty="0">
                  <a:solidFill>
                    <a:schemeClr val="tx1"/>
                  </a:solidFill>
                  <a:latin typeface="Verdana" pitchFamily="34" charset="0"/>
                </a:rPr>
                <a:t>Ralph Waldo Emerson and Henry David Thoreau were members.</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1+#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124200" y="4114800"/>
            <a:ext cx="3749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latin typeface="Verdana" panose="020B0604030504040204" pitchFamily="34" charset="0"/>
            </a:endParaRPr>
          </a:p>
        </p:txBody>
      </p:sp>
      <p:sp>
        <p:nvSpPr>
          <p:cNvPr id="3075" name="Text Box 3"/>
          <p:cNvSpPr txBox="1">
            <a:spLocks noChangeArrowheads="1"/>
          </p:cNvSpPr>
          <p:nvPr/>
        </p:nvSpPr>
        <p:spPr bwMode="auto">
          <a:xfrm>
            <a:off x="304800" y="1031875"/>
            <a:ext cx="3048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
              </a:spcBef>
              <a:buFontTx/>
              <a:buNone/>
            </a:pPr>
            <a:r>
              <a:rPr lang="en-US" altLang="en-US" sz="1600" b="1">
                <a:latin typeface="Verdana" panose="020B0604030504040204" pitchFamily="34" charset="0"/>
              </a:rPr>
              <a:t>Jackson’s Presidency</a:t>
            </a:r>
            <a:endParaRPr lang="en-US" altLang="en-US" sz="2000" b="1">
              <a:latin typeface="Verdana" panose="020B0604030504040204" pitchFamily="34" charset="0"/>
            </a:endParaRPr>
          </a:p>
        </p:txBody>
      </p:sp>
      <p:sp>
        <p:nvSpPr>
          <p:cNvPr id="6148" name="Rectangle 4">
            <a:hlinkClick r:id="rId2" action="ppaction://hlinksldjump"/>
          </p:cNvPr>
          <p:cNvSpPr>
            <a:spLocks noChangeArrowheads="1"/>
          </p:cNvSpPr>
          <p:nvPr/>
        </p:nvSpPr>
        <p:spPr bwMode="auto">
          <a:xfrm>
            <a:off x="7620000" y="5867400"/>
            <a:ext cx="762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grpSp>
        <p:nvGrpSpPr>
          <p:cNvPr id="2" name="Group 5"/>
          <p:cNvGrpSpPr>
            <a:grpSpLocks/>
          </p:cNvGrpSpPr>
          <p:nvPr/>
        </p:nvGrpSpPr>
        <p:grpSpPr bwMode="auto">
          <a:xfrm>
            <a:off x="381000" y="1371600"/>
            <a:ext cx="8382000" cy="1544638"/>
            <a:chOff x="336" y="1680"/>
            <a:chExt cx="4944" cy="432"/>
          </a:xfrm>
        </p:grpSpPr>
        <p:sp>
          <p:nvSpPr>
            <p:cNvPr id="6163" name="Rectangle 6"/>
            <p:cNvSpPr>
              <a:spLocks noChangeArrowheads="1"/>
            </p:cNvSpPr>
            <p:nvPr/>
          </p:nvSpPr>
          <p:spPr bwMode="auto">
            <a:xfrm>
              <a:off x="336" y="1680"/>
              <a:ext cx="4944"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
          <p:nvSpPr>
            <p:cNvPr id="6164" name="Text Box 7"/>
            <p:cNvSpPr txBox="1">
              <a:spLocks noChangeArrowheads="1"/>
            </p:cNvSpPr>
            <p:nvPr/>
          </p:nvSpPr>
          <p:spPr bwMode="auto">
            <a:xfrm>
              <a:off x="336" y="1680"/>
              <a:ext cx="4944" cy="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40000"/>
                </a:spcBef>
              </a:pPr>
              <a:r>
                <a:rPr lang="en-US" altLang="en-US" sz="1600">
                  <a:latin typeface="Verdana" panose="020B0604030504040204" pitchFamily="34" charset="0"/>
                </a:rPr>
                <a:t>Andrew Jackson lost to John Quincy Adams (1824), but defeated Adams after his first term (1828)</a:t>
              </a:r>
            </a:p>
            <a:p>
              <a:pPr eaLnBrk="1" hangingPunct="1">
                <a:spcBef>
                  <a:spcPct val="40000"/>
                </a:spcBef>
              </a:pPr>
              <a:r>
                <a:rPr lang="en-US" altLang="en-US" sz="1600">
                  <a:latin typeface="Verdana" panose="020B0604030504040204" pitchFamily="34" charset="0"/>
                </a:rPr>
                <a:t>supporters created a new party, the Democratic Party</a:t>
              </a:r>
            </a:p>
            <a:p>
              <a:pPr eaLnBrk="1" hangingPunct="1">
                <a:spcBef>
                  <a:spcPct val="40000"/>
                </a:spcBef>
              </a:pPr>
              <a:r>
                <a:rPr lang="en-US" altLang="en-US" sz="1600">
                  <a:latin typeface="Verdana" panose="020B0604030504040204" pitchFamily="34" charset="0"/>
                </a:rPr>
                <a:t>Jackson’s presidency is known as the “Age of Jackson.”</a:t>
              </a:r>
            </a:p>
          </p:txBody>
        </p:sp>
      </p:grpSp>
      <p:grpSp>
        <p:nvGrpSpPr>
          <p:cNvPr id="3" name="Group 8"/>
          <p:cNvGrpSpPr>
            <a:grpSpLocks/>
          </p:cNvGrpSpPr>
          <p:nvPr/>
        </p:nvGrpSpPr>
        <p:grpSpPr bwMode="auto">
          <a:xfrm>
            <a:off x="304800" y="3048000"/>
            <a:ext cx="8382000" cy="1295400"/>
            <a:chOff x="336" y="2688"/>
            <a:chExt cx="4944" cy="624"/>
          </a:xfrm>
        </p:grpSpPr>
        <p:sp>
          <p:nvSpPr>
            <p:cNvPr id="6161" name="Rectangle 9"/>
            <p:cNvSpPr>
              <a:spLocks noChangeArrowheads="1"/>
            </p:cNvSpPr>
            <p:nvPr/>
          </p:nvSpPr>
          <p:spPr bwMode="auto">
            <a:xfrm>
              <a:off x="336" y="2688"/>
              <a:ext cx="4944" cy="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
          <p:nvSpPr>
            <p:cNvPr id="6162" name="Text Box 10"/>
            <p:cNvSpPr txBox="1">
              <a:spLocks noChangeArrowheads="1"/>
            </p:cNvSpPr>
            <p:nvPr/>
          </p:nvSpPr>
          <p:spPr bwMode="auto">
            <a:xfrm>
              <a:off x="384" y="2736"/>
              <a:ext cx="4896" cy="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1747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40000"/>
                </a:spcBef>
              </a:pPr>
              <a:r>
                <a:rPr lang="en-US" altLang="en-US" sz="1600">
                  <a:latin typeface="Verdana" panose="020B0604030504040204" pitchFamily="34" charset="0"/>
                </a:rPr>
                <a:t>Five major groups in the Southeast whose land settlers wanted—Choctaw, Chickasaw, Seminole, Creek, and Cherokee (The Civilized Tribes)</a:t>
              </a:r>
            </a:p>
            <a:p>
              <a:pPr eaLnBrk="1" hangingPunct="1">
                <a:spcBef>
                  <a:spcPct val="40000"/>
                </a:spcBef>
              </a:pPr>
              <a:r>
                <a:rPr lang="en-US" altLang="en-US" sz="1600" b="1">
                  <a:latin typeface="Verdana" panose="020B0604030504040204" pitchFamily="34" charset="0"/>
                </a:rPr>
                <a:t>Indian Removal Act</a:t>
              </a:r>
              <a:r>
                <a:rPr lang="en-US" altLang="en-US" sz="1600">
                  <a:latin typeface="Verdana" panose="020B0604030504040204" pitchFamily="34" charset="0"/>
                </a:rPr>
                <a:t>—called for the relocation of Native American groups to an area west of the Mississippi River (Oklahoma—Indian Territory)</a:t>
              </a:r>
            </a:p>
          </p:txBody>
        </p:sp>
      </p:grpSp>
      <p:sp>
        <p:nvSpPr>
          <p:cNvPr id="6151" name="Rectangle 11"/>
          <p:cNvSpPr>
            <a:spLocks noChangeArrowheads="1"/>
          </p:cNvSpPr>
          <p:nvPr/>
        </p:nvSpPr>
        <p:spPr bwMode="auto">
          <a:xfrm>
            <a:off x="5410200" y="5562600"/>
            <a:ext cx="2743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
        <p:nvSpPr>
          <p:cNvPr id="6152" name="Rectangle 12"/>
          <p:cNvSpPr>
            <a:spLocks noGrp="1" noChangeArrowheads="1"/>
          </p:cNvSpPr>
          <p:nvPr>
            <p:ph type="title"/>
          </p:nvPr>
        </p:nvSpPr>
        <p:spPr>
          <a:xfrm>
            <a:off x="533400" y="457200"/>
            <a:ext cx="8077200" cy="533400"/>
          </a:xfrm>
        </p:spPr>
        <p:txBody>
          <a:bodyPr/>
          <a:lstStyle/>
          <a:p>
            <a:pPr eaLnBrk="1" hangingPunct="1"/>
            <a:r>
              <a:rPr lang="en-US" altLang="en-US" sz="4200">
                <a:solidFill>
                  <a:schemeClr val="tx1"/>
                </a:solidFill>
                <a:latin typeface="Blackadder ITC" panose="04020505051007020D02" pitchFamily="82" charset="0"/>
              </a:rPr>
              <a:t>The Age of Jackson</a:t>
            </a:r>
          </a:p>
        </p:txBody>
      </p:sp>
      <p:pic>
        <p:nvPicPr>
          <p:cNvPr id="6153"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4400" y="1135063"/>
            <a:ext cx="160338"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26463" y="30400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7" name="Text Box 15"/>
          <p:cNvSpPr txBox="1">
            <a:spLocks noChangeArrowheads="1"/>
          </p:cNvSpPr>
          <p:nvPr/>
        </p:nvSpPr>
        <p:spPr bwMode="auto">
          <a:xfrm>
            <a:off x="304800" y="2863850"/>
            <a:ext cx="4724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
              </a:spcBef>
              <a:buFontTx/>
              <a:buNone/>
            </a:pPr>
            <a:r>
              <a:rPr lang="en-US" altLang="en-US" sz="1600" b="1">
                <a:latin typeface="Verdana" panose="020B0604030504040204" pitchFamily="34" charset="0"/>
              </a:rPr>
              <a:t>Native American Conflicts</a:t>
            </a:r>
            <a:endParaRPr lang="en-US" altLang="en-US" sz="2000" b="1">
              <a:latin typeface="Verdana" panose="020B0604030504040204" pitchFamily="34" charset="0"/>
            </a:endParaRPr>
          </a:p>
        </p:txBody>
      </p:sp>
      <p:sp>
        <p:nvSpPr>
          <p:cNvPr id="3088" name="Text Box 16"/>
          <p:cNvSpPr txBox="1">
            <a:spLocks noChangeArrowheads="1"/>
          </p:cNvSpPr>
          <p:nvPr/>
        </p:nvSpPr>
        <p:spPr bwMode="auto">
          <a:xfrm>
            <a:off x="304800" y="4572000"/>
            <a:ext cx="449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
              </a:spcBef>
              <a:buFontTx/>
              <a:buNone/>
            </a:pPr>
            <a:r>
              <a:rPr lang="en-US" altLang="en-US" sz="1600" b="1">
                <a:latin typeface="Verdana" panose="020B0604030504040204" pitchFamily="34" charset="0"/>
              </a:rPr>
              <a:t>Native American Relocation</a:t>
            </a:r>
            <a:endParaRPr lang="en-US" altLang="en-US" sz="2000" b="1">
              <a:latin typeface="Verdana" panose="020B0604030504040204" pitchFamily="34" charset="0"/>
            </a:endParaRPr>
          </a:p>
        </p:txBody>
      </p:sp>
      <p:grpSp>
        <p:nvGrpSpPr>
          <p:cNvPr id="4" name="Group 17"/>
          <p:cNvGrpSpPr>
            <a:grpSpLocks/>
          </p:cNvGrpSpPr>
          <p:nvPr/>
        </p:nvGrpSpPr>
        <p:grpSpPr bwMode="auto">
          <a:xfrm>
            <a:off x="381000" y="4876800"/>
            <a:ext cx="8382000" cy="1570038"/>
            <a:chOff x="960" y="3504"/>
            <a:chExt cx="5280" cy="989"/>
          </a:xfrm>
        </p:grpSpPr>
        <p:sp>
          <p:nvSpPr>
            <p:cNvPr id="6159" name="Rectangle 18"/>
            <p:cNvSpPr>
              <a:spLocks noChangeArrowheads="1"/>
            </p:cNvSpPr>
            <p:nvPr/>
          </p:nvSpPr>
          <p:spPr bwMode="auto">
            <a:xfrm>
              <a:off x="960" y="3504"/>
              <a:ext cx="5280"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
          <p:nvSpPr>
            <p:cNvPr id="6160" name="Text Box 19"/>
            <p:cNvSpPr txBox="1">
              <a:spLocks noChangeArrowheads="1"/>
            </p:cNvSpPr>
            <p:nvPr/>
          </p:nvSpPr>
          <p:spPr bwMode="auto">
            <a:xfrm>
              <a:off x="960" y="3504"/>
              <a:ext cx="5280"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pPr>
              <a:r>
                <a:rPr lang="en-US" altLang="en-US" sz="1600">
                  <a:latin typeface="Verdana" panose="020B0604030504040204" pitchFamily="34" charset="0"/>
                </a:rPr>
                <a:t>The U.S. Army supervised the relocation</a:t>
              </a:r>
            </a:p>
            <a:p>
              <a:pPr>
                <a:spcBef>
                  <a:spcPct val="0"/>
                </a:spcBef>
              </a:pPr>
              <a:r>
                <a:rPr lang="en-US" altLang="en-US" sz="1600">
                  <a:latin typeface="Verdana" panose="020B0604030504040204" pitchFamily="34" charset="0"/>
                </a:rPr>
                <a:t>Forced to march hundreds of miles in miserable conditions.</a:t>
              </a:r>
            </a:p>
            <a:p>
              <a:pPr>
                <a:spcBef>
                  <a:spcPct val="0"/>
                </a:spcBef>
              </a:pPr>
              <a:r>
                <a:rPr lang="en-US" altLang="en-US" sz="1600">
                  <a:latin typeface="Verdana" panose="020B0604030504040204" pitchFamily="34" charset="0"/>
                </a:rPr>
                <a:t>Federal Indian Agents failed to provide food, shelter, or medical care they had been paid to provide—missionaries and army officers tried to help</a:t>
              </a:r>
            </a:p>
            <a:p>
              <a:pPr>
                <a:spcBef>
                  <a:spcPct val="0"/>
                </a:spcBef>
              </a:pPr>
              <a:r>
                <a:rPr lang="en-US" altLang="en-US" sz="1600">
                  <a:latin typeface="Verdana" panose="020B0604030504040204" pitchFamily="34" charset="0"/>
                </a:rPr>
                <a:t>Became known as the </a:t>
              </a:r>
              <a:r>
                <a:rPr lang="en-US" altLang="en-US" sz="1600" b="1">
                  <a:latin typeface="Verdana" panose="020B0604030504040204" pitchFamily="34" charset="0"/>
                </a:rPr>
                <a:t>Trail of Tears—</a:t>
              </a:r>
              <a:r>
                <a:rPr lang="en-US" altLang="en-US" sz="1600">
                  <a:latin typeface="Verdana" panose="020B0604030504040204" pitchFamily="34" charset="0"/>
                </a:rPr>
                <a:t>some Army officers wanted to bring charges against the Government for the conditions of the forced march</a:t>
              </a:r>
            </a:p>
          </p:txBody>
        </p:sp>
      </p:grpSp>
      <p:pic>
        <p:nvPicPr>
          <p:cNvPr id="6158"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4400" y="4640263"/>
            <a:ext cx="160338"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0-#ppt_w/2"/>
                                          </p:val>
                                        </p:tav>
                                        <p:tav tm="100000">
                                          <p:val>
                                            <p:strVal val="#ppt_x"/>
                                          </p:val>
                                        </p:tav>
                                      </p:tavLst>
                                    </p:anim>
                                    <p:anim calcmode="lin" valueType="num">
                                      <p:cBhvr additive="base">
                                        <p:cTn id="8" dur="500" fill="hold"/>
                                        <p:tgtEl>
                                          <p:spTgt spid="307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righ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087"/>
                                        </p:tgtEl>
                                        <p:attrNameLst>
                                          <p:attrName>style.visibility</p:attrName>
                                        </p:attrNameLst>
                                      </p:cBhvr>
                                      <p:to>
                                        <p:strVal val="visible"/>
                                      </p:to>
                                    </p:set>
                                    <p:anim calcmode="lin" valueType="num">
                                      <p:cBhvr additive="base">
                                        <p:cTn id="17" dur="500" fill="hold"/>
                                        <p:tgtEl>
                                          <p:spTgt spid="3087"/>
                                        </p:tgtEl>
                                        <p:attrNameLst>
                                          <p:attrName>ppt_x</p:attrName>
                                        </p:attrNameLst>
                                      </p:cBhvr>
                                      <p:tavLst>
                                        <p:tav tm="0">
                                          <p:val>
                                            <p:strVal val="0-#ppt_w/2"/>
                                          </p:val>
                                        </p:tav>
                                        <p:tav tm="100000">
                                          <p:val>
                                            <p:strVal val="#ppt_x"/>
                                          </p:val>
                                        </p:tav>
                                      </p:tavLst>
                                    </p:anim>
                                    <p:anim calcmode="lin" valueType="num">
                                      <p:cBhvr additive="base">
                                        <p:cTn id="18" dur="500" fill="hold"/>
                                        <p:tgtEl>
                                          <p:spTgt spid="3087"/>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00"/>
                            </p:stCondLst>
                            <p:childTnLst>
                              <p:par>
                                <p:cTn id="20" presetID="22" presetClass="entr" presetSubtype="2"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right)">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088"/>
                                        </p:tgtEl>
                                        <p:attrNameLst>
                                          <p:attrName>style.visibility</p:attrName>
                                        </p:attrNameLst>
                                      </p:cBhvr>
                                      <p:to>
                                        <p:strVal val="visible"/>
                                      </p:to>
                                    </p:set>
                                    <p:anim calcmode="lin" valueType="num">
                                      <p:cBhvr additive="base">
                                        <p:cTn id="27" dur="500" fill="hold"/>
                                        <p:tgtEl>
                                          <p:spTgt spid="3088"/>
                                        </p:tgtEl>
                                        <p:attrNameLst>
                                          <p:attrName>ppt_x</p:attrName>
                                        </p:attrNameLst>
                                      </p:cBhvr>
                                      <p:tavLst>
                                        <p:tav tm="0">
                                          <p:val>
                                            <p:strVal val="0-#ppt_w/2"/>
                                          </p:val>
                                        </p:tav>
                                        <p:tav tm="100000">
                                          <p:val>
                                            <p:strVal val="#ppt_x"/>
                                          </p:val>
                                        </p:tav>
                                      </p:tavLst>
                                    </p:anim>
                                    <p:anim calcmode="lin" valueType="num">
                                      <p:cBhvr additive="base">
                                        <p:cTn id="28" dur="500" fill="hold"/>
                                        <p:tgtEl>
                                          <p:spTgt spid="3088"/>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22" presetClass="entr" presetSubtype="2" fill="hold"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right)">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P spid="3087" grpId="0" autoUpdateAnimBg="0"/>
      <p:bldP spid="3088"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746125" y="3236913"/>
            <a:ext cx="37496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latin typeface="Verdana" panose="020B0604030504040204" pitchFamily="34" charset="0"/>
            </a:endParaRPr>
          </a:p>
        </p:txBody>
      </p:sp>
      <p:sp>
        <p:nvSpPr>
          <p:cNvPr id="65539" name="Text Box 3"/>
          <p:cNvSpPr txBox="1">
            <a:spLocks noChangeArrowheads="1"/>
          </p:cNvSpPr>
          <p:nvPr/>
        </p:nvSpPr>
        <p:spPr bwMode="auto">
          <a:xfrm>
            <a:off x="533400" y="1066800"/>
            <a:ext cx="7543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Urban Reform</a:t>
            </a:r>
          </a:p>
        </p:txBody>
      </p:sp>
      <p:sp>
        <p:nvSpPr>
          <p:cNvPr id="65540" name="Text Box 4"/>
          <p:cNvSpPr txBox="1">
            <a:spLocks noChangeArrowheads="1"/>
          </p:cNvSpPr>
          <p:nvPr/>
        </p:nvSpPr>
        <p:spPr bwMode="auto">
          <a:xfrm>
            <a:off x="542925" y="2938463"/>
            <a:ext cx="7543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Industrial Reform</a:t>
            </a:r>
          </a:p>
        </p:txBody>
      </p:sp>
      <p:grpSp>
        <p:nvGrpSpPr>
          <p:cNvPr id="2" name="Group 10"/>
          <p:cNvGrpSpPr>
            <a:grpSpLocks/>
          </p:cNvGrpSpPr>
          <p:nvPr/>
        </p:nvGrpSpPr>
        <p:grpSpPr bwMode="auto">
          <a:xfrm>
            <a:off x="469900" y="1371600"/>
            <a:ext cx="7616825" cy="1531938"/>
            <a:chOff x="336" y="1466"/>
            <a:chExt cx="4944" cy="538"/>
          </a:xfrm>
        </p:grpSpPr>
        <p:sp>
          <p:nvSpPr>
            <p:cNvPr id="23565" name="Rectangle 11"/>
            <p:cNvSpPr>
              <a:spLocks noChangeArrowheads="1"/>
            </p:cNvSpPr>
            <p:nvPr/>
          </p:nvSpPr>
          <p:spPr bwMode="auto">
            <a:xfrm>
              <a:off x="336" y="1686"/>
              <a:ext cx="120" cy="119"/>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23566" name="Text Box 12"/>
            <p:cNvSpPr txBox="1">
              <a:spLocks noChangeArrowheads="1"/>
            </p:cNvSpPr>
            <p:nvPr/>
          </p:nvSpPr>
          <p:spPr bwMode="auto">
            <a:xfrm>
              <a:off x="336" y="1466"/>
              <a:ext cx="4944" cy="53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buFontTx/>
                <a:buAutoNum type="arabicPeriod"/>
              </a:pPr>
              <a:r>
                <a:rPr lang="en-US" altLang="en-US" sz="1800" dirty="0">
                  <a:latin typeface="Verdana" panose="020B0604030504040204" pitchFamily="34" charset="0"/>
                </a:rPr>
                <a:t>Growing cities had many immigrants living in tenements, or poorly made, crowded apartment buildings that were filthy and dark.</a:t>
              </a:r>
            </a:p>
            <a:p>
              <a:pPr eaLnBrk="1" hangingPunct="1">
                <a:lnSpc>
                  <a:spcPct val="80000"/>
                </a:lnSpc>
                <a:spcBef>
                  <a:spcPct val="40000"/>
                </a:spcBef>
                <a:buFontTx/>
                <a:buAutoNum type="arabicPeriod"/>
              </a:pPr>
              <a:r>
                <a:rPr lang="en-US" altLang="en-US" sz="1800" dirty="0">
                  <a:latin typeface="Verdana" panose="020B0604030504040204" pitchFamily="34" charset="0"/>
                </a:rPr>
                <a:t>In an early reform effort, local boards of health set sanitation rules in some cities, though conditions remained bad for many years.</a:t>
              </a:r>
            </a:p>
          </p:txBody>
        </p:sp>
      </p:grpSp>
      <p:grpSp>
        <p:nvGrpSpPr>
          <p:cNvPr id="3" name="Group 13"/>
          <p:cNvGrpSpPr>
            <a:grpSpLocks/>
          </p:cNvGrpSpPr>
          <p:nvPr/>
        </p:nvGrpSpPr>
        <p:grpSpPr bwMode="auto">
          <a:xfrm>
            <a:off x="469900" y="3276600"/>
            <a:ext cx="7543800" cy="3163888"/>
            <a:chOff x="296" y="2039"/>
            <a:chExt cx="4752" cy="2051"/>
          </a:xfrm>
        </p:grpSpPr>
        <p:sp>
          <p:nvSpPr>
            <p:cNvPr id="23563" name="Rectangle 14"/>
            <p:cNvSpPr>
              <a:spLocks noChangeArrowheads="1"/>
            </p:cNvSpPr>
            <p:nvPr/>
          </p:nvSpPr>
          <p:spPr bwMode="auto">
            <a:xfrm>
              <a:off x="296" y="2039"/>
              <a:ext cx="4752" cy="202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p>
          </p:txBody>
        </p:sp>
        <p:sp>
          <p:nvSpPr>
            <p:cNvPr id="23564" name="Text Box 15"/>
            <p:cNvSpPr txBox="1">
              <a:spLocks noChangeArrowheads="1"/>
            </p:cNvSpPr>
            <p:nvPr/>
          </p:nvSpPr>
          <p:spPr bwMode="auto">
            <a:xfrm>
              <a:off x="342" y="2091"/>
              <a:ext cx="4706" cy="1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buFontTx/>
                <a:buAutoNum type="arabicPeriod"/>
              </a:pPr>
              <a:r>
                <a:rPr lang="en-US" altLang="en-US" sz="1800" dirty="0">
                  <a:latin typeface="Verdana" panose="020B0604030504040204" pitchFamily="34" charset="0"/>
                </a:rPr>
                <a:t>From 1820 to 1860 the number of American manufacturing workers soared from 5 percent to more than 30 percent, which had far–reaching social results.</a:t>
              </a:r>
            </a:p>
            <a:p>
              <a:pPr eaLnBrk="1" hangingPunct="1">
                <a:lnSpc>
                  <a:spcPct val="80000"/>
                </a:lnSpc>
                <a:spcBef>
                  <a:spcPct val="40000"/>
                </a:spcBef>
                <a:buFontTx/>
                <a:buAutoNum type="arabicPeriod"/>
              </a:pPr>
              <a:r>
                <a:rPr lang="en-US" altLang="en-US" sz="1800" dirty="0">
                  <a:latin typeface="Verdana" panose="020B0604030504040204" pitchFamily="34" charset="0"/>
                </a:rPr>
                <a:t>Workers were given long hours, unsafe conditions, and low wages.</a:t>
              </a:r>
            </a:p>
            <a:p>
              <a:pPr eaLnBrk="1" hangingPunct="1">
                <a:lnSpc>
                  <a:spcPct val="80000"/>
                </a:lnSpc>
                <a:spcBef>
                  <a:spcPct val="40000"/>
                </a:spcBef>
                <a:buFontTx/>
                <a:buAutoNum type="arabicPeriod"/>
              </a:pPr>
              <a:r>
                <a:rPr lang="en-US" altLang="en-US" sz="1800" dirty="0">
                  <a:latin typeface="Verdana" panose="020B0604030504040204" pitchFamily="34" charset="0"/>
                </a:rPr>
                <a:t>Workers began to organize into groups, demanding better working conditions, and starting the American labor movement.</a:t>
              </a:r>
            </a:p>
            <a:p>
              <a:pPr eaLnBrk="1" hangingPunct="1">
                <a:lnSpc>
                  <a:spcPct val="80000"/>
                </a:lnSpc>
                <a:spcBef>
                  <a:spcPct val="40000"/>
                </a:spcBef>
                <a:buFontTx/>
                <a:buAutoNum type="arabicPeriod"/>
              </a:pPr>
              <a:r>
                <a:rPr lang="en-US" altLang="en-US" sz="1800" dirty="0">
                  <a:latin typeface="Verdana" panose="020B0604030504040204" pitchFamily="34" charset="0"/>
                </a:rPr>
                <a:t>The Ten-Hour Movement caused President Jackson to declare 10-hour work days for some federal workers. President Martin Van Buren later extended the rule to others in 1840.</a:t>
              </a:r>
            </a:p>
          </p:txBody>
        </p:sp>
      </p:grpSp>
      <p:sp>
        <p:nvSpPr>
          <p:cNvPr id="23559" name="Rectangle 19"/>
          <p:cNvSpPr>
            <a:spLocks noChangeArrowheads="1"/>
          </p:cNvSpPr>
          <p:nvPr/>
        </p:nvSpPr>
        <p:spPr bwMode="auto">
          <a:xfrm>
            <a:off x="5410200" y="5562600"/>
            <a:ext cx="2743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23560" name="Rectangle 20"/>
          <p:cNvSpPr>
            <a:spLocks noGrp="1" noChangeArrowheads="1"/>
          </p:cNvSpPr>
          <p:nvPr>
            <p:ph type="title"/>
          </p:nvPr>
        </p:nvSpPr>
        <p:spPr/>
        <p:txBody>
          <a:bodyPr/>
          <a:lstStyle/>
          <a:p>
            <a:r>
              <a:rPr lang="en-US" altLang="en-US" sz="2400">
                <a:solidFill>
                  <a:schemeClr val="tx1"/>
                </a:solidFill>
              </a:rPr>
              <a:t>Reform in Cities and Industries</a:t>
            </a:r>
            <a:endParaRPr lang="en-US" altLang="en-US" sz="3200">
              <a:solidFill>
                <a:schemeClr val="tx1"/>
              </a:solidFill>
            </a:endParaRPr>
          </a:p>
        </p:txBody>
      </p:sp>
      <p:pic>
        <p:nvPicPr>
          <p:cNvPr id="23561"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22098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43434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 calcmode="lin" valueType="num">
                                      <p:cBhvr additive="base">
                                        <p:cTn id="7" dur="500" fill="hold"/>
                                        <p:tgtEl>
                                          <p:spTgt spid="65539"/>
                                        </p:tgtEl>
                                        <p:attrNameLst>
                                          <p:attrName>ppt_x</p:attrName>
                                        </p:attrNameLst>
                                      </p:cBhvr>
                                      <p:tavLst>
                                        <p:tav tm="0">
                                          <p:val>
                                            <p:strVal val="0-#ppt_w/2"/>
                                          </p:val>
                                        </p:tav>
                                        <p:tav tm="100000">
                                          <p:val>
                                            <p:strVal val="#ppt_x"/>
                                          </p:val>
                                        </p:tav>
                                      </p:tavLst>
                                    </p:anim>
                                    <p:anim calcmode="lin" valueType="num">
                                      <p:cBhvr additive="base">
                                        <p:cTn id="8" dur="500" fill="hold"/>
                                        <p:tgtEl>
                                          <p:spTgt spid="6553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righ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5540">
                                            <p:txEl>
                                              <p:pRg st="0" end="0"/>
                                            </p:txEl>
                                          </p:spTgt>
                                        </p:tgtEl>
                                        <p:attrNameLst>
                                          <p:attrName>style.visibility</p:attrName>
                                        </p:attrNameLst>
                                      </p:cBhvr>
                                      <p:to>
                                        <p:strVal val="visible"/>
                                      </p:to>
                                    </p:set>
                                    <p:animEffect transition="in" filter="wipe(left)">
                                      <p:cBhvr>
                                        <p:cTn id="17" dur="500"/>
                                        <p:tgtEl>
                                          <p:spTgt spid="65540">
                                            <p:txEl>
                                              <p:pRg st="0" end="0"/>
                                            </p:txEl>
                                          </p:spTgt>
                                        </p:tgtEl>
                                      </p:cBhvr>
                                    </p:animEffect>
                                  </p:childTnLst>
                                </p:cTn>
                              </p:par>
                            </p:childTnLst>
                          </p:cTn>
                        </p:par>
                        <p:par>
                          <p:cTn id="18" fill="hold" nodeType="afterGroup">
                            <p:stCondLst>
                              <p:cond delay="500"/>
                            </p:stCondLst>
                            <p:childTnLst>
                              <p:par>
                                <p:cTn id="19" presetID="22" presetClass="entr" presetSubtype="2" fill="hold"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wipe(right)">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utoUpdateAnimBg="0"/>
      <p:bldP spid="65540"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307975"/>
            <a:ext cx="8077200" cy="530225"/>
          </a:xfrm>
        </p:spPr>
        <p:txBody>
          <a:bodyPr/>
          <a:lstStyle/>
          <a:p>
            <a:r>
              <a:rPr lang="en-US" altLang="en-US" sz="2400"/>
              <a:t>Women in the Reform Era</a:t>
            </a:r>
          </a:p>
        </p:txBody>
      </p:sp>
      <p:sp>
        <p:nvSpPr>
          <p:cNvPr id="66563" name="Rectangle 3"/>
          <p:cNvSpPr>
            <a:spLocks noGrp="1" noChangeArrowheads="1"/>
          </p:cNvSpPr>
          <p:nvPr>
            <p:ph type="body" sz="half" idx="1"/>
          </p:nvPr>
        </p:nvSpPr>
        <p:spPr>
          <a:xfrm>
            <a:off x="533400" y="990600"/>
            <a:ext cx="3886200" cy="5257800"/>
          </a:xfrm>
          <a:solidFill>
            <a:srgbClr val="336633"/>
          </a:solidFill>
        </p:spPr>
        <p:txBody>
          <a:bodyPr/>
          <a:lstStyle/>
          <a:p>
            <a:pPr marL="228600" indent="-228600" algn="ctr">
              <a:lnSpc>
                <a:spcPct val="90000"/>
              </a:lnSpc>
              <a:spcBef>
                <a:spcPct val="50000"/>
              </a:spcBef>
              <a:buFontTx/>
              <a:buNone/>
            </a:pPr>
            <a:r>
              <a:rPr lang="en-US" altLang="en-US" sz="1800" b="1">
                <a:solidFill>
                  <a:schemeClr val="bg1"/>
                </a:solidFill>
              </a:rPr>
              <a:t>Women Reformers</a:t>
            </a:r>
          </a:p>
          <a:p>
            <a:pPr marL="228600" indent="-228600">
              <a:lnSpc>
                <a:spcPct val="80000"/>
              </a:lnSpc>
              <a:spcBef>
                <a:spcPct val="50000"/>
              </a:spcBef>
            </a:pPr>
            <a:r>
              <a:rPr lang="en-US" altLang="en-US" sz="1800">
                <a:solidFill>
                  <a:schemeClr val="bg1"/>
                </a:solidFill>
              </a:rPr>
              <a:t>Though women could not vote, serve on juries, or run for office, they played a large role in reform movements such as prison reform, education reform, and the temperance movement.</a:t>
            </a:r>
          </a:p>
          <a:p>
            <a:pPr marL="228600" indent="-228600">
              <a:lnSpc>
                <a:spcPct val="80000"/>
              </a:lnSpc>
              <a:spcBef>
                <a:spcPct val="50000"/>
              </a:spcBef>
              <a:buFont typeface="Times" panose="02020603050405020304" pitchFamily="18" charset="0"/>
              <a:buChar char="•"/>
            </a:pPr>
            <a:r>
              <a:rPr lang="en-US" altLang="en-US" sz="1800">
                <a:solidFill>
                  <a:schemeClr val="bg1"/>
                </a:solidFill>
              </a:rPr>
              <a:t>All reform movements were rooted in the moral changes of the Second Awakening, and this opened doors for women.</a:t>
            </a:r>
          </a:p>
          <a:p>
            <a:pPr marL="800100" lvl="1" indent="-342900">
              <a:lnSpc>
                <a:spcPct val="80000"/>
              </a:lnSpc>
              <a:spcBef>
                <a:spcPct val="50000"/>
              </a:spcBef>
              <a:buFontTx/>
              <a:buAutoNum type="arabicPeriod"/>
            </a:pPr>
            <a:r>
              <a:rPr lang="en-US" altLang="en-US" sz="1800">
                <a:solidFill>
                  <a:schemeClr val="bg1"/>
                </a:solidFill>
              </a:rPr>
              <a:t>Many women did good works</a:t>
            </a:r>
          </a:p>
          <a:p>
            <a:pPr marL="800100" lvl="1" indent="-342900">
              <a:lnSpc>
                <a:spcPct val="80000"/>
              </a:lnSpc>
              <a:spcBef>
                <a:spcPct val="50000"/>
              </a:spcBef>
              <a:buFontTx/>
              <a:buAutoNum type="arabicPeriod"/>
            </a:pPr>
            <a:r>
              <a:rPr lang="en-US" altLang="en-US" sz="1800">
                <a:solidFill>
                  <a:schemeClr val="bg1"/>
                </a:solidFill>
              </a:rPr>
              <a:t>Started Bible groups</a:t>
            </a:r>
          </a:p>
          <a:p>
            <a:pPr marL="800100" lvl="1" indent="-342900">
              <a:lnSpc>
                <a:spcPct val="80000"/>
              </a:lnSpc>
              <a:spcBef>
                <a:spcPct val="50000"/>
              </a:spcBef>
              <a:buFontTx/>
              <a:buAutoNum type="arabicPeriod"/>
            </a:pPr>
            <a:r>
              <a:rPr lang="en-US" altLang="en-US" sz="1800">
                <a:solidFill>
                  <a:schemeClr val="bg1"/>
                </a:solidFill>
              </a:rPr>
              <a:t>Started missionary societies that later became reform societies</a:t>
            </a:r>
          </a:p>
          <a:p>
            <a:pPr marL="800100" lvl="1" indent="-342900">
              <a:lnSpc>
                <a:spcPct val="80000"/>
              </a:lnSpc>
              <a:spcBef>
                <a:spcPct val="50000"/>
              </a:spcBef>
              <a:buFontTx/>
              <a:buAutoNum type="arabicPeriod"/>
            </a:pPr>
            <a:r>
              <a:rPr lang="en-US" altLang="en-US" sz="1800">
                <a:solidFill>
                  <a:schemeClr val="bg1"/>
                </a:solidFill>
              </a:rPr>
              <a:t>Focused on issues from education to urban reform</a:t>
            </a:r>
          </a:p>
          <a:p>
            <a:pPr marL="800100" lvl="1" indent="-342900">
              <a:lnSpc>
                <a:spcPct val="80000"/>
              </a:lnSpc>
              <a:spcBef>
                <a:spcPct val="50000"/>
              </a:spcBef>
              <a:buFont typeface="Times" panose="02020603050405020304" pitchFamily="18" charset="0"/>
              <a:buChar char="–"/>
            </a:pPr>
            <a:endParaRPr lang="en-US" altLang="en-US" sz="1800">
              <a:solidFill>
                <a:schemeClr val="bg1"/>
              </a:solidFill>
            </a:endParaRPr>
          </a:p>
        </p:txBody>
      </p:sp>
      <p:sp>
        <p:nvSpPr>
          <p:cNvPr id="66564" name="Rectangle 4"/>
          <p:cNvSpPr>
            <a:spLocks noGrp="1" noChangeArrowheads="1"/>
          </p:cNvSpPr>
          <p:nvPr>
            <p:ph type="body" sz="half" idx="2"/>
          </p:nvPr>
        </p:nvSpPr>
        <p:spPr>
          <a:xfrm>
            <a:off x="4572000" y="990600"/>
            <a:ext cx="3733800" cy="5257800"/>
          </a:xfrm>
          <a:solidFill>
            <a:srgbClr val="336633"/>
          </a:solidFill>
        </p:spPr>
        <p:txBody>
          <a:bodyPr/>
          <a:lstStyle/>
          <a:p>
            <a:pPr marL="228600" indent="-228600" algn="ctr">
              <a:lnSpc>
                <a:spcPct val="90000"/>
              </a:lnSpc>
              <a:spcBef>
                <a:spcPct val="50000"/>
              </a:spcBef>
              <a:buFontTx/>
              <a:buNone/>
            </a:pPr>
            <a:r>
              <a:rPr lang="en-US" altLang="en-US" sz="1800" b="1">
                <a:solidFill>
                  <a:schemeClr val="bg1"/>
                </a:solidFill>
              </a:rPr>
              <a:t>Women’s Right Movement</a:t>
            </a:r>
          </a:p>
          <a:p>
            <a:pPr marL="228600" indent="-228600">
              <a:lnSpc>
                <a:spcPct val="90000"/>
              </a:lnSpc>
              <a:spcBef>
                <a:spcPct val="50000"/>
              </a:spcBef>
            </a:pPr>
            <a:r>
              <a:rPr lang="en-US" altLang="en-US" sz="1800">
                <a:solidFill>
                  <a:schemeClr val="bg1"/>
                </a:solidFill>
              </a:rPr>
              <a:t>The </a:t>
            </a:r>
            <a:r>
              <a:rPr lang="en-US" altLang="en-US" sz="1800" b="1">
                <a:solidFill>
                  <a:schemeClr val="bg1"/>
                </a:solidFill>
              </a:rPr>
              <a:t>Seneca Falls Convention </a:t>
            </a:r>
            <a:r>
              <a:rPr lang="en-US" altLang="en-US" sz="1800">
                <a:solidFill>
                  <a:schemeClr val="bg1"/>
                </a:solidFill>
              </a:rPr>
              <a:t>in 1848 was the first women’s rights convention in America.</a:t>
            </a:r>
          </a:p>
          <a:p>
            <a:pPr marL="228600" indent="-228600">
              <a:lnSpc>
                <a:spcPct val="90000"/>
              </a:lnSpc>
              <a:spcBef>
                <a:spcPct val="50000"/>
              </a:spcBef>
            </a:pPr>
            <a:r>
              <a:rPr lang="en-US" altLang="en-US" sz="1800">
                <a:solidFill>
                  <a:schemeClr val="bg1"/>
                </a:solidFill>
              </a:rPr>
              <a:t>Two generations of women had already worked for greater rights, but women still couldn’t vote or hold public office.</a:t>
            </a:r>
          </a:p>
          <a:p>
            <a:pPr marL="228600" indent="-228600">
              <a:lnSpc>
                <a:spcPct val="90000"/>
              </a:lnSpc>
              <a:spcBef>
                <a:spcPct val="50000"/>
              </a:spcBef>
            </a:pPr>
            <a:r>
              <a:rPr lang="en-US" altLang="en-US" sz="1800">
                <a:solidFill>
                  <a:schemeClr val="bg1"/>
                </a:solidFill>
              </a:rPr>
              <a:t>Dedicated abolitionists </a:t>
            </a:r>
            <a:r>
              <a:rPr lang="en-US" altLang="en-US" sz="1800" b="1">
                <a:solidFill>
                  <a:schemeClr val="bg1"/>
                </a:solidFill>
              </a:rPr>
              <a:t>Lucretia Mott</a:t>
            </a:r>
            <a:r>
              <a:rPr lang="en-US" altLang="en-US" sz="1800">
                <a:solidFill>
                  <a:schemeClr val="bg1"/>
                </a:solidFill>
              </a:rPr>
              <a:t> and </a:t>
            </a:r>
            <a:r>
              <a:rPr lang="en-US" altLang="en-US" sz="1800" b="1">
                <a:solidFill>
                  <a:schemeClr val="bg1"/>
                </a:solidFill>
              </a:rPr>
              <a:t>Elizabeth Cady Stanton</a:t>
            </a:r>
            <a:r>
              <a:rPr lang="en-US" altLang="en-US" sz="1800">
                <a:solidFill>
                  <a:schemeClr val="bg1"/>
                </a:solidFill>
              </a:rPr>
              <a:t> organized the convention. </a:t>
            </a:r>
          </a:p>
          <a:p>
            <a:pPr marL="228600" indent="-228600">
              <a:lnSpc>
                <a:spcPct val="90000"/>
              </a:lnSpc>
              <a:spcBef>
                <a:spcPct val="50000"/>
              </a:spcBef>
            </a:pPr>
            <a:r>
              <a:rPr lang="en-US" altLang="en-US" sz="1800">
                <a:solidFill>
                  <a:schemeClr val="bg1"/>
                </a:solidFill>
              </a:rPr>
              <a:t>The Seneca Falls Declaration, held: “men and women were created equal.”</a:t>
            </a:r>
          </a:p>
          <a:p>
            <a:pPr marL="228600" indent="-228600">
              <a:lnSpc>
                <a:spcPct val="90000"/>
              </a:lnSpc>
              <a:spcBef>
                <a:spcPct val="50000"/>
              </a:spcBef>
            </a:pPr>
            <a:r>
              <a:rPr lang="en-US" altLang="en-US" sz="1800">
                <a:solidFill>
                  <a:schemeClr val="bg1"/>
                </a:solidFill>
              </a:rPr>
              <a:t>The declaration was widely ridiculed, as were the women and few men who supported it.</a:t>
            </a:r>
          </a:p>
        </p:txBody>
      </p:sp>
      <p:pic>
        <p:nvPicPr>
          <p:cNvPr id="2458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34290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463" y="3810000"/>
            <a:ext cx="160337"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6563"/>
                                        </p:tgtEl>
                                        <p:attrNameLst>
                                          <p:attrName>style.visibility</p:attrName>
                                        </p:attrNameLst>
                                      </p:cBhvr>
                                      <p:to>
                                        <p:strVal val="visible"/>
                                      </p:to>
                                    </p:set>
                                    <p:anim calcmode="lin" valueType="num">
                                      <p:cBhvr additive="base">
                                        <p:cTn id="7" dur="500" fill="hold"/>
                                        <p:tgtEl>
                                          <p:spTgt spid="66563"/>
                                        </p:tgtEl>
                                        <p:attrNameLst>
                                          <p:attrName>ppt_x</p:attrName>
                                        </p:attrNameLst>
                                      </p:cBhvr>
                                      <p:tavLst>
                                        <p:tav tm="0">
                                          <p:val>
                                            <p:strVal val="0-#ppt_w/2"/>
                                          </p:val>
                                        </p:tav>
                                        <p:tav tm="100000">
                                          <p:val>
                                            <p:strVal val="#ppt_x"/>
                                          </p:val>
                                        </p:tav>
                                      </p:tavLst>
                                    </p:anim>
                                    <p:anim calcmode="lin" valueType="num">
                                      <p:cBhvr additive="base">
                                        <p:cTn id="8" dur="500" fill="hold"/>
                                        <p:tgtEl>
                                          <p:spTgt spid="6656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6564"/>
                                        </p:tgtEl>
                                        <p:attrNameLst>
                                          <p:attrName>style.visibility</p:attrName>
                                        </p:attrNameLst>
                                      </p:cBhvr>
                                      <p:to>
                                        <p:strVal val="visible"/>
                                      </p:to>
                                    </p:set>
                                    <p:anim calcmode="lin" valueType="num">
                                      <p:cBhvr additive="base">
                                        <p:cTn id="13" dur="500" fill="hold"/>
                                        <p:tgtEl>
                                          <p:spTgt spid="66564"/>
                                        </p:tgtEl>
                                        <p:attrNameLst>
                                          <p:attrName>ppt_x</p:attrName>
                                        </p:attrNameLst>
                                      </p:cBhvr>
                                      <p:tavLst>
                                        <p:tav tm="0">
                                          <p:val>
                                            <p:strVal val="1+#ppt_w/2"/>
                                          </p:val>
                                        </p:tav>
                                        <p:tav tm="100000">
                                          <p:val>
                                            <p:strVal val="#ppt_x"/>
                                          </p:val>
                                        </p:tav>
                                      </p:tavLst>
                                    </p:anim>
                                    <p:anim calcmode="lin" valueType="num">
                                      <p:cBhvr additive="base">
                                        <p:cTn id="14" dur="500" fill="hold"/>
                                        <p:tgtEl>
                                          <p:spTgt spid="665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animBg="1" autoUpdateAnimBg="0"/>
      <p:bldP spid="66564"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490538" y="1489075"/>
            <a:ext cx="8224837" cy="4302125"/>
          </a:xfrm>
          <a:prstGeom prst="rect">
            <a:avLst/>
          </a:prstGeom>
          <a:solidFill>
            <a:srgbClr val="FFFF99"/>
          </a:solidFill>
          <a:ln w="9525">
            <a:solidFill>
              <a:srgbClr val="FFFF99"/>
            </a:solidFill>
            <a:miter lim="800000"/>
            <a:headEnd/>
            <a:tailEnd/>
          </a:ln>
        </p:spPr>
        <p:txBody>
          <a:bodyPr/>
          <a:lstStyle>
            <a:lvl1pPr marL="233363" indent="-233363">
              <a:spcBef>
                <a:spcPct val="20000"/>
              </a:spcBef>
              <a:buChar char="•"/>
              <a:defRPr sz="3200">
                <a:solidFill>
                  <a:schemeClr val="tx1"/>
                </a:solidFill>
                <a:latin typeface="Arial" panose="020B0604020202020204" pitchFamily="34" charset="0"/>
              </a:defRPr>
            </a:lvl1pPr>
            <a:lvl2pPr marL="850900" indent="-39370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pPr>
            <a:r>
              <a:rPr lang="en-US" altLang="en-US" sz="1800">
                <a:latin typeface="Verdana" panose="020B0604030504040204" pitchFamily="34" charset="0"/>
              </a:rPr>
              <a:t>Enslaved African Americans were denied their most basic right — freedom.  They had no choice but to work whenever the slaveholder demanded it.  </a:t>
            </a:r>
            <a:endParaRPr lang="en-US" altLang="en-US" sz="1800" b="1">
              <a:latin typeface="Verdana" panose="020B0604030504040204" pitchFamily="34" charset="0"/>
            </a:endParaRPr>
          </a:p>
          <a:p>
            <a:pPr eaLnBrk="1" hangingPunct="1">
              <a:lnSpc>
                <a:spcPct val="80000"/>
              </a:lnSpc>
              <a:spcBef>
                <a:spcPct val="50000"/>
              </a:spcBef>
            </a:pPr>
            <a:r>
              <a:rPr lang="en-US" altLang="en-US" sz="1800">
                <a:latin typeface="Verdana" panose="020B0604030504040204" pitchFamily="34" charset="0"/>
              </a:rPr>
              <a:t>Most enslaved people lived on farms or plantations in the South, doing farm work, hard labor, or servant duties in the household.</a:t>
            </a:r>
          </a:p>
          <a:p>
            <a:pPr eaLnBrk="1" hangingPunct="1">
              <a:lnSpc>
                <a:spcPct val="80000"/>
              </a:lnSpc>
              <a:spcBef>
                <a:spcPct val="50000"/>
              </a:spcBef>
            </a:pPr>
            <a:r>
              <a:rPr lang="en-US" altLang="en-US" sz="1800">
                <a:latin typeface="Verdana" panose="020B0604030504040204" pitchFamily="34" charset="0"/>
              </a:rPr>
              <a:t>In cities, enslaved people worked in mills, offices, and homes; they also worked in the mines and in forests as lumberjacks.</a:t>
            </a:r>
          </a:p>
          <a:p>
            <a:pPr eaLnBrk="1" hangingPunct="1">
              <a:lnSpc>
                <a:spcPct val="80000"/>
              </a:lnSpc>
              <a:spcBef>
                <a:spcPct val="50000"/>
              </a:spcBef>
            </a:pPr>
            <a:r>
              <a:rPr lang="en-US" altLang="en-US" sz="1800">
                <a:latin typeface="Verdana" panose="020B0604030504040204" pitchFamily="34" charset="0"/>
              </a:rPr>
              <a:t> Enslaved people mostly lived in intolerable conditions</a:t>
            </a:r>
          </a:p>
          <a:p>
            <a:pPr lvl="1" eaLnBrk="1" hangingPunct="1">
              <a:lnSpc>
                <a:spcPct val="80000"/>
              </a:lnSpc>
              <a:spcBef>
                <a:spcPct val="50000"/>
              </a:spcBef>
              <a:buFont typeface="Arial" panose="020B0604020202020204" pitchFamily="34" charset="0"/>
              <a:buAutoNum type="arabicPeriod"/>
            </a:pPr>
            <a:r>
              <a:rPr lang="en-US" altLang="en-US" sz="1800">
                <a:latin typeface="Verdana" panose="020B0604030504040204" pitchFamily="34" charset="0"/>
              </a:rPr>
              <a:t>Poor food and shelter</a:t>
            </a:r>
          </a:p>
          <a:p>
            <a:pPr lvl="1" eaLnBrk="1" hangingPunct="1">
              <a:lnSpc>
                <a:spcPct val="80000"/>
              </a:lnSpc>
              <a:spcBef>
                <a:spcPct val="50000"/>
              </a:spcBef>
              <a:buFont typeface="Arial" panose="020B0604020202020204" pitchFamily="34" charset="0"/>
              <a:buAutoNum type="arabicPeriod"/>
            </a:pPr>
            <a:r>
              <a:rPr lang="en-US" altLang="en-US" sz="1800">
                <a:latin typeface="Verdana" panose="020B0604030504040204" pitchFamily="34" charset="0"/>
              </a:rPr>
              <a:t>Non-existent medical care</a:t>
            </a:r>
          </a:p>
          <a:p>
            <a:pPr lvl="1" eaLnBrk="1" hangingPunct="1">
              <a:lnSpc>
                <a:spcPct val="80000"/>
              </a:lnSpc>
              <a:spcBef>
                <a:spcPct val="50000"/>
              </a:spcBef>
              <a:buFont typeface="Arial" panose="020B0604020202020204" pitchFamily="34" charset="0"/>
              <a:buAutoNum type="arabicPeriod"/>
            </a:pPr>
            <a:r>
              <a:rPr lang="en-US" altLang="en-US" sz="1800">
                <a:latin typeface="Verdana" panose="020B0604030504040204" pitchFamily="34" charset="0"/>
              </a:rPr>
              <a:t>Possibility of separation from family</a:t>
            </a:r>
          </a:p>
          <a:p>
            <a:pPr eaLnBrk="1" hangingPunct="1">
              <a:lnSpc>
                <a:spcPct val="80000"/>
              </a:lnSpc>
              <a:spcBef>
                <a:spcPct val="50000"/>
              </a:spcBef>
            </a:pPr>
            <a:r>
              <a:rPr lang="en-US" altLang="en-US" sz="1800">
                <a:latin typeface="Verdana" panose="020B0604030504040204" pitchFamily="34" charset="0"/>
              </a:rPr>
              <a:t> Despite this, many found comfort in community, culture, and religion.</a:t>
            </a:r>
          </a:p>
        </p:txBody>
      </p:sp>
      <p:sp>
        <p:nvSpPr>
          <p:cNvPr id="25603" name="Rectangle 3"/>
          <p:cNvSpPr>
            <a:spLocks noGrp="1" noChangeArrowheads="1"/>
          </p:cNvSpPr>
          <p:nvPr>
            <p:ph type="title"/>
          </p:nvPr>
        </p:nvSpPr>
        <p:spPr/>
        <p:txBody>
          <a:bodyPr/>
          <a:lstStyle/>
          <a:p>
            <a:r>
              <a:rPr lang="en-US" altLang="en-US">
                <a:solidFill>
                  <a:schemeClr val="tx1"/>
                </a:solidFill>
              </a:rPr>
              <a:t>Life as an Enslaved Person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533400"/>
            <a:ext cx="8077200" cy="685800"/>
          </a:xfrm>
        </p:spPr>
        <p:txBody>
          <a:bodyPr anchor="t"/>
          <a:lstStyle/>
          <a:p>
            <a:r>
              <a:rPr lang="en-US" altLang="en-US" sz="3600" b="1"/>
              <a:t>Anti-Slavery Efforts in the South</a:t>
            </a:r>
          </a:p>
        </p:txBody>
      </p:sp>
      <p:sp>
        <p:nvSpPr>
          <p:cNvPr id="26627" name="Rectangle 3"/>
          <p:cNvSpPr>
            <a:spLocks noGrp="1" noChangeArrowheads="1"/>
          </p:cNvSpPr>
          <p:nvPr>
            <p:ph type="body" idx="1"/>
          </p:nvPr>
        </p:nvSpPr>
        <p:spPr>
          <a:xfrm>
            <a:off x="533400" y="1371600"/>
            <a:ext cx="8077200" cy="4953000"/>
          </a:xfrm>
          <a:solidFill>
            <a:srgbClr val="FFFF99"/>
          </a:solidFill>
          <a:ln>
            <a:solidFill>
              <a:srgbClr val="FFFF99"/>
            </a:solidFill>
            <a:miter lim="800000"/>
            <a:headEnd/>
            <a:tailEnd/>
          </a:ln>
        </p:spPr>
        <p:txBody>
          <a:bodyPr/>
          <a:lstStyle/>
          <a:p>
            <a:pPr>
              <a:spcBef>
                <a:spcPct val="40000"/>
              </a:spcBef>
            </a:pPr>
            <a:r>
              <a:rPr lang="en-US" altLang="en-US" sz="1800" b="1"/>
              <a:t>Some African Americans in the South were freemen, or African Americans who had been emancipated.</a:t>
            </a:r>
          </a:p>
          <a:p>
            <a:pPr>
              <a:spcBef>
                <a:spcPct val="40000"/>
              </a:spcBef>
            </a:pPr>
            <a:r>
              <a:rPr lang="en-US" altLang="en-US" sz="1800" b="1"/>
              <a:t>These men and women faced legal and social discrimination, yet still played a large role in anti-slavery activities.</a:t>
            </a:r>
          </a:p>
          <a:p>
            <a:pPr>
              <a:spcBef>
                <a:spcPct val="50000"/>
              </a:spcBef>
            </a:pPr>
            <a:r>
              <a:rPr lang="en-US" altLang="en-US" sz="1800" b="1"/>
              <a:t>Many freemen helped enslaved people escape, and many bravely spoke out for freedom for all African Americans.</a:t>
            </a:r>
          </a:p>
          <a:p>
            <a:pPr>
              <a:spcBef>
                <a:spcPct val="40000"/>
              </a:spcBef>
            </a:pPr>
            <a:r>
              <a:rPr lang="en-US" altLang="en-US" sz="1800" b="1"/>
              <a:t>In 1831 the deadliest slave uprising in American history took place. Nat Turner and his accomplices killed dozens of whites before the uprising was put down by a local militia. </a:t>
            </a:r>
          </a:p>
          <a:p>
            <a:pPr>
              <a:spcBef>
                <a:spcPct val="40000"/>
              </a:spcBef>
            </a:pPr>
            <a:r>
              <a:rPr lang="en-US" altLang="en-US" sz="1800" b="1"/>
              <a:t>Other enslaved African Americans chose to attempt escape, trying to reach the free states of the North, Canada, or Mexico. </a:t>
            </a:r>
          </a:p>
        </p:txBody>
      </p:sp>
      <p:sp>
        <p:nvSpPr>
          <p:cNvPr id="68617" name="Text Box 9"/>
          <p:cNvSpPr txBox="1">
            <a:spLocks noChangeArrowheads="1"/>
          </p:cNvSpPr>
          <p:nvPr/>
        </p:nvSpPr>
        <p:spPr bwMode="auto">
          <a:xfrm>
            <a:off x="533400" y="5048250"/>
            <a:ext cx="800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80000"/>
              </a:lnSpc>
              <a:spcBef>
                <a:spcPct val="50000"/>
              </a:spcBef>
            </a:pPr>
            <a:r>
              <a:rPr lang="en-US" altLang="en-US" sz="1800" b="1">
                <a:latin typeface="Verdana" panose="020B0604030504040204" pitchFamily="34" charset="0"/>
              </a:rPr>
              <a:t>Over the years, a constantly changing network of escape routes developed called the Underground Railroad.  Sympathetic whites and freemen provided help to escaping slaves.  Harriet Tubman, who escaped slavery herself, helped many on their journey to freedom.</a:t>
            </a:r>
          </a:p>
        </p:txBody>
      </p:sp>
      <p:pic>
        <p:nvPicPr>
          <p:cNvPr id="26629"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4063" y="47926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68617"/>
                                        </p:tgtEl>
                                        <p:attrNameLst>
                                          <p:attrName>style.visibility</p:attrName>
                                        </p:attrNameLst>
                                      </p:cBhvr>
                                      <p:to>
                                        <p:strVal val="visible"/>
                                      </p:to>
                                    </p:set>
                                    <p:animEffect transition="in" filter="slide(fromRight)">
                                      <p:cBhvr>
                                        <p:cTn id="7" dur="500"/>
                                        <p:tgtEl>
                                          <p:spTgt spid="68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7"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3048000" y="2840038"/>
            <a:ext cx="2590800" cy="3637360"/>
            <a:chOff x="1872" y="2208"/>
            <a:chExt cx="1632" cy="1757"/>
          </a:xfrm>
        </p:grpSpPr>
        <p:sp>
          <p:nvSpPr>
            <p:cNvPr id="27666" name="Rectangle 7"/>
            <p:cNvSpPr>
              <a:spLocks noChangeArrowheads="1"/>
            </p:cNvSpPr>
            <p:nvPr/>
          </p:nvSpPr>
          <p:spPr bwMode="auto">
            <a:xfrm>
              <a:off x="1872" y="2208"/>
              <a:ext cx="1632" cy="1757"/>
            </a:xfrm>
            <a:prstGeom prst="rect">
              <a:avLst/>
            </a:prstGeom>
            <a:solidFill>
              <a:srgbClr val="66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solidFill>
                  <a:schemeClr val="bg1"/>
                </a:solidFill>
              </a:endParaRPr>
            </a:p>
          </p:txBody>
        </p:sp>
        <p:sp>
          <p:nvSpPr>
            <p:cNvPr id="27667" name="Text Box 8"/>
            <p:cNvSpPr txBox="1">
              <a:spLocks noChangeArrowheads="1"/>
            </p:cNvSpPr>
            <p:nvPr/>
          </p:nvSpPr>
          <p:spPr bwMode="auto">
            <a:xfrm>
              <a:off x="1872" y="2237"/>
              <a:ext cx="1632" cy="1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pPr>
              <a:r>
                <a:rPr lang="en-US" altLang="en-US" sz="1800">
                  <a:solidFill>
                    <a:schemeClr val="bg1"/>
                  </a:solidFill>
                  <a:latin typeface="Verdana" panose="020B0604030504040204" pitchFamily="34" charset="0"/>
                </a:rPr>
                <a:t>Many abolitionists were women.</a:t>
              </a:r>
            </a:p>
            <a:p>
              <a:pPr eaLnBrk="1" hangingPunct="1">
                <a:lnSpc>
                  <a:spcPct val="80000"/>
                </a:lnSpc>
                <a:spcBef>
                  <a:spcPct val="50000"/>
                </a:spcBef>
              </a:pPr>
              <a:r>
                <a:rPr lang="en-US" altLang="en-US" sz="1800">
                  <a:solidFill>
                    <a:schemeClr val="bg1"/>
                  </a:solidFill>
                  <a:latin typeface="Verdana" panose="020B0604030504040204" pitchFamily="34" charset="0"/>
                </a:rPr>
                <a:t>Sarah and Angela Grimké, daughters of a Southern slaveholder, were abolitionists.</a:t>
              </a:r>
            </a:p>
            <a:p>
              <a:pPr eaLnBrk="1" hangingPunct="1">
                <a:lnSpc>
                  <a:spcPct val="80000"/>
                </a:lnSpc>
                <a:spcBef>
                  <a:spcPct val="50000"/>
                </a:spcBef>
              </a:pPr>
              <a:r>
                <a:rPr lang="en-US" altLang="en-US" sz="1800">
                  <a:solidFill>
                    <a:schemeClr val="bg1"/>
                  </a:solidFill>
                  <a:latin typeface="Verdana" panose="020B0604030504040204" pitchFamily="34" charset="0"/>
                </a:rPr>
                <a:t>They moved to the North to support abolition and women’s rights.</a:t>
              </a:r>
            </a:p>
          </p:txBody>
        </p:sp>
      </p:grpSp>
      <p:sp>
        <p:nvSpPr>
          <p:cNvPr id="69641" name="Rectangle 9"/>
          <p:cNvSpPr>
            <a:spLocks noGrp="1" noChangeArrowheads="1"/>
          </p:cNvSpPr>
          <p:nvPr>
            <p:ph type="title"/>
          </p:nvPr>
        </p:nvSpPr>
        <p:spPr>
          <a:xfrm>
            <a:off x="533400" y="228600"/>
            <a:ext cx="8077200" cy="685800"/>
          </a:xfrm>
        </p:spPr>
        <p:txBody>
          <a:bodyPr anchor="t"/>
          <a:lstStyle/>
          <a:p>
            <a:pPr>
              <a:defRPr/>
            </a:pPr>
            <a:r>
              <a:rPr lang="en-US" sz="3200" b="1" dirty="0">
                <a:solidFill>
                  <a:schemeClr val="tx1"/>
                </a:solidFill>
              </a:rPr>
              <a:t>The Abolition Movement in the North</a:t>
            </a:r>
            <a:endParaRPr lang="en-US" sz="3200" b="1" dirty="0">
              <a:solidFill>
                <a:schemeClr val="tx1"/>
              </a:solidFill>
              <a:effectLst>
                <a:outerShdw blurRad="38100" dist="38100" dir="2700000" algn="tl">
                  <a:srgbClr val="C0C0C0"/>
                </a:outerShdw>
              </a:effectLst>
            </a:endParaRPr>
          </a:p>
        </p:txBody>
      </p:sp>
      <p:pic>
        <p:nvPicPr>
          <p:cNvPr id="27652"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463" y="41830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463" y="35734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463" y="4792663"/>
            <a:ext cx="160337"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3"/>
          <p:cNvGrpSpPr>
            <a:grpSpLocks/>
          </p:cNvGrpSpPr>
          <p:nvPr/>
        </p:nvGrpSpPr>
        <p:grpSpPr bwMode="auto">
          <a:xfrm>
            <a:off x="5715000" y="2840038"/>
            <a:ext cx="2590800" cy="3789362"/>
            <a:chOff x="3504" y="1248"/>
            <a:chExt cx="1584" cy="2502"/>
          </a:xfrm>
        </p:grpSpPr>
        <p:grpSp>
          <p:nvGrpSpPr>
            <p:cNvPr id="27662" name="Group 14"/>
            <p:cNvGrpSpPr>
              <a:grpSpLocks/>
            </p:cNvGrpSpPr>
            <p:nvPr/>
          </p:nvGrpSpPr>
          <p:grpSpPr bwMode="auto">
            <a:xfrm>
              <a:off x="3504" y="1248"/>
              <a:ext cx="1584" cy="2401"/>
              <a:chOff x="3504" y="1248"/>
              <a:chExt cx="1584" cy="2401"/>
            </a:xfrm>
          </p:grpSpPr>
          <p:sp>
            <p:nvSpPr>
              <p:cNvPr id="27664" name="Rectangle 15"/>
              <p:cNvSpPr>
                <a:spLocks noChangeArrowheads="1"/>
              </p:cNvSpPr>
              <p:nvPr/>
            </p:nvSpPr>
            <p:spPr bwMode="auto">
              <a:xfrm>
                <a:off x="3504" y="1248"/>
                <a:ext cx="1539" cy="2401"/>
              </a:xfrm>
              <a:prstGeom prst="rect">
                <a:avLst/>
              </a:prstGeom>
              <a:solidFill>
                <a:srgbClr val="3366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solidFill>
                    <a:schemeClr val="bg1"/>
                  </a:solidFill>
                </a:endParaRPr>
              </a:p>
            </p:txBody>
          </p:sp>
          <p:sp>
            <p:nvSpPr>
              <p:cNvPr id="27665" name="Text Box 16"/>
              <p:cNvSpPr txBox="1">
                <a:spLocks noChangeArrowheads="1"/>
              </p:cNvSpPr>
              <p:nvPr/>
            </p:nvSpPr>
            <p:spPr bwMode="auto">
              <a:xfrm>
                <a:off x="3504" y="1293"/>
                <a:ext cx="1584"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en-US" altLang="en-US" sz="1800">
                  <a:solidFill>
                    <a:schemeClr val="bg1"/>
                  </a:solidFill>
                  <a:latin typeface="Verdana" panose="020B0604030504040204" pitchFamily="34" charset="0"/>
                </a:endParaRPr>
              </a:p>
              <a:p>
                <a:pPr algn="ctr" eaLnBrk="1" hangingPunct="1">
                  <a:spcBef>
                    <a:spcPct val="50000"/>
                  </a:spcBef>
                  <a:buFontTx/>
                  <a:buNone/>
                </a:pPr>
                <a:endParaRPr lang="en-US" altLang="en-US" sz="1800">
                  <a:solidFill>
                    <a:schemeClr val="bg1"/>
                  </a:solidFill>
                  <a:latin typeface="Verdana" panose="020B0604030504040204" pitchFamily="34" charset="0"/>
                </a:endParaRPr>
              </a:p>
            </p:txBody>
          </p:sp>
        </p:grpSp>
        <p:sp>
          <p:nvSpPr>
            <p:cNvPr id="27663" name="Rectangle 17"/>
            <p:cNvSpPr>
              <a:spLocks noChangeArrowheads="1"/>
            </p:cNvSpPr>
            <p:nvPr/>
          </p:nvSpPr>
          <p:spPr bwMode="auto">
            <a:xfrm>
              <a:off x="3552" y="1293"/>
              <a:ext cx="1392" cy="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33363" indent="-2333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pPr>
              <a:r>
                <a:rPr lang="en-US" altLang="en-US" sz="1800" dirty="0">
                  <a:solidFill>
                    <a:schemeClr val="bg1"/>
                  </a:solidFill>
                  <a:latin typeface="Verdana" panose="020B0604030504040204" pitchFamily="34" charset="0"/>
                </a:rPr>
                <a:t>Frederick Douglass, who escaped slavery, was a leading abolitionist.</a:t>
              </a:r>
            </a:p>
            <a:p>
              <a:pPr eaLnBrk="1" hangingPunct="1">
                <a:spcBef>
                  <a:spcPct val="50000"/>
                </a:spcBef>
              </a:pPr>
              <a:r>
                <a:rPr lang="en-US" altLang="en-US" sz="1800" dirty="0">
                  <a:solidFill>
                    <a:schemeClr val="bg1"/>
                  </a:solidFill>
                  <a:latin typeface="Verdana" panose="020B0604030504040204" pitchFamily="34" charset="0"/>
                </a:rPr>
                <a:t>He published an 1845 biography, </a:t>
              </a:r>
              <a:r>
                <a:rPr lang="en-US" altLang="en-US" sz="1800" i="1" dirty="0">
                  <a:solidFill>
                    <a:schemeClr val="bg1"/>
                  </a:solidFill>
                  <a:latin typeface="Verdana" panose="020B0604030504040204" pitchFamily="34" charset="0"/>
                </a:rPr>
                <a:t>Narrative of the Life of Frederick Douglass</a:t>
              </a:r>
              <a:r>
                <a:rPr lang="en-US" altLang="en-US" sz="1800" dirty="0">
                  <a:solidFill>
                    <a:schemeClr val="bg1"/>
                  </a:solidFill>
                  <a:latin typeface="Verdana" panose="020B0604030504040204" pitchFamily="34" charset="0"/>
                </a:rPr>
                <a:t>. </a:t>
              </a:r>
            </a:p>
          </p:txBody>
        </p:sp>
      </p:grpSp>
      <p:grpSp>
        <p:nvGrpSpPr>
          <p:cNvPr id="27656" name="Group 18"/>
          <p:cNvGrpSpPr>
            <a:grpSpLocks/>
          </p:cNvGrpSpPr>
          <p:nvPr/>
        </p:nvGrpSpPr>
        <p:grpSpPr bwMode="auto">
          <a:xfrm>
            <a:off x="533400" y="838200"/>
            <a:ext cx="7696200" cy="2133600"/>
            <a:chOff x="336" y="841"/>
            <a:chExt cx="4752" cy="1399"/>
          </a:xfrm>
        </p:grpSpPr>
        <p:sp>
          <p:nvSpPr>
            <p:cNvPr id="27660" name="Rectangle 19"/>
            <p:cNvSpPr>
              <a:spLocks noChangeArrowheads="1"/>
            </p:cNvSpPr>
            <p:nvPr/>
          </p:nvSpPr>
          <p:spPr bwMode="auto">
            <a:xfrm>
              <a:off x="336" y="841"/>
              <a:ext cx="4752" cy="1271"/>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b="1"/>
            </a:p>
          </p:txBody>
        </p:sp>
        <p:sp>
          <p:nvSpPr>
            <p:cNvPr id="27661" name="Text Box 20"/>
            <p:cNvSpPr txBox="1">
              <a:spLocks noChangeArrowheads="1"/>
            </p:cNvSpPr>
            <p:nvPr/>
          </p:nvSpPr>
          <p:spPr bwMode="auto">
            <a:xfrm>
              <a:off x="336" y="841"/>
              <a:ext cx="4752" cy="1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40000"/>
                </a:spcBef>
              </a:pPr>
              <a:r>
                <a:rPr lang="en-US" altLang="en-US" sz="1800" b="1">
                  <a:latin typeface="Verdana" panose="020B0604030504040204" pitchFamily="34" charset="0"/>
                </a:rPr>
                <a:t>The number of enslaved people trying to escape increased in the 1830s, possibly encouraged by an anti-slavery movement in the Northern states.</a:t>
              </a:r>
            </a:p>
            <a:p>
              <a:pPr eaLnBrk="1" hangingPunct="1">
                <a:spcBef>
                  <a:spcPct val="40000"/>
                </a:spcBef>
              </a:pPr>
              <a:r>
                <a:rPr lang="en-US" altLang="en-US" sz="1800" b="1">
                  <a:latin typeface="Verdana" panose="020B0604030504040204" pitchFamily="34" charset="0"/>
                </a:rPr>
                <a:t>The Second Great Awakening’s focus on morality caused many Northerners to see slavery as wrong and ungodly.</a:t>
              </a:r>
            </a:p>
            <a:p>
              <a:pPr eaLnBrk="1" hangingPunct="1">
                <a:spcBef>
                  <a:spcPct val="40000"/>
                </a:spcBef>
              </a:pPr>
              <a:r>
                <a:rPr lang="en-US" altLang="en-US" sz="1800" b="1">
                  <a:latin typeface="Verdana" panose="020B0604030504040204" pitchFamily="34" charset="0"/>
                </a:rPr>
                <a:t>Many joined reform societies to stop slavery</a:t>
              </a:r>
            </a:p>
          </p:txBody>
        </p:sp>
      </p:grpSp>
      <p:grpSp>
        <p:nvGrpSpPr>
          <p:cNvPr id="6" name="Group 21"/>
          <p:cNvGrpSpPr>
            <a:grpSpLocks/>
          </p:cNvGrpSpPr>
          <p:nvPr/>
        </p:nvGrpSpPr>
        <p:grpSpPr bwMode="auto">
          <a:xfrm>
            <a:off x="533400" y="2819400"/>
            <a:ext cx="2438400" cy="3657600"/>
            <a:chOff x="336" y="2203"/>
            <a:chExt cx="1536" cy="1697"/>
          </a:xfrm>
        </p:grpSpPr>
        <p:sp>
          <p:nvSpPr>
            <p:cNvPr id="27658" name="Rectangle 22"/>
            <p:cNvSpPr>
              <a:spLocks noChangeArrowheads="1"/>
            </p:cNvSpPr>
            <p:nvPr/>
          </p:nvSpPr>
          <p:spPr bwMode="auto">
            <a:xfrm>
              <a:off x="336" y="2203"/>
              <a:ext cx="1536" cy="1536"/>
            </a:xfrm>
            <a:prstGeom prst="rect">
              <a:avLst/>
            </a:prstGeom>
            <a:solidFill>
              <a:srgbClr val="3366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solidFill>
                  <a:schemeClr val="bg1"/>
                </a:solidFill>
              </a:endParaRPr>
            </a:p>
          </p:txBody>
        </p:sp>
        <p:sp>
          <p:nvSpPr>
            <p:cNvPr id="27659" name="Text Box 23"/>
            <p:cNvSpPr txBox="1">
              <a:spLocks noChangeArrowheads="1"/>
            </p:cNvSpPr>
            <p:nvPr/>
          </p:nvSpPr>
          <p:spPr bwMode="auto">
            <a:xfrm>
              <a:off x="336" y="2234"/>
              <a:ext cx="1529" cy="1666"/>
            </a:xfrm>
            <a:prstGeom prst="rect">
              <a:avLst/>
            </a:prstGeom>
            <a:solidFill>
              <a:srgbClr val="336633"/>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 typeface="Times" panose="02020603050405020304" pitchFamily="18" charset="0"/>
                <a:buChar char="•"/>
              </a:pPr>
              <a:r>
                <a:rPr lang="en-US" altLang="en-US" sz="1800">
                  <a:solidFill>
                    <a:schemeClr val="bg1"/>
                  </a:solidFill>
                  <a:latin typeface="Verdana" panose="020B0604030504040204" pitchFamily="34" charset="0"/>
                </a:rPr>
                <a:t>1833: William Lloyd Garrison founded the American Anti-Slavery Society.</a:t>
              </a:r>
            </a:p>
            <a:p>
              <a:pPr eaLnBrk="1" hangingPunct="1">
                <a:lnSpc>
                  <a:spcPct val="80000"/>
                </a:lnSpc>
                <a:spcBef>
                  <a:spcPct val="50000"/>
                </a:spcBef>
                <a:buFont typeface="Times" panose="02020603050405020304" pitchFamily="18" charset="0"/>
                <a:buChar char="•"/>
              </a:pPr>
              <a:r>
                <a:rPr lang="en-US" altLang="en-US" sz="1800">
                  <a:solidFill>
                    <a:schemeClr val="bg1"/>
                  </a:solidFill>
                  <a:latin typeface="Verdana" panose="020B0604030504040204" pitchFamily="34" charset="0"/>
                </a:rPr>
                <a:t>It was the first group to call for an immediate end to U.S. slavery.</a:t>
              </a:r>
            </a:p>
            <a:p>
              <a:pPr eaLnBrk="1" hangingPunct="1">
                <a:lnSpc>
                  <a:spcPct val="80000"/>
                </a:lnSpc>
                <a:spcBef>
                  <a:spcPct val="50000"/>
                </a:spcBef>
                <a:buFont typeface="Times" panose="02020603050405020304" pitchFamily="18" charset="0"/>
                <a:buChar char="•"/>
              </a:pPr>
              <a:r>
                <a:rPr lang="en-US" altLang="en-US" sz="1800">
                  <a:solidFill>
                    <a:schemeClr val="bg1"/>
                  </a:solidFill>
                  <a:latin typeface="Verdana" panose="020B0604030504040204" pitchFamily="34" charset="0"/>
                </a:rPr>
                <a:t>In five years, had over 1,500 chapters in the North.</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1+#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490538" y="1295400"/>
            <a:ext cx="8224837" cy="4876800"/>
          </a:xfrm>
          <a:prstGeom prst="rect">
            <a:avLst/>
          </a:prstGeom>
          <a:solidFill>
            <a:srgbClr val="FFFF99"/>
          </a:solidFill>
          <a:ln w="9525">
            <a:solidFill>
              <a:srgbClr val="FFFF99"/>
            </a:solidFill>
            <a:miter lim="800000"/>
            <a:headEnd/>
            <a:tailEnd/>
          </a:ln>
        </p:spPr>
        <p:txBody>
          <a:bodyPr/>
          <a:lstStyle>
            <a:lvl1pPr marL="350838" indent="-3508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endParaRPr lang="en-US" altLang="en-US" sz="2000" b="1" dirty="0">
              <a:latin typeface="Verdana" panose="020B0604030504040204" pitchFamily="34" charset="0"/>
            </a:endParaRPr>
          </a:p>
          <a:p>
            <a:pPr eaLnBrk="1" hangingPunct="1"/>
            <a:r>
              <a:rPr lang="en-US" altLang="en-US" sz="2000" b="1" dirty="0">
                <a:latin typeface="Verdana" panose="020B0604030504040204" pitchFamily="34" charset="0"/>
              </a:rPr>
              <a:t>Though the majority of white southerners did not own enslaved people, the minority who did found abolition outrageous, as if it were an attack on their livelihood and, to some, their religion.</a:t>
            </a:r>
          </a:p>
          <a:p>
            <a:pPr eaLnBrk="1" hangingPunct="1"/>
            <a:r>
              <a:rPr lang="en-US" altLang="en-US" sz="2000" b="1" dirty="0">
                <a:latin typeface="Verdana" panose="020B0604030504040204" pitchFamily="34" charset="0"/>
              </a:rPr>
              <a:t>Slaveholders argued that slavery was essential to cotton production, which was a powerful argument even in the North, because cotton accounted for 55-60% of American exports.</a:t>
            </a:r>
          </a:p>
          <a:p>
            <a:pPr eaLnBrk="1" hangingPunct="1"/>
            <a:r>
              <a:rPr lang="en-US" altLang="en-US" sz="2000" b="1" dirty="0">
                <a:latin typeface="Verdana" panose="020B0604030504040204" pitchFamily="34" charset="0"/>
              </a:rPr>
              <a:t>In fact, many Northerners supported slavery as well, since freedom for slaves meant more competition for jobs.</a:t>
            </a:r>
          </a:p>
          <a:p>
            <a:pPr eaLnBrk="1" hangingPunct="1"/>
            <a:r>
              <a:rPr lang="en-US" altLang="en-US" sz="2000" b="1" dirty="0">
                <a:latin typeface="Verdana" panose="020B0604030504040204" pitchFamily="34" charset="0"/>
              </a:rPr>
              <a:t>Still, the pressure to abolish slavery in the U.S. was undeniable.</a:t>
            </a:r>
          </a:p>
        </p:txBody>
      </p:sp>
      <p:sp>
        <p:nvSpPr>
          <p:cNvPr id="70659" name="Rectangle 3"/>
          <p:cNvSpPr>
            <a:spLocks noGrp="1" noChangeArrowheads="1"/>
          </p:cNvSpPr>
          <p:nvPr>
            <p:ph type="title"/>
          </p:nvPr>
        </p:nvSpPr>
        <p:spPr>
          <a:xfrm>
            <a:off x="533400" y="457200"/>
            <a:ext cx="8077200" cy="533400"/>
          </a:xfrm>
        </p:spPr>
        <p:txBody>
          <a:bodyPr>
            <a:normAutofit fontScale="90000"/>
          </a:bodyPr>
          <a:lstStyle/>
          <a:p>
            <a:pPr>
              <a:defRPr/>
            </a:pPr>
            <a:r>
              <a:rPr lang="en-US" b="1" dirty="0"/>
              <a:t>Opposition to Abolition</a:t>
            </a:r>
          </a:p>
        </p:txBody>
      </p:sp>
      <p:sp>
        <p:nvSpPr>
          <p:cNvPr id="28676" name="Rectangle 4">
            <a:hlinkClick r:id="" action="ppaction://hlinkshowjump?jump=firstslide"/>
          </p:cNvPr>
          <p:cNvSpPr>
            <a:spLocks noChangeArrowheads="1"/>
          </p:cNvSpPr>
          <p:nvPr/>
        </p:nvSpPr>
        <p:spPr bwMode="auto">
          <a:xfrm>
            <a:off x="6934200" y="6019800"/>
            <a:ext cx="609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457200"/>
            <a:ext cx="8077200" cy="530225"/>
          </a:xfrm>
          <a:noFill/>
        </p:spPr>
        <p:txBody>
          <a:bodyPr/>
          <a:lstStyle/>
          <a:p>
            <a:pPr eaLnBrk="1" hangingPunct="1"/>
            <a:r>
              <a:rPr lang="en-US" altLang="en-US" sz="4200"/>
              <a:t>Conflict between Federal and State Authority</a:t>
            </a:r>
          </a:p>
        </p:txBody>
      </p:sp>
      <p:sp>
        <p:nvSpPr>
          <p:cNvPr id="4099" name="Rectangle 3"/>
          <p:cNvSpPr>
            <a:spLocks noGrp="1" noChangeArrowheads="1"/>
          </p:cNvSpPr>
          <p:nvPr>
            <p:ph type="body" sz="half" idx="1"/>
          </p:nvPr>
        </p:nvSpPr>
        <p:spPr>
          <a:xfrm>
            <a:off x="609600" y="1447800"/>
            <a:ext cx="3810000" cy="4038600"/>
          </a:xfrm>
          <a:solidFill>
            <a:schemeClr val="bg1"/>
          </a:solidFill>
        </p:spPr>
        <p:txBody>
          <a:bodyPr/>
          <a:lstStyle/>
          <a:p>
            <a:pPr marL="228600" indent="-228600" algn="ctr" eaLnBrk="1" hangingPunct="1">
              <a:lnSpc>
                <a:spcPct val="90000"/>
              </a:lnSpc>
              <a:spcBef>
                <a:spcPct val="50000"/>
              </a:spcBef>
              <a:buFontTx/>
              <a:buNone/>
            </a:pPr>
            <a:r>
              <a:rPr lang="en-US" altLang="en-US" sz="2000" b="1" dirty="0"/>
              <a:t>The National Bank</a:t>
            </a:r>
          </a:p>
          <a:p>
            <a:pPr marL="228600" indent="-228600" eaLnBrk="1" hangingPunct="1">
              <a:lnSpc>
                <a:spcPct val="90000"/>
              </a:lnSpc>
              <a:spcBef>
                <a:spcPct val="50000"/>
              </a:spcBef>
            </a:pPr>
            <a:r>
              <a:rPr lang="en-US" altLang="en-US" sz="2000" b="1" dirty="0"/>
              <a:t>Second Bank of the United States</a:t>
            </a:r>
            <a:r>
              <a:rPr lang="en-US" altLang="en-US" sz="2000" dirty="0"/>
              <a:t> (1816)—regulated state banks</a:t>
            </a:r>
          </a:p>
          <a:p>
            <a:pPr marL="228600" indent="-228600" eaLnBrk="1" hangingPunct="1">
              <a:lnSpc>
                <a:spcPct val="90000"/>
              </a:lnSpc>
              <a:spcBef>
                <a:spcPct val="50000"/>
              </a:spcBef>
            </a:pPr>
            <a:r>
              <a:rPr lang="en-US" altLang="en-US" sz="2000" dirty="0"/>
              <a:t>Jackson believed that Congress could not create a national bank</a:t>
            </a:r>
          </a:p>
          <a:p>
            <a:pPr marL="228600" indent="-228600" eaLnBrk="1" hangingPunct="1">
              <a:lnSpc>
                <a:spcPct val="90000"/>
              </a:lnSpc>
              <a:spcBef>
                <a:spcPct val="50000"/>
              </a:spcBef>
            </a:pPr>
            <a:r>
              <a:rPr lang="en-US" altLang="en-US" sz="2000" dirty="0"/>
              <a:t>State banks made it easier for poor farmers to get loans</a:t>
            </a:r>
          </a:p>
          <a:p>
            <a:pPr marL="228600" indent="-228600" eaLnBrk="1" hangingPunct="1">
              <a:lnSpc>
                <a:spcPct val="90000"/>
              </a:lnSpc>
              <a:spcBef>
                <a:spcPct val="50000"/>
              </a:spcBef>
            </a:pPr>
            <a:r>
              <a:rPr lang="en-US" altLang="en-US" sz="2000" dirty="0"/>
              <a:t>Jackson killed the Bank of the US by removing national bank money—put it in state banks. </a:t>
            </a:r>
          </a:p>
          <a:p>
            <a:pPr marL="228600" indent="-228600" eaLnBrk="1" hangingPunct="1">
              <a:lnSpc>
                <a:spcPct val="90000"/>
              </a:lnSpc>
              <a:spcBef>
                <a:spcPct val="50000"/>
              </a:spcBef>
              <a:buFontTx/>
              <a:buNone/>
            </a:pPr>
            <a:endParaRPr lang="en-US" altLang="en-US" sz="2000" dirty="0"/>
          </a:p>
        </p:txBody>
      </p:sp>
      <p:sp>
        <p:nvSpPr>
          <p:cNvPr id="4100" name="Rectangle 4"/>
          <p:cNvSpPr>
            <a:spLocks noGrp="1" noChangeArrowheads="1"/>
          </p:cNvSpPr>
          <p:nvPr>
            <p:ph type="body" sz="half" idx="2"/>
          </p:nvPr>
        </p:nvSpPr>
        <p:spPr>
          <a:xfrm>
            <a:off x="4800600" y="1447800"/>
            <a:ext cx="3733800" cy="4038600"/>
          </a:xfrm>
          <a:solidFill>
            <a:schemeClr val="bg1"/>
          </a:solidFill>
        </p:spPr>
        <p:txBody>
          <a:bodyPr/>
          <a:lstStyle/>
          <a:p>
            <a:pPr marL="228600" indent="-228600" algn="ctr" eaLnBrk="1" hangingPunct="1">
              <a:lnSpc>
                <a:spcPct val="80000"/>
              </a:lnSpc>
              <a:spcBef>
                <a:spcPct val="50000"/>
              </a:spcBef>
              <a:buFontTx/>
              <a:buNone/>
            </a:pPr>
            <a:r>
              <a:rPr lang="en-US" altLang="en-US" sz="2000" b="1" dirty="0"/>
              <a:t>Tariff &amp; States’ Rights</a:t>
            </a:r>
          </a:p>
          <a:p>
            <a:pPr marL="228600" indent="-228600" eaLnBrk="1" hangingPunct="1">
              <a:lnSpc>
                <a:spcPct val="80000"/>
              </a:lnSpc>
              <a:spcBef>
                <a:spcPct val="50000"/>
              </a:spcBef>
            </a:pPr>
            <a:r>
              <a:rPr lang="en-US" altLang="en-US" sz="2000" dirty="0"/>
              <a:t>Conflict rose over federal and state powers</a:t>
            </a:r>
          </a:p>
          <a:p>
            <a:pPr marL="228600" indent="-228600" eaLnBrk="1" hangingPunct="1">
              <a:lnSpc>
                <a:spcPct val="80000"/>
              </a:lnSpc>
              <a:spcBef>
                <a:spcPct val="50000"/>
              </a:spcBef>
            </a:pPr>
            <a:r>
              <a:rPr lang="en-US" altLang="en-US" sz="2000" dirty="0"/>
              <a:t>States’ rights leaders used the 10</a:t>
            </a:r>
            <a:r>
              <a:rPr lang="en-US" altLang="en-US" sz="2000" baseline="30000" dirty="0"/>
              <a:t>th</a:t>
            </a:r>
            <a:r>
              <a:rPr lang="en-US" altLang="en-US" sz="2000" dirty="0"/>
              <a:t> Amendment—reserved powers for the states.</a:t>
            </a:r>
          </a:p>
          <a:p>
            <a:pPr marL="228600" indent="-228600" eaLnBrk="1" hangingPunct="1">
              <a:lnSpc>
                <a:spcPct val="80000"/>
              </a:lnSpc>
              <a:spcBef>
                <a:spcPct val="50000"/>
              </a:spcBef>
            </a:pPr>
            <a:r>
              <a:rPr lang="en-US" altLang="en-US" sz="2000" dirty="0"/>
              <a:t>Southerners did not like tariffs—threatened to secede from the Union</a:t>
            </a:r>
          </a:p>
          <a:p>
            <a:pPr marL="228600" indent="-228600" eaLnBrk="1" hangingPunct="1">
              <a:lnSpc>
                <a:spcPct val="80000"/>
              </a:lnSpc>
              <a:spcBef>
                <a:spcPct val="50000"/>
              </a:spcBef>
            </a:pPr>
            <a:r>
              <a:rPr lang="en-US" altLang="en-US" sz="2000" dirty="0"/>
              <a:t>Jackson used military force to collect tariffs—forced South to negotiate</a:t>
            </a:r>
          </a:p>
        </p:txBody>
      </p:sp>
      <p:graphicFrame>
        <p:nvGraphicFramePr>
          <p:cNvPr id="9" name="Table 8"/>
          <p:cNvGraphicFramePr>
            <a:graphicFrameLocks noGrp="1"/>
          </p:cNvGraphicFramePr>
          <p:nvPr/>
        </p:nvGraphicFramePr>
        <p:xfrm>
          <a:off x="609600" y="5562600"/>
          <a:ext cx="7924800" cy="914400"/>
        </p:xfrm>
        <a:graphic>
          <a:graphicData uri="http://schemas.openxmlformats.org/drawingml/2006/table">
            <a:tbl>
              <a:tblPr firstRow="1" bandRow="1">
                <a:tableStyleId>{5C22544A-7EE6-4342-B048-85BDC9FD1C3A}</a:tableStyleId>
              </a:tblPr>
              <a:tblGrid>
                <a:gridCol w="7924800">
                  <a:extLst>
                    <a:ext uri="{9D8B030D-6E8A-4147-A177-3AD203B41FA5}">
                      <a16:colId xmlns:a16="http://schemas.microsoft.com/office/drawing/2014/main" val="20000"/>
                    </a:ext>
                  </a:extLst>
                </a:gridCol>
              </a:tblGrid>
              <a:tr h="370840">
                <a:tc>
                  <a:txBody>
                    <a:bodyPr/>
                    <a:lstStyle/>
                    <a:p>
                      <a:r>
                        <a:rPr lang="en-US" dirty="0">
                          <a:solidFill>
                            <a:schemeClr val="tx1"/>
                          </a:solidFill>
                        </a:rPr>
                        <a:t>The Spoils System—</a:t>
                      </a:r>
                      <a:r>
                        <a:rPr lang="en-US" b="0" dirty="0">
                          <a:solidFill>
                            <a:schemeClr val="tx1"/>
                          </a:solidFill>
                        </a:rPr>
                        <a:t>Jackson</a:t>
                      </a:r>
                      <a:r>
                        <a:rPr lang="en-US" b="0" baseline="0" dirty="0">
                          <a:solidFill>
                            <a:schemeClr val="tx1"/>
                          </a:solidFill>
                        </a:rPr>
                        <a:t> hired his political allies for government jobs and positions, setting a standard for Presidents to use public service jobs to “reward” loyal supporters.</a:t>
                      </a:r>
                      <a:endParaRPr lang="en-US"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additive="base">
                                        <p:cTn id="7" dur="500" fill="hold"/>
                                        <p:tgtEl>
                                          <p:spTgt spid="4099"/>
                                        </p:tgtEl>
                                        <p:attrNameLst>
                                          <p:attrName>ppt_x</p:attrName>
                                        </p:attrNameLst>
                                      </p:cBhvr>
                                      <p:tavLst>
                                        <p:tav tm="0">
                                          <p:val>
                                            <p:strVal val="0-#ppt_w/2"/>
                                          </p:val>
                                        </p:tav>
                                        <p:tav tm="100000">
                                          <p:val>
                                            <p:strVal val="#ppt_x"/>
                                          </p:val>
                                        </p:tav>
                                      </p:tavLst>
                                    </p:anim>
                                    <p:anim calcmode="lin" valueType="num">
                                      <p:cBhvr additive="base">
                                        <p:cTn id="8" dur="500" fill="hold"/>
                                        <p:tgtEl>
                                          <p:spTgt spid="40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100"/>
                                        </p:tgtEl>
                                        <p:attrNameLst>
                                          <p:attrName>style.visibility</p:attrName>
                                        </p:attrNameLst>
                                      </p:cBhvr>
                                      <p:to>
                                        <p:strVal val="visible"/>
                                      </p:to>
                                    </p:set>
                                    <p:anim calcmode="lin" valueType="num">
                                      <p:cBhvr additive="base">
                                        <p:cTn id="13" dur="500" fill="hold"/>
                                        <p:tgtEl>
                                          <p:spTgt spid="4100"/>
                                        </p:tgtEl>
                                        <p:attrNameLst>
                                          <p:attrName>ppt_x</p:attrName>
                                        </p:attrNameLst>
                                      </p:cBhvr>
                                      <p:tavLst>
                                        <p:tav tm="0">
                                          <p:val>
                                            <p:strVal val="1+#ppt_w/2"/>
                                          </p:val>
                                        </p:tav>
                                        <p:tav tm="100000">
                                          <p:val>
                                            <p:strVal val="#ppt_x"/>
                                          </p:val>
                                        </p:tav>
                                      </p:tavLst>
                                    </p:anim>
                                    <p:anim calcmode="lin" valueType="num">
                                      <p:cBhvr additive="base">
                                        <p:cTn id="14" dur="500" fill="hold"/>
                                        <p:tgtEl>
                                          <p:spTgt spid="41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nimBg="1" autoUpdateAnimBg="0"/>
      <p:bldP spid="4100"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85800" y="471407"/>
            <a:ext cx="7772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b="1" i="1">
              <a:solidFill>
                <a:schemeClr val="bg1"/>
              </a:solidFill>
              <a:latin typeface="Verdana" panose="020B0604030504040204" pitchFamily="34" charset="0"/>
            </a:endParaRPr>
          </a:p>
        </p:txBody>
      </p:sp>
      <p:sp>
        <p:nvSpPr>
          <p:cNvPr id="8195" name="Rectangle 3"/>
          <p:cNvSpPr>
            <a:spLocks noChangeArrowheads="1"/>
          </p:cNvSpPr>
          <p:nvPr/>
        </p:nvSpPr>
        <p:spPr bwMode="auto">
          <a:xfrm>
            <a:off x="342900" y="1143000"/>
            <a:ext cx="8458200" cy="5486400"/>
          </a:xfrm>
          <a:prstGeom prst="rect">
            <a:avLst/>
          </a:prstGeom>
          <a:solidFill>
            <a:srgbClr val="FFFF99"/>
          </a:solidFill>
          <a:ln w="9525">
            <a:solidFill>
              <a:srgbClr val="FFFF99"/>
            </a:solidFill>
            <a:miter lim="800000"/>
            <a:headEnd/>
            <a:tailEnd/>
          </a:ln>
        </p:spPr>
        <p:txBody>
          <a:bodyPr/>
          <a:lstStyle>
            <a:lvl1pPr marL="236538" indent="-23653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40000"/>
              </a:spcBef>
            </a:pPr>
            <a:endParaRPr lang="en-US" altLang="en-US" sz="2000" dirty="0">
              <a:latin typeface="Verdana" panose="020B0604030504040204" pitchFamily="34" charset="0"/>
            </a:endParaRPr>
          </a:p>
          <a:p>
            <a:pPr eaLnBrk="1" hangingPunct="1">
              <a:lnSpc>
                <a:spcPct val="80000"/>
              </a:lnSpc>
              <a:spcBef>
                <a:spcPct val="40000"/>
              </a:spcBef>
            </a:pPr>
            <a:r>
              <a:rPr lang="en-US" altLang="en-US" sz="2000" dirty="0">
                <a:latin typeface="Verdana" panose="020B0604030504040204" pitchFamily="34" charset="0"/>
              </a:rPr>
              <a:t>The </a:t>
            </a:r>
            <a:r>
              <a:rPr lang="en-US" altLang="en-US" sz="2000" b="1" dirty="0">
                <a:latin typeface="Verdana" panose="020B0604030504040204" pitchFamily="34" charset="0"/>
              </a:rPr>
              <a:t>Industrial Revolution</a:t>
            </a:r>
            <a:r>
              <a:rPr lang="en-US" altLang="en-US" sz="2000" dirty="0">
                <a:latin typeface="Verdana" panose="020B0604030504040204" pitchFamily="34" charset="0"/>
              </a:rPr>
              <a:t> (mid-1700s to mid-1800s) included the birth of modern industry and the social changes that accompanied industrial growth.</a:t>
            </a:r>
          </a:p>
          <a:p>
            <a:pPr eaLnBrk="1" hangingPunct="1">
              <a:lnSpc>
                <a:spcPct val="80000"/>
              </a:lnSpc>
              <a:spcBef>
                <a:spcPct val="40000"/>
              </a:spcBef>
            </a:pPr>
            <a:r>
              <a:rPr lang="en-US" altLang="en-US" sz="2000" dirty="0">
                <a:latin typeface="Verdana" panose="020B0604030504040204" pitchFamily="34" charset="0"/>
              </a:rPr>
              <a:t>The Revolution began in the British textile industry when inventors created water-powered and steam-powered weaving machines.  </a:t>
            </a:r>
          </a:p>
          <a:p>
            <a:pPr eaLnBrk="1" hangingPunct="1">
              <a:lnSpc>
                <a:spcPct val="80000"/>
              </a:lnSpc>
              <a:spcBef>
                <a:spcPct val="40000"/>
              </a:spcBef>
            </a:pPr>
            <a:r>
              <a:rPr lang="en-US" altLang="en-US" sz="2000" dirty="0">
                <a:latin typeface="Verdana" panose="020B0604030504040204" pitchFamily="34" charset="0"/>
              </a:rPr>
              <a:t>The steam engine was crucial to the British Industrial Revolution, mostly due to improvements James Watt made late in the century. </a:t>
            </a:r>
          </a:p>
          <a:p>
            <a:pPr eaLnBrk="1" hangingPunct="1">
              <a:lnSpc>
                <a:spcPct val="80000"/>
              </a:lnSpc>
              <a:spcBef>
                <a:spcPct val="40000"/>
              </a:spcBef>
            </a:pPr>
            <a:r>
              <a:rPr lang="en-US" altLang="en-US" sz="2000" dirty="0">
                <a:latin typeface="Verdana" panose="020B0604030504040204" pitchFamily="34" charset="0"/>
              </a:rPr>
              <a:t>The British made laws to prevent their knowledge of these industrial machines from spreading, but Samuel Slater violated those laws by building a textile mill in Rhode Island, launching the Industrial Revolution in America.</a:t>
            </a:r>
          </a:p>
          <a:p>
            <a:pPr eaLnBrk="1" hangingPunct="1">
              <a:lnSpc>
                <a:spcPct val="80000"/>
              </a:lnSpc>
              <a:spcBef>
                <a:spcPct val="40000"/>
              </a:spcBef>
            </a:pPr>
            <a:r>
              <a:rPr lang="en-US" altLang="en-US" sz="2000" dirty="0">
                <a:latin typeface="Verdana" panose="020B0604030504040204" pitchFamily="34" charset="0"/>
              </a:rPr>
              <a:t>By 1810 there were more than 60 textile mills in New England.</a:t>
            </a:r>
          </a:p>
          <a:p>
            <a:pPr eaLnBrk="1" hangingPunct="1">
              <a:lnSpc>
                <a:spcPct val="80000"/>
              </a:lnSpc>
              <a:spcBef>
                <a:spcPct val="40000"/>
              </a:spcBef>
            </a:pPr>
            <a:r>
              <a:rPr lang="en-US" altLang="en-US" sz="2000" dirty="0">
                <a:latin typeface="Verdana" panose="020B0604030504040204" pitchFamily="34" charset="0"/>
              </a:rPr>
              <a:t>Industrialization led to urbanization, as the percentage of the population who lived in cities doubled within 30 years.</a:t>
            </a:r>
          </a:p>
        </p:txBody>
      </p:sp>
      <p:sp>
        <p:nvSpPr>
          <p:cNvPr id="8196" name="Rectangle 4"/>
          <p:cNvSpPr>
            <a:spLocks noGrp="1" noChangeArrowheads="1"/>
          </p:cNvSpPr>
          <p:nvPr>
            <p:ph type="title"/>
          </p:nvPr>
        </p:nvSpPr>
        <p:spPr>
          <a:xfrm>
            <a:off x="457200" y="76200"/>
            <a:ext cx="8229600" cy="1143000"/>
          </a:xfrm>
        </p:spPr>
        <p:txBody>
          <a:bodyPr/>
          <a:lstStyle/>
          <a:p>
            <a:pPr eaLnBrk="1" hangingPunct="1"/>
            <a:r>
              <a:rPr lang="en-US" altLang="en-US" sz="4800" dirty="0"/>
              <a:t>The Industrial North</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85800" y="3505200"/>
            <a:ext cx="37496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latin typeface="Verdana" panose="020B0604030504040204" pitchFamily="34" charset="0"/>
            </a:endParaRPr>
          </a:p>
        </p:txBody>
      </p:sp>
      <p:sp>
        <p:nvSpPr>
          <p:cNvPr id="58371" name="Text Box 3"/>
          <p:cNvSpPr txBox="1">
            <a:spLocks noChangeArrowheads="1"/>
          </p:cNvSpPr>
          <p:nvPr/>
        </p:nvSpPr>
        <p:spPr bwMode="auto">
          <a:xfrm>
            <a:off x="533400" y="2362200"/>
            <a:ext cx="7543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Canals</a:t>
            </a:r>
          </a:p>
        </p:txBody>
      </p:sp>
      <p:sp>
        <p:nvSpPr>
          <p:cNvPr id="58372" name="Text Box 4"/>
          <p:cNvSpPr txBox="1">
            <a:spLocks noChangeArrowheads="1"/>
          </p:cNvSpPr>
          <p:nvPr/>
        </p:nvSpPr>
        <p:spPr bwMode="auto">
          <a:xfrm>
            <a:off x="533400" y="4843463"/>
            <a:ext cx="7543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The Telegraph</a:t>
            </a:r>
          </a:p>
        </p:txBody>
      </p:sp>
      <p:sp>
        <p:nvSpPr>
          <p:cNvPr id="9221" name="Rectangle 13"/>
          <p:cNvSpPr>
            <a:spLocks noChangeArrowheads="1"/>
          </p:cNvSpPr>
          <p:nvPr/>
        </p:nvSpPr>
        <p:spPr bwMode="auto">
          <a:xfrm>
            <a:off x="5410200" y="5562600"/>
            <a:ext cx="2743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p>
        </p:txBody>
      </p:sp>
      <p:sp>
        <p:nvSpPr>
          <p:cNvPr id="9222" name="Rectangle 14"/>
          <p:cNvSpPr>
            <a:spLocks noGrp="1" noChangeArrowheads="1"/>
          </p:cNvSpPr>
          <p:nvPr>
            <p:ph type="title"/>
          </p:nvPr>
        </p:nvSpPr>
        <p:spPr>
          <a:xfrm>
            <a:off x="381000" y="304800"/>
            <a:ext cx="8382000" cy="846138"/>
          </a:xfrm>
        </p:spPr>
        <p:txBody>
          <a:bodyPr/>
          <a:lstStyle/>
          <a:p>
            <a:pPr eaLnBrk="1" hangingPunct="1"/>
            <a:r>
              <a:rPr lang="en-US" altLang="en-US" sz="2400" b="1" dirty="0">
                <a:solidFill>
                  <a:schemeClr val="tx1"/>
                </a:solidFill>
              </a:rPr>
              <a:t>Transportation and Communication Advancements</a:t>
            </a:r>
            <a:endParaRPr lang="en-US" altLang="en-US" sz="3200" b="1" dirty="0">
              <a:solidFill>
                <a:schemeClr val="tx1"/>
              </a:solidFill>
            </a:endParaRPr>
          </a:p>
        </p:txBody>
      </p:sp>
      <p:sp>
        <p:nvSpPr>
          <p:cNvPr id="58385" name="Text Box 17"/>
          <p:cNvSpPr txBox="1">
            <a:spLocks noChangeArrowheads="1"/>
          </p:cNvSpPr>
          <p:nvPr/>
        </p:nvSpPr>
        <p:spPr bwMode="auto">
          <a:xfrm>
            <a:off x="609600" y="1752600"/>
            <a:ext cx="7924800" cy="609600"/>
          </a:xfrm>
          <a:prstGeom prst="rect">
            <a:avLst/>
          </a:prstGeom>
          <a:solidFill>
            <a:srgbClr val="FFFF99"/>
          </a:solidFill>
          <a:ln w="9525">
            <a:solidFill>
              <a:srgbClr val="FFFF99"/>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r>
              <a:rPr lang="en-US" altLang="en-US" sz="1800">
                <a:latin typeface="Verdana" panose="020B0604030504040204" pitchFamily="34" charset="0"/>
              </a:rPr>
              <a:t>By 1840 a network of roads connected most U.S. cities, promoting travel and trade.</a:t>
            </a:r>
            <a:r>
              <a:rPr lang="en-US" altLang="en-US" sz="1800" b="1">
                <a:latin typeface="Verdana" panose="020B0604030504040204" pitchFamily="34" charset="0"/>
              </a:rPr>
              <a:t>   </a:t>
            </a:r>
            <a:endParaRPr lang="en-US" altLang="en-US" sz="1800">
              <a:latin typeface="Verdana" panose="020B0604030504040204" pitchFamily="34" charset="0"/>
            </a:endParaRPr>
          </a:p>
        </p:txBody>
      </p:sp>
      <p:sp>
        <p:nvSpPr>
          <p:cNvPr id="58386" name="Text Box 18"/>
          <p:cNvSpPr txBox="1">
            <a:spLocks noChangeArrowheads="1"/>
          </p:cNvSpPr>
          <p:nvPr/>
        </p:nvSpPr>
        <p:spPr bwMode="auto">
          <a:xfrm>
            <a:off x="533400" y="3657600"/>
            <a:ext cx="7543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Railroads</a:t>
            </a:r>
          </a:p>
        </p:txBody>
      </p:sp>
      <p:sp>
        <p:nvSpPr>
          <p:cNvPr id="58387" name="Text Box 19"/>
          <p:cNvSpPr txBox="1">
            <a:spLocks noChangeArrowheads="1"/>
          </p:cNvSpPr>
          <p:nvPr/>
        </p:nvSpPr>
        <p:spPr bwMode="auto">
          <a:xfrm>
            <a:off x="609600" y="2655888"/>
            <a:ext cx="7924800" cy="1001712"/>
          </a:xfrm>
          <a:prstGeom prst="rect">
            <a:avLst/>
          </a:prstGeom>
          <a:solidFill>
            <a:srgbClr val="FFFF99"/>
          </a:solidFill>
          <a:ln w="9525">
            <a:solidFill>
              <a:srgbClr val="FFFF99"/>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800">
                <a:latin typeface="Verdana" panose="020B0604030504040204" pitchFamily="34" charset="0"/>
              </a:rPr>
              <a:t>In 1825 the Erie Canal connected the Great Lakes and Atlantic Ocean and providing a quick, economical shipping route.</a:t>
            </a:r>
            <a:r>
              <a:rPr lang="en-US" altLang="en-US" sz="1800" b="1">
                <a:latin typeface="Verdana" panose="020B0604030504040204" pitchFamily="34" charset="0"/>
              </a:rPr>
              <a:t>  </a:t>
            </a:r>
            <a:r>
              <a:rPr lang="en-US" altLang="en-US" sz="1800">
                <a:latin typeface="Verdana" panose="020B0604030504040204" pitchFamily="34" charset="0"/>
              </a:rPr>
              <a:t>More than 3,000 canals were built in the Northeast over the next 15 years. </a:t>
            </a:r>
          </a:p>
        </p:txBody>
      </p:sp>
      <p:sp>
        <p:nvSpPr>
          <p:cNvPr id="58388" name="Text Box 20"/>
          <p:cNvSpPr txBox="1">
            <a:spLocks noChangeArrowheads="1"/>
          </p:cNvSpPr>
          <p:nvPr/>
        </p:nvSpPr>
        <p:spPr bwMode="auto">
          <a:xfrm>
            <a:off x="609600" y="3962400"/>
            <a:ext cx="7924800" cy="762000"/>
          </a:xfrm>
          <a:prstGeom prst="rect">
            <a:avLst/>
          </a:prstGeom>
          <a:solidFill>
            <a:srgbClr val="FFFF99"/>
          </a:solidFill>
          <a:ln w="9525">
            <a:solidFill>
              <a:srgbClr val="FFFF99"/>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800">
                <a:latin typeface="Verdana" panose="020B0604030504040204" pitchFamily="34" charset="0"/>
              </a:rPr>
              <a:t>In 1830 the first steam-powered train ran in the U.S., and by 1840, 3,000 miles of track crossed the country, increasing travel and transport. </a:t>
            </a:r>
          </a:p>
        </p:txBody>
      </p:sp>
      <p:sp>
        <p:nvSpPr>
          <p:cNvPr id="58389" name="Text Box 21"/>
          <p:cNvSpPr txBox="1">
            <a:spLocks noChangeArrowheads="1"/>
          </p:cNvSpPr>
          <p:nvPr/>
        </p:nvSpPr>
        <p:spPr bwMode="auto">
          <a:xfrm>
            <a:off x="609600" y="5170488"/>
            <a:ext cx="7924800" cy="1001712"/>
          </a:xfrm>
          <a:prstGeom prst="rect">
            <a:avLst/>
          </a:prstGeom>
          <a:solidFill>
            <a:srgbClr val="FFFF99"/>
          </a:solidFill>
          <a:ln w="9525">
            <a:solidFill>
              <a:srgbClr val="FFFF99"/>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50000"/>
              </a:spcBef>
              <a:buFontTx/>
              <a:buNone/>
            </a:pPr>
            <a:r>
              <a:rPr lang="en-US" altLang="en-US" sz="1800">
                <a:latin typeface="Verdana" panose="020B0604030504040204" pitchFamily="34" charset="0"/>
              </a:rPr>
              <a:t>In 1840 Samuel Morse patented the revolutionary telegraph, a communication device that allowed instantaneous communications.  The device was soon widely used by newspapers, railroads, and businesses.</a:t>
            </a:r>
          </a:p>
        </p:txBody>
      </p:sp>
      <p:sp>
        <p:nvSpPr>
          <p:cNvPr id="58391" name="Text Box 23"/>
          <p:cNvSpPr txBox="1">
            <a:spLocks noChangeArrowheads="1"/>
          </p:cNvSpPr>
          <p:nvPr/>
        </p:nvSpPr>
        <p:spPr bwMode="auto">
          <a:xfrm>
            <a:off x="533400" y="1371600"/>
            <a:ext cx="7543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
              </a:spcBef>
              <a:buFontTx/>
              <a:buNone/>
            </a:pPr>
            <a:r>
              <a:rPr lang="en-US" altLang="en-US" sz="2000" b="1">
                <a:latin typeface="Verdana" panose="020B0604030504040204" pitchFamily="34" charset="0"/>
              </a:rPr>
              <a:t>Roads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91"/>
                                        </p:tgtEl>
                                        <p:attrNameLst>
                                          <p:attrName>style.visibility</p:attrName>
                                        </p:attrNameLst>
                                      </p:cBhvr>
                                      <p:to>
                                        <p:strVal val="visible"/>
                                      </p:to>
                                    </p:set>
                                    <p:anim calcmode="lin" valueType="num">
                                      <p:cBhvr additive="base">
                                        <p:cTn id="7" dur="500" fill="hold"/>
                                        <p:tgtEl>
                                          <p:spTgt spid="58391"/>
                                        </p:tgtEl>
                                        <p:attrNameLst>
                                          <p:attrName>ppt_x</p:attrName>
                                        </p:attrNameLst>
                                      </p:cBhvr>
                                      <p:tavLst>
                                        <p:tav tm="0">
                                          <p:val>
                                            <p:strVal val="0-#ppt_w/2"/>
                                          </p:val>
                                        </p:tav>
                                        <p:tav tm="100000">
                                          <p:val>
                                            <p:strVal val="#ppt_x"/>
                                          </p:val>
                                        </p:tav>
                                      </p:tavLst>
                                    </p:anim>
                                    <p:anim calcmode="lin" valueType="num">
                                      <p:cBhvr additive="base">
                                        <p:cTn id="8" dur="500" fill="hold"/>
                                        <p:tgtEl>
                                          <p:spTgt spid="5839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8385"/>
                                        </p:tgtEl>
                                        <p:attrNameLst>
                                          <p:attrName>style.visibility</p:attrName>
                                        </p:attrNameLst>
                                      </p:cBhvr>
                                      <p:to>
                                        <p:strVal val="visible"/>
                                      </p:to>
                                    </p:set>
                                    <p:anim calcmode="lin" valueType="num">
                                      <p:cBhvr additive="base">
                                        <p:cTn id="12" dur="500" fill="hold"/>
                                        <p:tgtEl>
                                          <p:spTgt spid="58385"/>
                                        </p:tgtEl>
                                        <p:attrNameLst>
                                          <p:attrName>ppt_x</p:attrName>
                                        </p:attrNameLst>
                                      </p:cBhvr>
                                      <p:tavLst>
                                        <p:tav tm="0">
                                          <p:val>
                                            <p:strVal val="0-#ppt_w/2"/>
                                          </p:val>
                                        </p:tav>
                                        <p:tav tm="100000">
                                          <p:val>
                                            <p:strVal val="#ppt_x"/>
                                          </p:val>
                                        </p:tav>
                                      </p:tavLst>
                                    </p:anim>
                                    <p:anim calcmode="lin" valueType="num">
                                      <p:cBhvr additive="base">
                                        <p:cTn id="13" dur="500" fill="hold"/>
                                        <p:tgtEl>
                                          <p:spTgt spid="58385"/>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8371"/>
                                        </p:tgtEl>
                                        <p:attrNameLst>
                                          <p:attrName>style.visibility</p:attrName>
                                        </p:attrNameLst>
                                      </p:cBhvr>
                                      <p:to>
                                        <p:strVal val="visible"/>
                                      </p:to>
                                    </p:set>
                                    <p:anim calcmode="lin" valueType="num">
                                      <p:cBhvr additive="base">
                                        <p:cTn id="18" dur="500" fill="hold"/>
                                        <p:tgtEl>
                                          <p:spTgt spid="58371"/>
                                        </p:tgtEl>
                                        <p:attrNameLst>
                                          <p:attrName>ppt_x</p:attrName>
                                        </p:attrNameLst>
                                      </p:cBhvr>
                                      <p:tavLst>
                                        <p:tav tm="0">
                                          <p:val>
                                            <p:strVal val="0-#ppt_w/2"/>
                                          </p:val>
                                        </p:tav>
                                        <p:tav tm="100000">
                                          <p:val>
                                            <p:strVal val="#ppt_x"/>
                                          </p:val>
                                        </p:tav>
                                      </p:tavLst>
                                    </p:anim>
                                    <p:anim calcmode="lin" valueType="num">
                                      <p:cBhvr additive="base">
                                        <p:cTn id="19" dur="500" fill="hold"/>
                                        <p:tgtEl>
                                          <p:spTgt spid="58371"/>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500"/>
                            </p:stCondLst>
                            <p:childTnLst>
                              <p:par>
                                <p:cTn id="21" presetID="2" presetClass="entr" presetSubtype="8" fill="hold" grpId="0" nodeType="afterEffect">
                                  <p:stCondLst>
                                    <p:cond delay="0"/>
                                  </p:stCondLst>
                                  <p:childTnLst>
                                    <p:set>
                                      <p:cBhvr>
                                        <p:cTn id="22" dur="1" fill="hold">
                                          <p:stCondLst>
                                            <p:cond delay="0"/>
                                          </p:stCondLst>
                                        </p:cTn>
                                        <p:tgtEl>
                                          <p:spTgt spid="58387"/>
                                        </p:tgtEl>
                                        <p:attrNameLst>
                                          <p:attrName>style.visibility</p:attrName>
                                        </p:attrNameLst>
                                      </p:cBhvr>
                                      <p:to>
                                        <p:strVal val="visible"/>
                                      </p:to>
                                    </p:set>
                                    <p:anim calcmode="lin" valueType="num">
                                      <p:cBhvr additive="base">
                                        <p:cTn id="23" dur="500" fill="hold"/>
                                        <p:tgtEl>
                                          <p:spTgt spid="58387"/>
                                        </p:tgtEl>
                                        <p:attrNameLst>
                                          <p:attrName>ppt_x</p:attrName>
                                        </p:attrNameLst>
                                      </p:cBhvr>
                                      <p:tavLst>
                                        <p:tav tm="0">
                                          <p:val>
                                            <p:strVal val="0-#ppt_w/2"/>
                                          </p:val>
                                        </p:tav>
                                        <p:tav tm="100000">
                                          <p:val>
                                            <p:strVal val="#ppt_x"/>
                                          </p:val>
                                        </p:tav>
                                      </p:tavLst>
                                    </p:anim>
                                    <p:anim calcmode="lin" valueType="num">
                                      <p:cBhvr additive="base">
                                        <p:cTn id="24" dur="500" fill="hold"/>
                                        <p:tgtEl>
                                          <p:spTgt spid="58387"/>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58386"/>
                                        </p:tgtEl>
                                        <p:attrNameLst>
                                          <p:attrName>style.visibility</p:attrName>
                                        </p:attrNameLst>
                                      </p:cBhvr>
                                      <p:to>
                                        <p:strVal val="visible"/>
                                      </p:to>
                                    </p:set>
                                    <p:anim calcmode="lin" valueType="num">
                                      <p:cBhvr additive="base">
                                        <p:cTn id="29" dur="500" fill="hold"/>
                                        <p:tgtEl>
                                          <p:spTgt spid="58386"/>
                                        </p:tgtEl>
                                        <p:attrNameLst>
                                          <p:attrName>ppt_x</p:attrName>
                                        </p:attrNameLst>
                                      </p:cBhvr>
                                      <p:tavLst>
                                        <p:tav tm="0">
                                          <p:val>
                                            <p:strVal val="0-#ppt_w/2"/>
                                          </p:val>
                                        </p:tav>
                                        <p:tav tm="100000">
                                          <p:val>
                                            <p:strVal val="#ppt_x"/>
                                          </p:val>
                                        </p:tav>
                                      </p:tavLst>
                                    </p:anim>
                                    <p:anim calcmode="lin" valueType="num">
                                      <p:cBhvr additive="base">
                                        <p:cTn id="30" dur="500" fill="hold"/>
                                        <p:tgtEl>
                                          <p:spTgt spid="58386"/>
                                        </p:tgtEl>
                                        <p:attrNameLst>
                                          <p:attrName>ppt_y</p:attrName>
                                        </p:attrNameLst>
                                      </p:cBhvr>
                                      <p:tavLst>
                                        <p:tav tm="0">
                                          <p:val>
                                            <p:strVal val="#ppt_y"/>
                                          </p:val>
                                        </p:tav>
                                        <p:tav tm="100000">
                                          <p:val>
                                            <p:strVal val="#ppt_y"/>
                                          </p:val>
                                        </p:tav>
                                      </p:tavLst>
                                    </p:anim>
                                  </p:childTnLst>
                                </p:cTn>
                              </p:par>
                            </p:childTnLst>
                          </p:cTn>
                        </p:par>
                        <p:par>
                          <p:cTn id="31" fill="hold" nodeType="afterGroup">
                            <p:stCondLst>
                              <p:cond delay="500"/>
                            </p:stCondLst>
                            <p:childTnLst>
                              <p:par>
                                <p:cTn id="32" presetID="2" presetClass="entr" presetSubtype="8" fill="hold" grpId="0" nodeType="afterEffect">
                                  <p:stCondLst>
                                    <p:cond delay="0"/>
                                  </p:stCondLst>
                                  <p:childTnLst>
                                    <p:set>
                                      <p:cBhvr>
                                        <p:cTn id="33" dur="1" fill="hold">
                                          <p:stCondLst>
                                            <p:cond delay="0"/>
                                          </p:stCondLst>
                                        </p:cTn>
                                        <p:tgtEl>
                                          <p:spTgt spid="58388"/>
                                        </p:tgtEl>
                                        <p:attrNameLst>
                                          <p:attrName>style.visibility</p:attrName>
                                        </p:attrNameLst>
                                      </p:cBhvr>
                                      <p:to>
                                        <p:strVal val="visible"/>
                                      </p:to>
                                    </p:set>
                                    <p:anim calcmode="lin" valueType="num">
                                      <p:cBhvr additive="base">
                                        <p:cTn id="34" dur="500" fill="hold"/>
                                        <p:tgtEl>
                                          <p:spTgt spid="58388"/>
                                        </p:tgtEl>
                                        <p:attrNameLst>
                                          <p:attrName>ppt_x</p:attrName>
                                        </p:attrNameLst>
                                      </p:cBhvr>
                                      <p:tavLst>
                                        <p:tav tm="0">
                                          <p:val>
                                            <p:strVal val="0-#ppt_w/2"/>
                                          </p:val>
                                        </p:tav>
                                        <p:tav tm="100000">
                                          <p:val>
                                            <p:strVal val="#ppt_x"/>
                                          </p:val>
                                        </p:tav>
                                      </p:tavLst>
                                    </p:anim>
                                    <p:anim calcmode="lin" valueType="num">
                                      <p:cBhvr additive="base">
                                        <p:cTn id="35" dur="500" fill="hold"/>
                                        <p:tgtEl>
                                          <p:spTgt spid="58388"/>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58372">
                                            <p:txEl>
                                              <p:pRg st="0" end="0"/>
                                            </p:txEl>
                                          </p:spTgt>
                                        </p:tgtEl>
                                        <p:attrNameLst>
                                          <p:attrName>style.visibility</p:attrName>
                                        </p:attrNameLst>
                                      </p:cBhvr>
                                      <p:to>
                                        <p:strVal val="visible"/>
                                      </p:to>
                                    </p:set>
                                    <p:animEffect transition="in" filter="wipe(left)">
                                      <p:cBhvr>
                                        <p:cTn id="40" dur="500"/>
                                        <p:tgtEl>
                                          <p:spTgt spid="58372">
                                            <p:txEl>
                                              <p:pRg st="0" end="0"/>
                                            </p:txEl>
                                          </p:spTgt>
                                        </p:tgtEl>
                                      </p:cBhvr>
                                    </p:animEffect>
                                  </p:childTnLst>
                                </p:cTn>
                              </p:par>
                            </p:childTnLst>
                          </p:cTn>
                        </p:par>
                        <p:par>
                          <p:cTn id="41" fill="hold" nodeType="afterGroup">
                            <p:stCondLst>
                              <p:cond delay="500"/>
                            </p:stCondLst>
                            <p:childTnLst>
                              <p:par>
                                <p:cTn id="42" presetID="2" presetClass="entr" presetSubtype="8" fill="hold" grpId="0" nodeType="afterEffect">
                                  <p:stCondLst>
                                    <p:cond delay="0"/>
                                  </p:stCondLst>
                                  <p:childTnLst>
                                    <p:set>
                                      <p:cBhvr>
                                        <p:cTn id="43" dur="1" fill="hold">
                                          <p:stCondLst>
                                            <p:cond delay="0"/>
                                          </p:stCondLst>
                                        </p:cTn>
                                        <p:tgtEl>
                                          <p:spTgt spid="58389"/>
                                        </p:tgtEl>
                                        <p:attrNameLst>
                                          <p:attrName>style.visibility</p:attrName>
                                        </p:attrNameLst>
                                      </p:cBhvr>
                                      <p:to>
                                        <p:strVal val="visible"/>
                                      </p:to>
                                    </p:set>
                                    <p:anim calcmode="lin" valueType="num">
                                      <p:cBhvr additive="base">
                                        <p:cTn id="44" dur="500" fill="hold"/>
                                        <p:tgtEl>
                                          <p:spTgt spid="58389"/>
                                        </p:tgtEl>
                                        <p:attrNameLst>
                                          <p:attrName>ppt_x</p:attrName>
                                        </p:attrNameLst>
                                      </p:cBhvr>
                                      <p:tavLst>
                                        <p:tav tm="0">
                                          <p:val>
                                            <p:strVal val="0-#ppt_w/2"/>
                                          </p:val>
                                        </p:tav>
                                        <p:tav tm="100000">
                                          <p:val>
                                            <p:strVal val="#ppt_x"/>
                                          </p:val>
                                        </p:tav>
                                      </p:tavLst>
                                    </p:anim>
                                    <p:anim calcmode="lin" valueType="num">
                                      <p:cBhvr additive="base">
                                        <p:cTn id="45" dur="500" fill="hold"/>
                                        <p:tgtEl>
                                          <p:spTgt spid="583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utoUpdateAnimBg="0"/>
      <p:bldP spid="58372" grpId="0" build="p" autoUpdateAnimBg="0"/>
      <p:bldP spid="58385" grpId="0" animBg="1" autoUpdateAnimBg="0"/>
      <p:bldP spid="58386" grpId="0" autoUpdateAnimBg="0"/>
      <p:bldP spid="58387" grpId="0" animBg="1" autoUpdateAnimBg="0"/>
      <p:bldP spid="58388" grpId="0" animBg="1" autoUpdateAnimBg="0"/>
      <p:bldP spid="58389" grpId="0" animBg="1" autoUpdateAnimBg="0"/>
      <p:bldP spid="5839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457200"/>
            <a:ext cx="8077200" cy="530225"/>
          </a:xfrm>
          <a:noFill/>
        </p:spPr>
        <p:txBody>
          <a:bodyPr/>
          <a:lstStyle/>
          <a:p>
            <a:pPr eaLnBrk="1" hangingPunct="1"/>
            <a:r>
              <a:rPr lang="en-US" altLang="en-US" sz="4800"/>
              <a:t>Cotton and the South</a:t>
            </a:r>
          </a:p>
        </p:txBody>
      </p:sp>
      <p:sp>
        <p:nvSpPr>
          <p:cNvPr id="59395" name="Rectangle 3"/>
          <p:cNvSpPr>
            <a:spLocks noGrp="1" noChangeArrowheads="1"/>
          </p:cNvSpPr>
          <p:nvPr>
            <p:ph type="body" sz="half" idx="1"/>
          </p:nvPr>
        </p:nvSpPr>
        <p:spPr>
          <a:xfrm>
            <a:off x="533400" y="1219200"/>
            <a:ext cx="3886200" cy="4724400"/>
          </a:xfrm>
          <a:solidFill>
            <a:srgbClr val="336633"/>
          </a:solidFill>
        </p:spPr>
        <p:txBody>
          <a:bodyPr/>
          <a:lstStyle/>
          <a:p>
            <a:pPr marL="228600" indent="-228600" algn="ctr" eaLnBrk="1" hangingPunct="1">
              <a:lnSpc>
                <a:spcPct val="90000"/>
              </a:lnSpc>
              <a:spcBef>
                <a:spcPct val="50000"/>
              </a:spcBef>
              <a:buFontTx/>
              <a:buNone/>
            </a:pPr>
            <a:r>
              <a:rPr lang="en-US" altLang="en-US" sz="1800" b="1">
                <a:solidFill>
                  <a:schemeClr val="bg1"/>
                </a:solidFill>
              </a:rPr>
              <a:t>The Cotton Revolution</a:t>
            </a:r>
          </a:p>
          <a:p>
            <a:pPr marL="228600" indent="-228600" eaLnBrk="1" hangingPunct="1">
              <a:lnSpc>
                <a:spcPct val="80000"/>
              </a:lnSpc>
              <a:spcBef>
                <a:spcPct val="50000"/>
              </a:spcBef>
            </a:pPr>
            <a:r>
              <a:rPr lang="en-US" altLang="en-US" sz="1800">
                <a:solidFill>
                  <a:schemeClr val="bg1"/>
                </a:solidFill>
              </a:rPr>
              <a:t>Eli Whitney’s cotton gin, which separated the seeds from the usable parts of the cotton,  made large-scale cotton production possible.</a:t>
            </a:r>
          </a:p>
          <a:p>
            <a:pPr marL="228600" indent="-228600" eaLnBrk="1" hangingPunct="1">
              <a:lnSpc>
                <a:spcPct val="80000"/>
              </a:lnSpc>
              <a:spcBef>
                <a:spcPct val="50000"/>
              </a:spcBef>
              <a:buFont typeface="Times" panose="02020603050405020304" pitchFamily="18" charset="0"/>
              <a:buChar char="•"/>
            </a:pPr>
            <a:r>
              <a:rPr lang="en-US" altLang="en-US" sz="1800">
                <a:solidFill>
                  <a:schemeClr val="bg1"/>
                </a:solidFill>
              </a:rPr>
              <a:t>The cotton gin was simple, but had a major impact on life in the South</a:t>
            </a:r>
          </a:p>
          <a:p>
            <a:pPr lvl="1" eaLnBrk="1" hangingPunct="1">
              <a:lnSpc>
                <a:spcPct val="80000"/>
              </a:lnSpc>
              <a:spcBef>
                <a:spcPct val="50000"/>
              </a:spcBef>
              <a:buFont typeface="Times" panose="02020603050405020304" pitchFamily="18" charset="0"/>
              <a:buChar char="–"/>
            </a:pPr>
            <a:r>
              <a:rPr lang="en-US" altLang="en-US" sz="1800">
                <a:solidFill>
                  <a:schemeClr val="bg1"/>
                </a:solidFill>
              </a:rPr>
              <a:t>The booming textile industry in the North bought cotton to weave into cloth that was sold to Americans.</a:t>
            </a:r>
          </a:p>
          <a:p>
            <a:pPr lvl="1" eaLnBrk="1" hangingPunct="1">
              <a:lnSpc>
                <a:spcPct val="80000"/>
              </a:lnSpc>
              <a:spcBef>
                <a:spcPct val="50000"/>
              </a:spcBef>
              <a:buFont typeface="Times" panose="02020603050405020304" pitchFamily="18" charset="0"/>
              <a:buChar char="–"/>
            </a:pPr>
            <a:r>
              <a:rPr lang="en-US" altLang="en-US" sz="1800">
                <a:solidFill>
                  <a:schemeClr val="bg1"/>
                </a:solidFill>
              </a:rPr>
              <a:t>The British Industrial Revolution raised the demand for cotton, making Southern cotton very valuable to grow. </a:t>
            </a:r>
          </a:p>
        </p:txBody>
      </p:sp>
      <p:sp>
        <p:nvSpPr>
          <p:cNvPr id="59396" name="Rectangle 4"/>
          <p:cNvSpPr>
            <a:spLocks noGrp="1" noChangeArrowheads="1"/>
          </p:cNvSpPr>
          <p:nvPr>
            <p:ph type="body" sz="half" idx="2"/>
          </p:nvPr>
        </p:nvSpPr>
        <p:spPr>
          <a:xfrm>
            <a:off x="4572000" y="1219200"/>
            <a:ext cx="3733800" cy="4724400"/>
          </a:xfrm>
          <a:solidFill>
            <a:srgbClr val="336633"/>
          </a:solidFill>
        </p:spPr>
        <p:txBody>
          <a:bodyPr/>
          <a:lstStyle/>
          <a:p>
            <a:pPr marL="228600" indent="-228600" algn="ctr" eaLnBrk="1" hangingPunct="1">
              <a:lnSpc>
                <a:spcPct val="80000"/>
              </a:lnSpc>
              <a:spcBef>
                <a:spcPct val="50000"/>
              </a:spcBef>
              <a:buFontTx/>
              <a:buNone/>
            </a:pPr>
            <a:r>
              <a:rPr lang="en-US" altLang="en-US" sz="1800" b="1">
                <a:solidFill>
                  <a:schemeClr val="bg1"/>
                </a:solidFill>
              </a:rPr>
              <a:t>Slavery Spreads</a:t>
            </a:r>
          </a:p>
          <a:p>
            <a:pPr marL="228600" indent="-228600" eaLnBrk="1" hangingPunct="1">
              <a:lnSpc>
                <a:spcPct val="80000"/>
              </a:lnSpc>
              <a:spcBef>
                <a:spcPct val="50000"/>
              </a:spcBef>
            </a:pPr>
            <a:r>
              <a:rPr lang="en-US" altLang="en-US" sz="1800">
                <a:solidFill>
                  <a:schemeClr val="bg1"/>
                </a:solidFill>
              </a:rPr>
              <a:t>Even with the use of the cotton gin, farming cotton required a large number of workers.</a:t>
            </a:r>
          </a:p>
          <a:p>
            <a:pPr marL="228600" indent="-228600" eaLnBrk="1" hangingPunct="1">
              <a:lnSpc>
                <a:spcPct val="80000"/>
              </a:lnSpc>
              <a:spcBef>
                <a:spcPct val="50000"/>
              </a:spcBef>
            </a:pPr>
            <a:r>
              <a:rPr lang="en-US" altLang="en-US" sz="1800">
                <a:solidFill>
                  <a:schemeClr val="bg1"/>
                </a:solidFill>
              </a:rPr>
              <a:t>The first cotton farms were small and didn’t use enslaved African Americans, but wealthier farmers soon bought huge plantations and needed additional workers.</a:t>
            </a:r>
          </a:p>
          <a:p>
            <a:pPr marL="228600" indent="-228600" eaLnBrk="1" hangingPunct="1">
              <a:lnSpc>
                <a:spcPct val="80000"/>
              </a:lnSpc>
              <a:spcBef>
                <a:spcPct val="50000"/>
              </a:spcBef>
            </a:pPr>
            <a:r>
              <a:rPr lang="en-US" altLang="en-US" sz="1800">
                <a:solidFill>
                  <a:schemeClr val="bg1"/>
                </a:solidFill>
              </a:rPr>
              <a:t>Planters knew that the more enslaved African Americans they used, the more valuable cotton they could grow.</a:t>
            </a:r>
          </a:p>
          <a:p>
            <a:pPr marL="228600" indent="-228600" eaLnBrk="1" hangingPunct="1">
              <a:lnSpc>
                <a:spcPct val="80000"/>
              </a:lnSpc>
              <a:spcBef>
                <a:spcPct val="50000"/>
              </a:spcBef>
            </a:pPr>
            <a:r>
              <a:rPr lang="en-US" altLang="en-US" sz="1800">
                <a:solidFill>
                  <a:schemeClr val="bg1"/>
                </a:solidFill>
              </a:rPr>
              <a:t>Between 1810 and 1840 the number of enslaved African Americans in the U.S. more than doubled to 2.5 million.</a:t>
            </a:r>
          </a:p>
        </p:txBody>
      </p:sp>
      <p:pic>
        <p:nvPicPr>
          <p:cNvPr id="102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4400" y="3429000"/>
            <a:ext cx="160338"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463" y="3810000"/>
            <a:ext cx="160337" cy="16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gtEl>
                                        <p:attrNameLst>
                                          <p:attrName>style.visibility</p:attrName>
                                        </p:attrNameLst>
                                      </p:cBhvr>
                                      <p:to>
                                        <p:strVal val="visible"/>
                                      </p:to>
                                    </p:set>
                                    <p:anim calcmode="lin" valueType="num">
                                      <p:cBhvr additive="base">
                                        <p:cTn id="7" dur="500" fill="hold"/>
                                        <p:tgtEl>
                                          <p:spTgt spid="59395"/>
                                        </p:tgtEl>
                                        <p:attrNameLst>
                                          <p:attrName>ppt_x</p:attrName>
                                        </p:attrNameLst>
                                      </p:cBhvr>
                                      <p:tavLst>
                                        <p:tav tm="0">
                                          <p:val>
                                            <p:strVal val="0-#ppt_w/2"/>
                                          </p:val>
                                        </p:tav>
                                        <p:tav tm="100000">
                                          <p:val>
                                            <p:strVal val="#ppt_x"/>
                                          </p:val>
                                        </p:tav>
                                      </p:tavLst>
                                    </p:anim>
                                    <p:anim calcmode="lin" valueType="num">
                                      <p:cBhvr additive="base">
                                        <p:cTn id="8" dur="500" fill="hold"/>
                                        <p:tgtEl>
                                          <p:spTgt spid="5939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9396"/>
                                        </p:tgtEl>
                                        <p:attrNameLst>
                                          <p:attrName>style.visibility</p:attrName>
                                        </p:attrNameLst>
                                      </p:cBhvr>
                                      <p:to>
                                        <p:strVal val="visible"/>
                                      </p:to>
                                    </p:set>
                                    <p:anim calcmode="lin" valueType="num">
                                      <p:cBhvr additive="base">
                                        <p:cTn id="13" dur="500" fill="hold"/>
                                        <p:tgtEl>
                                          <p:spTgt spid="59396"/>
                                        </p:tgtEl>
                                        <p:attrNameLst>
                                          <p:attrName>ppt_x</p:attrName>
                                        </p:attrNameLst>
                                      </p:cBhvr>
                                      <p:tavLst>
                                        <p:tav tm="0">
                                          <p:val>
                                            <p:strVal val="1+#ppt_w/2"/>
                                          </p:val>
                                        </p:tav>
                                        <p:tav tm="100000">
                                          <p:val>
                                            <p:strVal val="#ppt_x"/>
                                          </p:val>
                                        </p:tav>
                                      </p:tavLst>
                                    </p:anim>
                                    <p:anim calcmode="lin" valueType="num">
                                      <p:cBhvr additive="base">
                                        <p:cTn id="14" dur="500" fill="hold"/>
                                        <p:tgtEl>
                                          <p:spTgt spid="593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nimBg="1" autoUpdateAnimBg="0"/>
      <p:bldP spid="59396"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228600"/>
            <a:ext cx="8077200" cy="533400"/>
          </a:xfrm>
          <a:noFill/>
        </p:spPr>
        <p:txBody>
          <a:bodyPr/>
          <a:lstStyle/>
          <a:p>
            <a:pPr eaLnBrk="1" hangingPunct="1"/>
            <a:r>
              <a:rPr lang="en-US" altLang="en-US" sz="3200" b="1" dirty="0"/>
              <a:t>Differences in the North and South</a:t>
            </a:r>
          </a:p>
        </p:txBody>
      </p:sp>
      <p:sp>
        <p:nvSpPr>
          <p:cNvPr id="60419" name="Rectangle 3"/>
          <p:cNvSpPr>
            <a:spLocks noGrp="1" noChangeArrowheads="1"/>
          </p:cNvSpPr>
          <p:nvPr>
            <p:ph type="body" sz="half" idx="1"/>
          </p:nvPr>
        </p:nvSpPr>
        <p:spPr>
          <a:xfrm>
            <a:off x="381000" y="4114799"/>
            <a:ext cx="4114800" cy="2514599"/>
          </a:xfrm>
          <a:solidFill>
            <a:srgbClr val="1B4D1D"/>
          </a:solidFill>
        </p:spPr>
        <p:txBody>
          <a:bodyPr/>
          <a:lstStyle/>
          <a:p>
            <a:pPr marL="166688" indent="-166688" algn="ctr" eaLnBrk="1" hangingPunct="1">
              <a:lnSpc>
                <a:spcPct val="90000"/>
              </a:lnSpc>
              <a:spcBef>
                <a:spcPct val="50000"/>
              </a:spcBef>
              <a:buFontTx/>
              <a:buNone/>
            </a:pPr>
            <a:r>
              <a:rPr lang="en-US" altLang="en-US" sz="1800" b="1" dirty="0">
                <a:solidFill>
                  <a:schemeClr val="bg1"/>
                </a:solidFill>
              </a:rPr>
              <a:t>North</a:t>
            </a:r>
          </a:p>
          <a:p>
            <a:pPr marL="166688" indent="-166688" eaLnBrk="1" hangingPunct="1">
              <a:lnSpc>
                <a:spcPct val="80000"/>
              </a:lnSpc>
              <a:spcBef>
                <a:spcPct val="50000"/>
              </a:spcBef>
            </a:pPr>
            <a:r>
              <a:rPr lang="en-US" altLang="en-US" sz="1600" b="1" dirty="0">
                <a:solidFill>
                  <a:schemeClr val="bg1"/>
                </a:solidFill>
              </a:rPr>
              <a:t>Free states</a:t>
            </a:r>
          </a:p>
          <a:p>
            <a:pPr marL="166688" indent="-166688" eaLnBrk="1" hangingPunct="1">
              <a:lnSpc>
                <a:spcPct val="80000"/>
              </a:lnSpc>
              <a:spcBef>
                <a:spcPct val="50000"/>
              </a:spcBef>
            </a:pPr>
            <a:r>
              <a:rPr lang="en-US" altLang="en-US" sz="1600" b="1" dirty="0">
                <a:solidFill>
                  <a:schemeClr val="bg1"/>
                </a:solidFill>
              </a:rPr>
              <a:t>Favored strong national government</a:t>
            </a:r>
          </a:p>
          <a:p>
            <a:pPr marL="166688" indent="-166688" eaLnBrk="1" hangingPunct="1">
              <a:lnSpc>
                <a:spcPct val="80000"/>
              </a:lnSpc>
              <a:spcBef>
                <a:spcPct val="50000"/>
              </a:spcBef>
            </a:pPr>
            <a:r>
              <a:rPr lang="en-US" altLang="en-US" sz="1600" b="1" dirty="0">
                <a:solidFill>
                  <a:schemeClr val="bg1"/>
                </a:solidFill>
              </a:rPr>
              <a:t>More nationalist</a:t>
            </a:r>
          </a:p>
          <a:p>
            <a:pPr marL="166688" indent="-166688" eaLnBrk="1" hangingPunct="1">
              <a:lnSpc>
                <a:spcPct val="80000"/>
              </a:lnSpc>
              <a:spcBef>
                <a:spcPct val="50000"/>
              </a:spcBef>
            </a:pPr>
            <a:r>
              <a:rPr lang="en-US" altLang="en-US" sz="1600" b="1" dirty="0">
                <a:solidFill>
                  <a:schemeClr val="bg1"/>
                </a:solidFill>
              </a:rPr>
              <a:t>Urban / Industrial</a:t>
            </a:r>
          </a:p>
          <a:p>
            <a:pPr marL="166688" indent="-166688" eaLnBrk="1" hangingPunct="1">
              <a:lnSpc>
                <a:spcPct val="80000"/>
              </a:lnSpc>
              <a:spcBef>
                <a:spcPct val="50000"/>
              </a:spcBef>
            </a:pPr>
            <a:r>
              <a:rPr lang="en-US" altLang="en-US" sz="1600" b="1" dirty="0">
                <a:solidFill>
                  <a:schemeClr val="bg1"/>
                </a:solidFill>
              </a:rPr>
              <a:t>Stronger transportation network</a:t>
            </a:r>
          </a:p>
        </p:txBody>
      </p:sp>
      <p:sp>
        <p:nvSpPr>
          <p:cNvPr id="60420" name="Rectangle 4"/>
          <p:cNvSpPr>
            <a:spLocks noGrp="1" noChangeArrowheads="1"/>
          </p:cNvSpPr>
          <p:nvPr>
            <p:ph type="body" sz="half" idx="2"/>
          </p:nvPr>
        </p:nvSpPr>
        <p:spPr>
          <a:xfrm>
            <a:off x="4648200" y="4114800"/>
            <a:ext cx="4114800" cy="2514600"/>
          </a:xfrm>
          <a:solidFill>
            <a:srgbClr val="1B4D1D"/>
          </a:solidFill>
        </p:spPr>
        <p:txBody>
          <a:bodyPr/>
          <a:lstStyle/>
          <a:p>
            <a:pPr marL="228600" indent="-228600" algn="ctr" eaLnBrk="1" hangingPunct="1">
              <a:lnSpc>
                <a:spcPct val="90000"/>
              </a:lnSpc>
              <a:spcBef>
                <a:spcPct val="50000"/>
              </a:spcBef>
              <a:buFontTx/>
              <a:buNone/>
            </a:pPr>
            <a:r>
              <a:rPr lang="en-US" altLang="en-US" sz="1600" b="1" dirty="0">
                <a:solidFill>
                  <a:schemeClr val="bg1"/>
                </a:solidFill>
              </a:rPr>
              <a:t>South</a:t>
            </a:r>
          </a:p>
          <a:p>
            <a:pPr marL="228600" indent="-228600" eaLnBrk="1" hangingPunct="1">
              <a:lnSpc>
                <a:spcPct val="90000"/>
              </a:lnSpc>
              <a:spcBef>
                <a:spcPct val="50000"/>
              </a:spcBef>
            </a:pPr>
            <a:r>
              <a:rPr lang="en-US" altLang="en-US" sz="1600" b="1" dirty="0">
                <a:solidFill>
                  <a:schemeClr val="bg1"/>
                </a:solidFill>
              </a:rPr>
              <a:t>Slave states</a:t>
            </a:r>
          </a:p>
          <a:p>
            <a:pPr marL="228600" indent="-228600" eaLnBrk="1" hangingPunct="1">
              <a:lnSpc>
                <a:spcPct val="90000"/>
              </a:lnSpc>
              <a:spcBef>
                <a:spcPct val="50000"/>
              </a:spcBef>
            </a:pPr>
            <a:r>
              <a:rPr lang="en-US" altLang="en-US" sz="1600" b="1" dirty="0">
                <a:solidFill>
                  <a:schemeClr val="bg1"/>
                </a:solidFill>
              </a:rPr>
              <a:t>Favored states’ rights</a:t>
            </a:r>
          </a:p>
          <a:p>
            <a:pPr marL="228600" indent="-228600" eaLnBrk="1" hangingPunct="1">
              <a:lnSpc>
                <a:spcPct val="90000"/>
              </a:lnSpc>
              <a:spcBef>
                <a:spcPct val="50000"/>
              </a:spcBef>
            </a:pPr>
            <a:r>
              <a:rPr lang="en-US" altLang="en-US" sz="1600" b="1" dirty="0">
                <a:solidFill>
                  <a:schemeClr val="bg1"/>
                </a:solidFill>
              </a:rPr>
              <a:t>More sectionalist</a:t>
            </a:r>
          </a:p>
          <a:p>
            <a:pPr marL="228600" indent="-228600" eaLnBrk="1" hangingPunct="1">
              <a:lnSpc>
                <a:spcPct val="90000"/>
              </a:lnSpc>
              <a:spcBef>
                <a:spcPct val="50000"/>
              </a:spcBef>
            </a:pPr>
            <a:r>
              <a:rPr lang="en-US" altLang="en-US" sz="1600" b="1" dirty="0">
                <a:solidFill>
                  <a:schemeClr val="bg1"/>
                </a:solidFill>
              </a:rPr>
              <a:t>Rural / Agricultural</a:t>
            </a:r>
          </a:p>
          <a:p>
            <a:pPr marL="228600" indent="-228600" eaLnBrk="1" hangingPunct="1">
              <a:lnSpc>
                <a:spcPct val="90000"/>
              </a:lnSpc>
              <a:spcBef>
                <a:spcPct val="50000"/>
              </a:spcBef>
            </a:pPr>
            <a:r>
              <a:rPr lang="en-US" altLang="en-US" sz="1600" b="1" dirty="0">
                <a:solidFill>
                  <a:schemeClr val="bg1"/>
                </a:solidFill>
              </a:rPr>
              <a:t>Weaker transportation network</a:t>
            </a:r>
          </a:p>
          <a:p>
            <a:pPr marL="228600" indent="-228600" eaLnBrk="1" hangingPunct="1">
              <a:lnSpc>
                <a:spcPct val="90000"/>
              </a:lnSpc>
              <a:spcBef>
                <a:spcPct val="50000"/>
              </a:spcBef>
            </a:pPr>
            <a:r>
              <a:rPr lang="en-US" altLang="en-US" sz="1600" b="1" dirty="0">
                <a:solidFill>
                  <a:schemeClr val="bg1"/>
                </a:solidFill>
              </a:rPr>
              <a:t>Dependent on slave labor</a:t>
            </a:r>
            <a:r>
              <a:rPr lang="en-US" altLang="en-US" sz="1400" b="1" dirty="0">
                <a:solidFill>
                  <a:schemeClr val="bg1"/>
                </a:solidFill>
              </a:rPr>
              <a:t> </a:t>
            </a:r>
          </a:p>
        </p:txBody>
      </p:sp>
      <p:sp>
        <p:nvSpPr>
          <p:cNvPr id="11271" name="Text Box 12"/>
          <p:cNvSpPr txBox="1">
            <a:spLocks noChangeArrowheads="1"/>
          </p:cNvSpPr>
          <p:nvPr/>
        </p:nvSpPr>
        <p:spPr bwMode="auto">
          <a:xfrm>
            <a:off x="381000" y="838200"/>
            <a:ext cx="8382000" cy="3170099"/>
          </a:xfrm>
          <a:prstGeom prst="rect">
            <a:avLst/>
          </a:prstGeom>
          <a:solidFill>
            <a:srgbClr val="1B4D1D"/>
          </a:solidFill>
          <a:ln>
            <a:noFill/>
          </a:ln>
        </p:spPr>
        <p:txBody>
          <a:bodyPr wrap="square">
            <a:spAutoFit/>
          </a:bodyPr>
          <a:lstStyle>
            <a:lvl1pPr marL="233363" indent="-233363">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40000"/>
              </a:spcBef>
            </a:pPr>
            <a:r>
              <a:rPr lang="en-US" altLang="en-US" sz="2000" dirty="0">
                <a:solidFill>
                  <a:schemeClr val="bg1"/>
                </a:solidFill>
                <a:latin typeface="Verdana" panose="020B0604030504040204" pitchFamily="34" charset="0"/>
              </a:rPr>
              <a:t>The economic differences between the industrial North and the agricultural South led to greater differences between the two regions.</a:t>
            </a:r>
          </a:p>
          <a:p>
            <a:pPr>
              <a:lnSpc>
                <a:spcPct val="80000"/>
              </a:lnSpc>
              <a:spcBef>
                <a:spcPct val="40000"/>
              </a:spcBef>
            </a:pPr>
            <a:r>
              <a:rPr lang="en-US" altLang="en-US" sz="2000" dirty="0">
                <a:solidFill>
                  <a:schemeClr val="bg1"/>
                </a:solidFill>
                <a:latin typeface="Verdana" panose="020B0604030504040204" pitchFamily="34" charset="0"/>
              </a:rPr>
              <a:t>Trade and industry led to Northern urbanization, and transportation and communication advances were used by Northern industrialists.</a:t>
            </a:r>
          </a:p>
          <a:p>
            <a:pPr>
              <a:lnSpc>
                <a:spcPct val="80000"/>
              </a:lnSpc>
              <a:spcBef>
                <a:spcPct val="40000"/>
              </a:spcBef>
            </a:pPr>
            <a:r>
              <a:rPr lang="en-US" altLang="en-US" sz="2000" dirty="0">
                <a:solidFill>
                  <a:schemeClr val="bg1"/>
                </a:solidFill>
                <a:latin typeface="Verdana" panose="020B0604030504040204" pitchFamily="34" charset="0"/>
              </a:rPr>
              <a:t>The greatest difference centered around slavery, which was legal and viewed as economically vital in the South, but illegal and viewed as problematic in the North.</a:t>
            </a:r>
          </a:p>
          <a:p>
            <a:pPr>
              <a:lnSpc>
                <a:spcPct val="80000"/>
              </a:lnSpc>
              <a:spcBef>
                <a:spcPct val="40000"/>
              </a:spcBef>
            </a:pPr>
            <a:r>
              <a:rPr lang="en-US" altLang="en-US" sz="2000" dirty="0">
                <a:solidFill>
                  <a:schemeClr val="bg1"/>
                </a:solidFill>
                <a:latin typeface="Verdana" panose="020B0604030504040204" pitchFamily="34" charset="0"/>
              </a:rPr>
              <a:t>Few realized that these differences would lead to the Civil War.</a:t>
            </a:r>
          </a:p>
        </p:txBody>
      </p:sp>
      <p:sp>
        <p:nvSpPr>
          <p:cNvPr id="11272" name="Rectangle 13">
            <a:hlinkClick r:id="" action="ppaction://hlinkshowjump?jump=firstslide"/>
          </p:cNvPr>
          <p:cNvSpPr>
            <a:spLocks noChangeArrowheads="1"/>
          </p:cNvSpPr>
          <p:nvPr/>
        </p:nvSpPr>
        <p:spPr bwMode="auto">
          <a:xfrm>
            <a:off x="6934200" y="6019800"/>
            <a:ext cx="609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2000">
              <a:solidFill>
                <a:srgbClr val="FFFF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gtEl>
                                        <p:attrNameLst>
                                          <p:attrName>style.visibility</p:attrName>
                                        </p:attrNameLst>
                                      </p:cBhvr>
                                      <p:to>
                                        <p:strVal val="visible"/>
                                      </p:to>
                                    </p:set>
                                    <p:anim calcmode="lin" valueType="num">
                                      <p:cBhvr additive="base">
                                        <p:cTn id="7" dur="500" fill="hold"/>
                                        <p:tgtEl>
                                          <p:spTgt spid="60419"/>
                                        </p:tgtEl>
                                        <p:attrNameLst>
                                          <p:attrName>ppt_x</p:attrName>
                                        </p:attrNameLst>
                                      </p:cBhvr>
                                      <p:tavLst>
                                        <p:tav tm="0">
                                          <p:val>
                                            <p:strVal val="0-#ppt_w/2"/>
                                          </p:val>
                                        </p:tav>
                                        <p:tav tm="100000">
                                          <p:val>
                                            <p:strVal val="#ppt_x"/>
                                          </p:val>
                                        </p:tav>
                                      </p:tavLst>
                                    </p:anim>
                                    <p:anim calcmode="lin" valueType="num">
                                      <p:cBhvr additive="base">
                                        <p:cTn id="8" dur="500" fill="hold"/>
                                        <p:tgtEl>
                                          <p:spTgt spid="6041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0420"/>
                                        </p:tgtEl>
                                        <p:attrNameLst>
                                          <p:attrName>style.visibility</p:attrName>
                                        </p:attrNameLst>
                                      </p:cBhvr>
                                      <p:to>
                                        <p:strVal val="visible"/>
                                      </p:to>
                                    </p:set>
                                    <p:anim calcmode="lin" valueType="num">
                                      <p:cBhvr additive="base">
                                        <p:cTn id="13" dur="500" fill="hold"/>
                                        <p:tgtEl>
                                          <p:spTgt spid="60420"/>
                                        </p:tgtEl>
                                        <p:attrNameLst>
                                          <p:attrName>ppt_x</p:attrName>
                                        </p:attrNameLst>
                                      </p:cBhvr>
                                      <p:tavLst>
                                        <p:tav tm="0">
                                          <p:val>
                                            <p:strVal val="1+#ppt_w/2"/>
                                          </p:val>
                                        </p:tav>
                                        <p:tav tm="100000">
                                          <p:val>
                                            <p:strVal val="#ppt_x"/>
                                          </p:val>
                                        </p:tav>
                                      </p:tavLst>
                                    </p:anim>
                                    <p:anim calcmode="lin" valueType="num">
                                      <p:cBhvr additive="base">
                                        <p:cTn id="14" dur="500" fill="hold"/>
                                        <p:tgtEl>
                                          <p:spTgt spid="604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autoUpdateAnimBg="0"/>
      <p:bldP spid="60420"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3400" y="304800"/>
            <a:ext cx="8077200" cy="762000"/>
          </a:xfrm>
          <a:noFill/>
        </p:spPr>
        <p:txBody>
          <a:bodyPr anchor="t"/>
          <a:lstStyle/>
          <a:p>
            <a:pPr eaLnBrk="1" hangingPunct="1"/>
            <a:r>
              <a:rPr lang="en-US" altLang="en-US" sz="4200" b="1" dirty="0"/>
              <a:t>Early Immigration</a:t>
            </a:r>
          </a:p>
        </p:txBody>
      </p:sp>
      <p:sp>
        <p:nvSpPr>
          <p:cNvPr id="12291" name="Rectangle 3"/>
          <p:cNvSpPr>
            <a:spLocks noGrp="1" noChangeArrowheads="1"/>
          </p:cNvSpPr>
          <p:nvPr>
            <p:ph type="body" idx="1"/>
          </p:nvPr>
        </p:nvSpPr>
        <p:spPr>
          <a:xfrm>
            <a:off x="228600" y="1447800"/>
            <a:ext cx="8686800" cy="4648200"/>
          </a:xfrm>
          <a:solidFill>
            <a:srgbClr val="FFFF99"/>
          </a:solidFill>
          <a:ln>
            <a:solidFill>
              <a:srgbClr val="FFFF99"/>
            </a:solidFill>
            <a:miter lim="800000"/>
            <a:headEnd/>
            <a:tailEnd/>
          </a:ln>
        </p:spPr>
        <p:txBody>
          <a:bodyPr/>
          <a:lstStyle/>
          <a:p>
            <a:pPr eaLnBrk="1" hangingPunct="1">
              <a:lnSpc>
                <a:spcPct val="80000"/>
              </a:lnSpc>
              <a:spcBef>
                <a:spcPct val="50000"/>
              </a:spcBef>
            </a:pPr>
            <a:r>
              <a:rPr lang="en-US" altLang="en-US" sz="2000" b="1" dirty="0"/>
              <a:t>During the 1800s, many people immigrated to America to escape poor conditions in their countries.</a:t>
            </a:r>
          </a:p>
          <a:p>
            <a:pPr eaLnBrk="1" hangingPunct="1">
              <a:lnSpc>
                <a:spcPct val="80000"/>
              </a:lnSpc>
              <a:spcBef>
                <a:spcPct val="50000"/>
              </a:spcBef>
            </a:pPr>
            <a:r>
              <a:rPr lang="en-US" altLang="en-US" sz="2000" b="1" dirty="0"/>
              <a:t>Irish and Germans were two of the first groups to come to the U.S. in large numbers.</a:t>
            </a:r>
          </a:p>
          <a:p>
            <a:pPr eaLnBrk="1" hangingPunct="1">
              <a:lnSpc>
                <a:spcPct val="80000"/>
              </a:lnSpc>
              <a:spcBef>
                <a:spcPct val="50000"/>
              </a:spcBef>
            </a:pPr>
            <a:r>
              <a:rPr lang="en-US" altLang="en-US" sz="2000" b="1" dirty="0"/>
              <a:t>By 1860 the U.S. was home to about 3 million Irish and German immigrants.</a:t>
            </a:r>
          </a:p>
          <a:p>
            <a:pPr eaLnBrk="1" hangingPunct="1">
              <a:lnSpc>
                <a:spcPct val="80000"/>
              </a:lnSpc>
              <a:spcBef>
                <a:spcPct val="50000"/>
              </a:spcBef>
            </a:pPr>
            <a:r>
              <a:rPr lang="en-US" altLang="en-US" sz="2000" b="1" dirty="0"/>
              <a:t>Many immigrants, especially the Irish, were poor and struggling.</a:t>
            </a:r>
          </a:p>
          <a:p>
            <a:pPr eaLnBrk="1" hangingPunct="1">
              <a:lnSpc>
                <a:spcPct val="80000"/>
              </a:lnSpc>
              <a:spcBef>
                <a:spcPct val="50000"/>
              </a:spcBef>
            </a:pPr>
            <a:r>
              <a:rPr lang="en-US" altLang="en-US" sz="2000" b="1" dirty="0"/>
              <a:t>Anti-immigrant sentiment was promoted by several groups, including the Know-Nothings, who were called that because when asked about their activities, members said “I know nothing.”</a:t>
            </a:r>
          </a:p>
          <a:p>
            <a:pPr eaLnBrk="1" hangingPunct="1">
              <a:lnSpc>
                <a:spcPct val="80000"/>
              </a:lnSpc>
              <a:spcBef>
                <a:spcPct val="50000"/>
              </a:spcBef>
            </a:pPr>
            <a:r>
              <a:rPr lang="en-US" altLang="en-US" sz="2000" b="1" dirty="0"/>
              <a:t>They formed a political party called the American Party, which had more than 1 million members by the 1850s.</a:t>
            </a:r>
          </a:p>
          <a:p>
            <a:pPr eaLnBrk="1" hangingPunct="1">
              <a:lnSpc>
                <a:spcPct val="80000"/>
              </a:lnSpc>
              <a:spcBef>
                <a:spcPct val="50000"/>
              </a:spcBef>
            </a:pPr>
            <a:r>
              <a:rPr lang="en-US" altLang="en-US" sz="2000" b="1" dirty="0"/>
              <a:t>Hostility was mostly directed toward the Irish, who were mainly poor and Catholic, whereas Germans generally had more money and were Protestant.</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200400" y="4139365"/>
            <a:ext cx="2514429" cy="2195127"/>
            <a:chOff x="1872" y="2208"/>
            <a:chExt cx="1672" cy="2305"/>
          </a:xfrm>
        </p:grpSpPr>
        <p:sp>
          <p:nvSpPr>
            <p:cNvPr id="13330" name="Rectangle 3"/>
            <p:cNvSpPr>
              <a:spLocks noChangeArrowheads="1"/>
            </p:cNvSpPr>
            <p:nvPr/>
          </p:nvSpPr>
          <p:spPr bwMode="auto">
            <a:xfrm>
              <a:off x="1872" y="2208"/>
              <a:ext cx="1632" cy="1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p>
          </p:txBody>
        </p:sp>
        <p:sp>
          <p:nvSpPr>
            <p:cNvPr id="13331" name="Text Box 4"/>
            <p:cNvSpPr txBox="1">
              <a:spLocks noChangeArrowheads="1"/>
            </p:cNvSpPr>
            <p:nvPr/>
          </p:nvSpPr>
          <p:spPr bwMode="auto">
            <a:xfrm>
              <a:off x="1974" y="2236"/>
              <a:ext cx="1570" cy="2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150000"/>
                </a:lnSpc>
                <a:spcBef>
                  <a:spcPct val="50000"/>
                </a:spcBef>
                <a:buFontTx/>
                <a:buNone/>
              </a:pPr>
              <a:r>
                <a:rPr lang="en-US" altLang="en-US" sz="1800" b="1" dirty="0">
                  <a:latin typeface="Verdana" panose="020B0604030504040204" pitchFamily="34" charset="0"/>
                </a:rPr>
                <a:t>Oregon Trail</a:t>
              </a:r>
              <a:r>
                <a:rPr lang="en-US" altLang="en-US" sz="1800" dirty="0">
                  <a:latin typeface="Verdana" panose="020B0604030504040204" pitchFamily="34" charset="0"/>
                </a:rPr>
                <a:t>—was the longest, leading from Missouri to Oregon.  </a:t>
              </a:r>
            </a:p>
            <a:p>
              <a:pPr eaLnBrk="1" hangingPunct="1">
                <a:lnSpc>
                  <a:spcPct val="80000"/>
                </a:lnSpc>
                <a:spcBef>
                  <a:spcPct val="50000"/>
                </a:spcBef>
              </a:pPr>
              <a:endParaRPr lang="en-US" altLang="en-US" sz="1800" b="1" dirty="0">
                <a:latin typeface="Verdana" panose="020B0604030504040204" pitchFamily="34" charset="0"/>
              </a:endParaRPr>
            </a:p>
          </p:txBody>
        </p:sp>
      </p:grpSp>
      <p:sp>
        <p:nvSpPr>
          <p:cNvPr id="5125" name="Rectangle 5"/>
          <p:cNvSpPr>
            <a:spLocks noGrp="1" noChangeArrowheads="1"/>
          </p:cNvSpPr>
          <p:nvPr>
            <p:ph type="title"/>
          </p:nvPr>
        </p:nvSpPr>
        <p:spPr>
          <a:xfrm>
            <a:off x="304800" y="228600"/>
            <a:ext cx="8534400" cy="609600"/>
          </a:xfrm>
        </p:spPr>
        <p:txBody>
          <a:bodyPr anchor="t"/>
          <a:lstStyle/>
          <a:p>
            <a:pPr eaLnBrk="1" hangingPunct="1">
              <a:defRPr/>
            </a:pPr>
            <a:r>
              <a:rPr lang="en-US" sz="3600" b="1" dirty="0">
                <a:solidFill>
                  <a:schemeClr val="tx1"/>
                </a:solidFill>
              </a:rPr>
              <a:t>Manifest Destiny Encourages Settlers</a:t>
            </a:r>
            <a:endParaRPr lang="en-US" sz="3600" b="1" dirty="0">
              <a:solidFill>
                <a:schemeClr val="tx1"/>
              </a:solidFill>
              <a:effectLst>
                <a:outerShdw blurRad="38100" dist="38100" dir="2700000" algn="tl">
                  <a:srgbClr val="C0C0C0"/>
                </a:outerShdw>
              </a:effectLst>
            </a:endParaRPr>
          </a:p>
        </p:txBody>
      </p:sp>
      <p:grpSp>
        <p:nvGrpSpPr>
          <p:cNvPr id="3" name="Group 9"/>
          <p:cNvGrpSpPr>
            <a:grpSpLocks/>
          </p:cNvGrpSpPr>
          <p:nvPr/>
        </p:nvGrpSpPr>
        <p:grpSpPr bwMode="auto">
          <a:xfrm>
            <a:off x="5867658" y="4162013"/>
            <a:ext cx="3047742" cy="2538087"/>
            <a:chOff x="3318" y="-20916"/>
            <a:chExt cx="1863" cy="25894"/>
          </a:xfrm>
        </p:grpSpPr>
        <p:grpSp>
          <p:nvGrpSpPr>
            <p:cNvPr id="13326" name="Group 10"/>
            <p:cNvGrpSpPr>
              <a:grpSpLocks/>
            </p:cNvGrpSpPr>
            <p:nvPr/>
          </p:nvGrpSpPr>
          <p:grpSpPr bwMode="auto">
            <a:xfrm>
              <a:off x="3504" y="1248"/>
              <a:ext cx="1584" cy="2448"/>
              <a:chOff x="3504" y="1248"/>
              <a:chExt cx="1584" cy="2448"/>
            </a:xfrm>
          </p:grpSpPr>
          <p:sp>
            <p:nvSpPr>
              <p:cNvPr id="13328" name="Rectangle 11"/>
              <p:cNvSpPr>
                <a:spLocks noChangeArrowheads="1"/>
              </p:cNvSpPr>
              <p:nvPr/>
            </p:nvSpPr>
            <p:spPr bwMode="auto">
              <a:xfrm>
                <a:off x="3504" y="1248"/>
                <a:ext cx="1539" cy="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p>
            </p:txBody>
          </p:sp>
          <p:sp>
            <p:nvSpPr>
              <p:cNvPr id="13329" name="Text Box 12"/>
              <p:cNvSpPr txBox="1">
                <a:spLocks noChangeArrowheads="1"/>
              </p:cNvSpPr>
              <p:nvPr/>
            </p:nvSpPr>
            <p:spPr bwMode="auto">
              <a:xfrm>
                <a:off x="3504" y="1291"/>
                <a:ext cx="1584" cy="1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spcBef>
                    <a:spcPct val="50000"/>
                  </a:spcBef>
                  <a:buFontTx/>
                  <a:buNone/>
                </a:pPr>
                <a:endParaRPr lang="en-US" altLang="en-US" sz="1800" b="1">
                  <a:latin typeface="Verdana" panose="020B0604030504040204" pitchFamily="34" charset="0"/>
                </a:endParaRPr>
              </a:p>
              <a:p>
                <a:pPr algn="ctr" eaLnBrk="1" hangingPunct="1">
                  <a:lnSpc>
                    <a:spcPct val="80000"/>
                  </a:lnSpc>
                  <a:spcBef>
                    <a:spcPct val="50000"/>
                  </a:spcBef>
                  <a:buFontTx/>
                  <a:buNone/>
                </a:pPr>
                <a:endParaRPr lang="en-US" altLang="en-US" sz="1800" b="1">
                  <a:latin typeface="Verdana" panose="020B0604030504040204" pitchFamily="34" charset="0"/>
                </a:endParaRPr>
              </a:p>
            </p:txBody>
          </p:sp>
        </p:grpSp>
        <p:sp>
          <p:nvSpPr>
            <p:cNvPr id="13327" name="Rectangle 13"/>
            <p:cNvSpPr>
              <a:spLocks noChangeArrowheads="1"/>
            </p:cNvSpPr>
            <p:nvPr/>
          </p:nvSpPr>
          <p:spPr bwMode="auto">
            <a:xfrm>
              <a:off x="3318" y="-20916"/>
              <a:ext cx="1863" cy="2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50800" indent="-508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150000"/>
                </a:lnSpc>
                <a:spcBef>
                  <a:spcPct val="50000"/>
                </a:spcBef>
                <a:buFontTx/>
                <a:buNone/>
              </a:pPr>
              <a:r>
                <a:rPr lang="en-US" altLang="en-US" sz="1800" b="1" dirty="0">
                  <a:latin typeface="Verdana" panose="020B0604030504040204" pitchFamily="34" charset="0"/>
                </a:rPr>
                <a:t>Mormon Trail</a:t>
              </a:r>
              <a:r>
                <a:rPr lang="en-US" altLang="en-US" sz="1800" dirty="0">
                  <a:latin typeface="Verdana" panose="020B0604030504040204" pitchFamily="34" charset="0"/>
                </a:rPr>
                <a:t>—path that Joseph Smith’s  persecuted Mormons followed in search of religious freedom in the West.</a:t>
              </a:r>
            </a:p>
            <a:p>
              <a:pPr algn="ctr" eaLnBrk="1" hangingPunct="1">
                <a:lnSpc>
                  <a:spcPct val="150000"/>
                </a:lnSpc>
                <a:spcBef>
                  <a:spcPct val="50000"/>
                </a:spcBef>
              </a:pPr>
              <a:endParaRPr lang="en-US" altLang="en-US" sz="1800" dirty="0">
                <a:latin typeface="Verdana" panose="020B0604030504040204" pitchFamily="34" charset="0"/>
              </a:endParaRPr>
            </a:p>
            <a:p>
              <a:pPr algn="ctr" eaLnBrk="1" hangingPunct="1">
                <a:lnSpc>
                  <a:spcPct val="150000"/>
                </a:lnSpc>
                <a:spcBef>
                  <a:spcPct val="50000"/>
                </a:spcBef>
              </a:pPr>
              <a:endParaRPr lang="en-US" altLang="en-US" sz="1800" dirty="0">
                <a:latin typeface="Verdana" panose="020B0604030504040204" pitchFamily="34" charset="0"/>
              </a:endParaRPr>
            </a:p>
            <a:p>
              <a:pPr algn="ctr" eaLnBrk="1" hangingPunct="1">
                <a:lnSpc>
                  <a:spcPct val="150000"/>
                </a:lnSpc>
                <a:spcBef>
                  <a:spcPct val="50000"/>
                </a:spcBef>
              </a:pPr>
              <a:endParaRPr lang="en-US" altLang="en-US" sz="1800" dirty="0">
                <a:latin typeface="Verdana" panose="020B0604030504040204" pitchFamily="34" charset="0"/>
              </a:endParaRPr>
            </a:p>
          </p:txBody>
        </p:sp>
      </p:grpSp>
      <p:grpSp>
        <p:nvGrpSpPr>
          <p:cNvPr id="13320" name="Group 14"/>
          <p:cNvGrpSpPr>
            <a:grpSpLocks/>
          </p:cNvGrpSpPr>
          <p:nvPr/>
        </p:nvGrpSpPr>
        <p:grpSpPr bwMode="auto">
          <a:xfrm>
            <a:off x="304800" y="990418"/>
            <a:ext cx="8618810" cy="3028107"/>
            <a:chOff x="336" y="796"/>
            <a:chExt cx="4799" cy="1784"/>
          </a:xfrm>
        </p:grpSpPr>
        <p:sp>
          <p:nvSpPr>
            <p:cNvPr id="13324" name="Rectangle 15"/>
            <p:cNvSpPr>
              <a:spLocks noChangeArrowheads="1"/>
            </p:cNvSpPr>
            <p:nvPr/>
          </p:nvSpPr>
          <p:spPr bwMode="auto">
            <a:xfrm>
              <a:off x="336" y="841"/>
              <a:ext cx="4752" cy="1016"/>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p>
          </p:txBody>
        </p:sp>
        <p:sp>
          <p:nvSpPr>
            <p:cNvPr id="13325" name="Text Box 16"/>
            <p:cNvSpPr txBox="1">
              <a:spLocks noChangeArrowheads="1"/>
            </p:cNvSpPr>
            <p:nvPr/>
          </p:nvSpPr>
          <p:spPr bwMode="auto">
            <a:xfrm>
              <a:off x="354" y="796"/>
              <a:ext cx="4781" cy="17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66688" indent="-166688">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50000"/>
                </a:lnSpc>
                <a:spcBef>
                  <a:spcPct val="40000"/>
                </a:spcBef>
              </a:pPr>
              <a:r>
                <a:rPr lang="en-US" altLang="en-US" sz="1800" b="1" dirty="0">
                  <a:latin typeface="Verdana" panose="020B0604030504040204" pitchFamily="34" charset="0"/>
                </a:rPr>
                <a:t>Hundreds of thousands of Americans migrated West in the 1840s and 1850s, settling in different places, yet sharing the dream of new opportunity. </a:t>
              </a:r>
            </a:p>
            <a:p>
              <a:pPr eaLnBrk="1" hangingPunct="1">
                <a:lnSpc>
                  <a:spcPct val="150000"/>
                </a:lnSpc>
                <a:spcBef>
                  <a:spcPct val="40000"/>
                </a:spcBef>
              </a:pPr>
              <a:r>
                <a:rPr lang="en-US" altLang="en-US" sz="1800" b="1" dirty="0">
                  <a:latin typeface="Verdana" panose="020B0604030504040204" pitchFamily="34" charset="0"/>
                </a:rPr>
                <a:t> Some Americans believed in Manifest Destiny, which meant they thought it was America’s God-given right to settle western lands.</a:t>
              </a:r>
            </a:p>
            <a:p>
              <a:pPr eaLnBrk="1" hangingPunct="1">
                <a:lnSpc>
                  <a:spcPct val="80000"/>
                </a:lnSpc>
                <a:spcBef>
                  <a:spcPct val="40000"/>
                </a:spcBef>
              </a:pPr>
              <a:r>
                <a:rPr lang="en-US" altLang="en-US" sz="1800" b="1" dirty="0">
                  <a:latin typeface="Verdana" panose="020B0604030504040204" pitchFamily="34" charset="0"/>
                </a:rPr>
                <a:t>Several major western trails were well-established by 1850:</a:t>
              </a:r>
            </a:p>
          </p:txBody>
        </p:sp>
      </p:grpSp>
      <p:grpSp>
        <p:nvGrpSpPr>
          <p:cNvPr id="6" name="Group 17"/>
          <p:cNvGrpSpPr>
            <a:grpSpLocks/>
          </p:cNvGrpSpPr>
          <p:nvPr/>
        </p:nvGrpSpPr>
        <p:grpSpPr bwMode="auto">
          <a:xfrm>
            <a:off x="304800" y="4181364"/>
            <a:ext cx="2732088" cy="1914636"/>
            <a:chOff x="336" y="2203"/>
            <a:chExt cx="1536" cy="1536"/>
          </a:xfrm>
        </p:grpSpPr>
        <p:sp>
          <p:nvSpPr>
            <p:cNvPr id="13322" name="Rectangle 18"/>
            <p:cNvSpPr>
              <a:spLocks noChangeArrowheads="1"/>
            </p:cNvSpPr>
            <p:nvPr/>
          </p:nvSpPr>
          <p:spPr bwMode="auto">
            <a:xfrm>
              <a:off x="336" y="2203"/>
              <a:ext cx="1536" cy="1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spcBef>
                  <a:spcPct val="50000"/>
                </a:spcBef>
                <a:buFontTx/>
                <a:buNone/>
              </a:pPr>
              <a:endParaRPr lang="en-US" altLang="en-US" sz="1800"/>
            </a:p>
          </p:txBody>
        </p:sp>
        <p:sp>
          <p:nvSpPr>
            <p:cNvPr id="13323" name="Text Box 19"/>
            <p:cNvSpPr txBox="1">
              <a:spLocks noChangeArrowheads="1"/>
            </p:cNvSpPr>
            <p:nvPr/>
          </p:nvSpPr>
          <p:spPr bwMode="auto">
            <a:xfrm>
              <a:off x="336" y="2234"/>
              <a:ext cx="1528" cy="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150000"/>
                </a:lnSpc>
                <a:spcBef>
                  <a:spcPct val="50000"/>
                </a:spcBef>
                <a:buFont typeface="Times" panose="02020603050405020304" pitchFamily="18" charset="0"/>
                <a:buNone/>
              </a:pPr>
              <a:r>
                <a:rPr lang="en-US" altLang="en-US" sz="1800" b="1" dirty="0">
                  <a:latin typeface="Verdana" panose="020B0604030504040204" pitchFamily="34" charset="0"/>
                </a:rPr>
                <a:t>Santa Fe Trail</a:t>
              </a:r>
              <a:r>
                <a:rPr lang="en-US" altLang="en-US" sz="1800" dirty="0">
                  <a:latin typeface="Verdana" panose="020B0604030504040204" pitchFamily="34" charset="0"/>
                </a:rPr>
                <a:t>—led from Independence, Missouri to Santa Fe, New Mexico.</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1+#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33"/>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28600" marR="0" indent="-228600" algn="l" defTabSz="914400" rtl="0" eaLnBrk="1" fontAlgn="base" latinLnBrk="0" hangingPunct="1">
          <a:lnSpc>
            <a:spcPct val="80000"/>
          </a:lnSpc>
          <a:spcBef>
            <a:spcPct val="50000"/>
          </a:spcBef>
          <a:spcAft>
            <a:spcPct val="0"/>
          </a:spcAft>
          <a:buClrTx/>
          <a:buSzTx/>
          <a:buFontTx/>
          <a:buNone/>
          <a:tabLst/>
          <a:defRPr kumimoji="0" lang="en-US" sz="2000" b="0" i="0" u="none" strike="noStrike" cap="none" normalizeH="0" baseline="0" smtClean="0">
            <a:ln>
              <a:noFill/>
            </a:ln>
            <a:solidFill>
              <a:srgbClr val="FFFF99"/>
            </a:solidFill>
            <a:effectLst/>
            <a:latin typeface="Arial" charset="0"/>
          </a:defRPr>
        </a:defPPr>
      </a:lstStyle>
    </a:spDef>
    <a:lnDef>
      <a:spPr bwMode="auto">
        <a:xfrm>
          <a:off x="0" y="0"/>
          <a:ext cx="1" cy="1"/>
        </a:xfrm>
        <a:custGeom>
          <a:avLst/>
          <a:gdLst/>
          <a:ahLst/>
          <a:cxnLst/>
          <a:rect l="0" t="0" r="0" b="0"/>
          <a:pathLst/>
        </a:custGeom>
        <a:solidFill>
          <a:srgbClr val="336633"/>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28600" marR="0" indent="-228600" algn="l" defTabSz="914400" rtl="0" eaLnBrk="1" fontAlgn="base" latinLnBrk="0" hangingPunct="1">
          <a:lnSpc>
            <a:spcPct val="80000"/>
          </a:lnSpc>
          <a:spcBef>
            <a:spcPct val="50000"/>
          </a:spcBef>
          <a:spcAft>
            <a:spcPct val="0"/>
          </a:spcAft>
          <a:buClrTx/>
          <a:buSzTx/>
          <a:buFontTx/>
          <a:buNone/>
          <a:tabLst/>
          <a:defRPr kumimoji="0" lang="en-US" sz="2000" b="0" i="0" u="none" strike="noStrike" cap="none" normalizeH="0" baseline="0" smtClean="0">
            <a:ln>
              <a:noFill/>
            </a:ln>
            <a:solidFill>
              <a:srgbClr val="FFFF99"/>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3137</TotalTime>
  <Words>3282</Words>
  <Application>Microsoft Office PowerPoint</Application>
  <PresentationFormat>On-screen Show (4:3)</PresentationFormat>
  <Paragraphs>254</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Blackadder ITC</vt:lpstr>
      <vt:lpstr>Calibri</vt:lpstr>
      <vt:lpstr>Times</vt:lpstr>
      <vt:lpstr>Verdana</vt:lpstr>
      <vt:lpstr>Default Design</vt:lpstr>
      <vt:lpstr>PowerPoint Presentation</vt:lpstr>
      <vt:lpstr>The Age of Jackson</vt:lpstr>
      <vt:lpstr>Conflict between Federal and State Authority</vt:lpstr>
      <vt:lpstr>The Industrial North</vt:lpstr>
      <vt:lpstr>Transportation and Communication Advancements</vt:lpstr>
      <vt:lpstr>Cotton and the South</vt:lpstr>
      <vt:lpstr>Differences in the North and South</vt:lpstr>
      <vt:lpstr>Early Immigration</vt:lpstr>
      <vt:lpstr>Manifest Destiny Encourages Settlers</vt:lpstr>
      <vt:lpstr>PowerPoint Presentation</vt:lpstr>
      <vt:lpstr>The Gold Rush</vt:lpstr>
      <vt:lpstr>The Texas Revolution</vt:lpstr>
      <vt:lpstr>The Annexation of Texas</vt:lpstr>
      <vt:lpstr>The Mexican War</vt:lpstr>
      <vt:lpstr>Results of the Mexican War</vt:lpstr>
      <vt:lpstr>The Major Effects of Western Migration</vt:lpstr>
      <vt:lpstr>A Push for Reform</vt:lpstr>
      <vt:lpstr>Religion Sparks Reform</vt:lpstr>
      <vt:lpstr>The Reform Era</vt:lpstr>
      <vt:lpstr>Reform in Cities and Industries</vt:lpstr>
      <vt:lpstr>Women in the Reform Era</vt:lpstr>
      <vt:lpstr>Life as an Enslaved Person</vt:lpstr>
      <vt:lpstr>Anti-Slavery Efforts in the South</vt:lpstr>
      <vt:lpstr>The Abolition Movement in the North</vt:lpstr>
      <vt:lpstr>Opposition to Abolition</vt:lpstr>
    </vt:vector>
  </TitlesOfParts>
  <Company>Tri-Valley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Age of Jackson</dc:title>
  <dc:creator>Administrator</dc:creator>
  <cp:lastModifiedBy>Dan Snethen</cp:lastModifiedBy>
  <cp:revision>90</cp:revision>
  <cp:lastPrinted>2014-11-18T19:33:40Z</cp:lastPrinted>
  <dcterms:created xsi:type="dcterms:W3CDTF">2007-10-25T13:52:56Z</dcterms:created>
  <dcterms:modified xsi:type="dcterms:W3CDTF">2024-12-12T15:04:57Z</dcterms:modified>
</cp:coreProperties>
</file>