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4CDF5B-2D99-4AE4-BA16-8143361BDDA9}"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003E5-E551-4E95-8A5B-242C0B25B2AB}" type="slidenum">
              <a:rPr lang="en-US" smtClean="0"/>
              <a:t>‹#›</a:t>
            </a:fld>
            <a:endParaRPr lang="en-US"/>
          </a:p>
        </p:txBody>
      </p:sp>
    </p:spTree>
    <p:extLst>
      <p:ext uri="{BB962C8B-B14F-4D97-AF65-F5344CB8AC3E}">
        <p14:creationId xmlns:p14="http://schemas.microsoft.com/office/powerpoint/2010/main" val="1401757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4CDF5B-2D99-4AE4-BA16-8143361BDDA9}"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003E5-E551-4E95-8A5B-242C0B25B2AB}" type="slidenum">
              <a:rPr lang="en-US" smtClean="0"/>
              <a:t>‹#›</a:t>
            </a:fld>
            <a:endParaRPr lang="en-US"/>
          </a:p>
        </p:txBody>
      </p:sp>
    </p:spTree>
    <p:extLst>
      <p:ext uri="{BB962C8B-B14F-4D97-AF65-F5344CB8AC3E}">
        <p14:creationId xmlns:p14="http://schemas.microsoft.com/office/powerpoint/2010/main" val="2653889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4CDF5B-2D99-4AE4-BA16-8143361BDDA9}"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003E5-E551-4E95-8A5B-242C0B25B2AB}" type="slidenum">
              <a:rPr lang="en-US" smtClean="0"/>
              <a:t>‹#›</a:t>
            </a:fld>
            <a:endParaRPr lang="en-US"/>
          </a:p>
        </p:txBody>
      </p:sp>
    </p:spTree>
    <p:extLst>
      <p:ext uri="{BB962C8B-B14F-4D97-AF65-F5344CB8AC3E}">
        <p14:creationId xmlns:p14="http://schemas.microsoft.com/office/powerpoint/2010/main" val="779540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EB3105-FFDD-40E0-9515-C8FA786FC0B0}" type="slidenum">
              <a:rPr lang="en-US" altLang="en-US"/>
              <a:pPr>
                <a:defRPr/>
              </a:pPr>
              <a:t>‹#›</a:t>
            </a:fld>
            <a:endParaRPr lang="en-US" altLang="en-US"/>
          </a:p>
        </p:txBody>
      </p:sp>
    </p:spTree>
    <p:extLst>
      <p:ext uri="{BB962C8B-B14F-4D97-AF65-F5344CB8AC3E}">
        <p14:creationId xmlns:p14="http://schemas.microsoft.com/office/powerpoint/2010/main" val="3740539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4CDF5B-2D99-4AE4-BA16-8143361BDDA9}"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003E5-E551-4E95-8A5B-242C0B25B2AB}" type="slidenum">
              <a:rPr lang="en-US" smtClean="0"/>
              <a:t>‹#›</a:t>
            </a:fld>
            <a:endParaRPr lang="en-US"/>
          </a:p>
        </p:txBody>
      </p:sp>
    </p:spTree>
    <p:extLst>
      <p:ext uri="{BB962C8B-B14F-4D97-AF65-F5344CB8AC3E}">
        <p14:creationId xmlns:p14="http://schemas.microsoft.com/office/powerpoint/2010/main" val="3296027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4CDF5B-2D99-4AE4-BA16-8143361BDDA9}"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003E5-E551-4E95-8A5B-242C0B25B2AB}" type="slidenum">
              <a:rPr lang="en-US" smtClean="0"/>
              <a:t>‹#›</a:t>
            </a:fld>
            <a:endParaRPr lang="en-US"/>
          </a:p>
        </p:txBody>
      </p:sp>
    </p:spTree>
    <p:extLst>
      <p:ext uri="{BB962C8B-B14F-4D97-AF65-F5344CB8AC3E}">
        <p14:creationId xmlns:p14="http://schemas.microsoft.com/office/powerpoint/2010/main" val="3612632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4CDF5B-2D99-4AE4-BA16-8143361BDDA9}"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003E5-E551-4E95-8A5B-242C0B25B2AB}" type="slidenum">
              <a:rPr lang="en-US" smtClean="0"/>
              <a:t>‹#›</a:t>
            </a:fld>
            <a:endParaRPr lang="en-US"/>
          </a:p>
        </p:txBody>
      </p:sp>
    </p:spTree>
    <p:extLst>
      <p:ext uri="{BB962C8B-B14F-4D97-AF65-F5344CB8AC3E}">
        <p14:creationId xmlns:p14="http://schemas.microsoft.com/office/powerpoint/2010/main" val="2478230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4CDF5B-2D99-4AE4-BA16-8143361BDDA9}" type="datetimeFigureOut">
              <a:rPr lang="en-US" smtClean="0"/>
              <a:t>3/21/2017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4003E5-E551-4E95-8A5B-242C0B25B2AB}" type="slidenum">
              <a:rPr lang="en-US" smtClean="0"/>
              <a:t>‹#›</a:t>
            </a:fld>
            <a:endParaRPr lang="en-US"/>
          </a:p>
        </p:txBody>
      </p:sp>
    </p:spTree>
    <p:extLst>
      <p:ext uri="{BB962C8B-B14F-4D97-AF65-F5344CB8AC3E}">
        <p14:creationId xmlns:p14="http://schemas.microsoft.com/office/powerpoint/2010/main" val="31067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4CDF5B-2D99-4AE4-BA16-8143361BDDA9}" type="datetimeFigureOut">
              <a:rPr lang="en-US" smtClean="0"/>
              <a:t>3/21/2017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4003E5-E551-4E95-8A5B-242C0B25B2AB}" type="slidenum">
              <a:rPr lang="en-US" smtClean="0"/>
              <a:t>‹#›</a:t>
            </a:fld>
            <a:endParaRPr lang="en-US"/>
          </a:p>
        </p:txBody>
      </p:sp>
    </p:spTree>
    <p:extLst>
      <p:ext uri="{BB962C8B-B14F-4D97-AF65-F5344CB8AC3E}">
        <p14:creationId xmlns:p14="http://schemas.microsoft.com/office/powerpoint/2010/main" val="1248709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4CDF5B-2D99-4AE4-BA16-8143361BDDA9}" type="datetimeFigureOut">
              <a:rPr lang="en-US" smtClean="0"/>
              <a:t>3/21/2017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4003E5-E551-4E95-8A5B-242C0B25B2AB}" type="slidenum">
              <a:rPr lang="en-US" smtClean="0"/>
              <a:t>‹#›</a:t>
            </a:fld>
            <a:endParaRPr lang="en-US"/>
          </a:p>
        </p:txBody>
      </p:sp>
    </p:spTree>
    <p:extLst>
      <p:ext uri="{BB962C8B-B14F-4D97-AF65-F5344CB8AC3E}">
        <p14:creationId xmlns:p14="http://schemas.microsoft.com/office/powerpoint/2010/main" val="206548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4CDF5B-2D99-4AE4-BA16-8143361BDDA9}"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003E5-E551-4E95-8A5B-242C0B25B2AB}" type="slidenum">
              <a:rPr lang="en-US" smtClean="0"/>
              <a:t>‹#›</a:t>
            </a:fld>
            <a:endParaRPr lang="en-US"/>
          </a:p>
        </p:txBody>
      </p:sp>
    </p:spTree>
    <p:extLst>
      <p:ext uri="{BB962C8B-B14F-4D97-AF65-F5344CB8AC3E}">
        <p14:creationId xmlns:p14="http://schemas.microsoft.com/office/powerpoint/2010/main" val="947570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4CDF5B-2D99-4AE4-BA16-8143361BDDA9}"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003E5-E551-4E95-8A5B-242C0B25B2AB}" type="slidenum">
              <a:rPr lang="en-US" smtClean="0"/>
              <a:t>‹#›</a:t>
            </a:fld>
            <a:endParaRPr lang="en-US"/>
          </a:p>
        </p:txBody>
      </p:sp>
    </p:spTree>
    <p:extLst>
      <p:ext uri="{BB962C8B-B14F-4D97-AF65-F5344CB8AC3E}">
        <p14:creationId xmlns:p14="http://schemas.microsoft.com/office/powerpoint/2010/main" val="2959790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CDF5B-2D99-4AE4-BA16-8143361BDDA9}" type="datetimeFigureOut">
              <a:rPr lang="en-US" smtClean="0"/>
              <a:t>3/21/2017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4003E5-E551-4E95-8A5B-242C0B25B2AB}" type="slidenum">
              <a:rPr lang="en-US" smtClean="0"/>
              <a:t>‹#›</a:t>
            </a:fld>
            <a:endParaRPr lang="en-US"/>
          </a:p>
        </p:txBody>
      </p:sp>
    </p:spTree>
    <p:extLst>
      <p:ext uri="{BB962C8B-B14F-4D97-AF65-F5344CB8AC3E}">
        <p14:creationId xmlns:p14="http://schemas.microsoft.com/office/powerpoint/2010/main" val="2692891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1752600" y="914400"/>
            <a:ext cx="8686800" cy="2000250"/>
          </a:xfrm>
        </p:spPr>
        <p:txBody>
          <a:bodyPr>
            <a:normAutofit fontScale="90000"/>
          </a:bodyPr>
          <a:lstStyle/>
          <a:p>
            <a:r>
              <a:rPr lang="en-US" altLang="en-US" dirty="0" smtClean="0">
                <a:latin typeface="Broadway" panose="04040905080B02020502" pitchFamily="82" charset="0"/>
              </a:rPr>
              <a:t>1920s &amp; 1930s</a:t>
            </a:r>
            <a:br>
              <a:rPr lang="en-US" altLang="en-US" dirty="0" smtClean="0">
                <a:latin typeface="Broadway" panose="04040905080B02020502" pitchFamily="82" charset="0"/>
              </a:rPr>
            </a:br>
            <a:r>
              <a:rPr lang="en-US" altLang="en-US" sz="2800" dirty="0">
                <a:latin typeface="Broadway" panose="04040905080B02020502" pitchFamily="82" charset="0"/>
              </a:rPr>
              <a:t>in</a:t>
            </a:r>
            <a:r>
              <a:rPr lang="en-US" altLang="en-US" dirty="0" smtClean="0">
                <a:latin typeface="Broadway" panose="04040905080B02020502" pitchFamily="82" charset="0"/>
              </a:rPr>
              <a:t/>
            </a:r>
            <a:br>
              <a:rPr lang="en-US" altLang="en-US" dirty="0" smtClean="0">
                <a:latin typeface="Broadway" panose="04040905080B02020502" pitchFamily="82" charset="0"/>
              </a:rPr>
            </a:br>
            <a:r>
              <a:rPr lang="en-US" altLang="en-US" dirty="0" smtClean="0">
                <a:latin typeface="Broadway" panose="04040905080B02020502" pitchFamily="82" charset="0"/>
              </a:rPr>
              <a:t>America</a:t>
            </a:r>
          </a:p>
        </p:txBody>
      </p:sp>
      <p:sp>
        <p:nvSpPr>
          <p:cNvPr id="26627" name="Subtitle 2"/>
          <p:cNvSpPr>
            <a:spLocks noGrp="1"/>
          </p:cNvSpPr>
          <p:nvPr>
            <p:ph type="subTitle" idx="1"/>
          </p:nvPr>
        </p:nvSpPr>
        <p:spPr>
          <a:xfrm>
            <a:off x="1981200" y="3505200"/>
            <a:ext cx="8229600" cy="2286000"/>
          </a:xfrm>
        </p:spPr>
        <p:txBody>
          <a:bodyPr/>
          <a:lstStyle/>
          <a:p>
            <a:r>
              <a:rPr lang="en-US" altLang="en-US" dirty="0" smtClean="0"/>
              <a:t>Unit 8:  Prosperity and Depression</a:t>
            </a:r>
          </a:p>
          <a:p>
            <a:r>
              <a:rPr lang="en-US" altLang="en-US" dirty="0" smtClean="0"/>
              <a:t>Chp. 9-12</a:t>
            </a:r>
          </a:p>
          <a:p>
            <a:endParaRPr lang="en-US" altLang="en-US" sz="2800" dirty="0">
              <a:latin typeface="Broadway" panose="04040905080B02020502" pitchFamily="82" charset="0"/>
            </a:endParaRPr>
          </a:p>
          <a:p>
            <a:r>
              <a:rPr lang="en-US" altLang="en-US" sz="2800" dirty="0">
                <a:latin typeface="Broadway" panose="04040905080B02020502" pitchFamily="82" charset="0"/>
              </a:rPr>
              <a:t>Part 3:  Cultural Changes in America</a:t>
            </a:r>
            <a:endParaRPr lang="en-US" altLang="en-US" sz="2800" dirty="0">
              <a:latin typeface="Broadway" panose="04040905080B02020502" pitchFamily="82" charset="0"/>
            </a:endParaRPr>
          </a:p>
        </p:txBody>
      </p:sp>
    </p:spTree>
    <p:extLst>
      <p:ext uri="{BB962C8B-B14F-4D97-AF65-F5344CB8AC3E}">
        <p14:creationId xmlns:p14="http://schemas.microsoft.com/office/powerpoint/2010/main" val="1112840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81200" y="76200"/>
            <a:ext cx="8229600" cy="1143000"/>
          </a:xfrm>
        </p:spPr>
        <p:txBody>
          <a:bodyPr/>
          <a:lstStyle/>
          <a:p>
            <a:pPr algn="ctr"/>
            <a:r>
              <a:rPr lang="en-US" altLang="en-US" dirty="0" smtClean="0">
                <a:latin typeface="Broadway" panose="04040905080B02020502" pitchFamily="82" charset="0"/>
              </a:rPr>
              <a:t>Sports Heroes (cont’d.)</a:t>
            </a:r>
          </a:p>
        </p:txBody>
      </p:sp>
      <p:sp>
        <p:nvSpPr>
          <p:cNvPr id="41987" name="Content Placeholder 2"/>
          <p:cNvSpPr>
            <a:spLocks noGrp="1"/>
          </p:cNvSpPr>
          <p:nvPr>
            <p:ph idx="1"/>
          </p:nvPr>
        </p:nvSpPr>
        <p:spPr>
          <a:xfrm>
            <a:off x="1981200" y="1295400"/>
            <a:ext cx="8229600" cy="5334000"/>
          </a:xfrm>
        </p:spPr>
        <p:txBody>
          <a:bodyPr/>
          <a:lstStyle/>
          <a:p>
            <a:pPr marL="0" indent="0">
              <a:spcBef>
                <a:spcPct val="50000"/>
              </a:spcBef>
            </a:pPr>
            <a:r>
              <a:rPr lang="en-US" altLang="en-US" sz="1900" b="1" u="sng"/>
              <a:t>Baseball</a:t>
            </a:r>
            <a:r>
              <a:rPr lang="en-US" altLang="en-US" sz="1900" b="1"/>
              <a:t>—gained prominence in spite of the “Black Sox Scandal” of the 1919 World Series</a:t>
            </a:r>
          </a:p>
          <a:p>
            <a:pPr marL="800100" lvl="1">
              <a:spcBef>
                <a:spcPct val="50000"/>
              </a:spcBef>
              <a:buFontTx/>
              <a:buAutoNum type="arabicPeriod"/>
            </a:pPr>
            <a:r>
              <a:rPr lang="en-US" altLang="en-US" sz="1900" b="1"/>
              <a:t>Babe Ruth—larger than life figure whose accomplishments on the field were legendary—changed the game forever</a:t>
            </a:r>
          </a:p>
          <a:p>
            <a:pPr marL="800100" lvl="1">
              <a:spcBef>
                <a:spcPct val="50000"/>
              </a:spcBef>
              <a:buFontTx/>
              <a:buAutoNum type="arabicPeriod"/>
            </a:pPr>
            <a:r>
              <a:rPr lang="en-US" altLang="en-US" sz="1900" b="1"/>
              <a:t>Lou Gehrig—heroic player who battled a fatal illness with public dignity</a:t>
            </a:r>
          </a:p>
          <a:p>
            <a:pPr marL="800100" lvl="1">
              <a:spcBef>
                <a:spcPct val="50000"/>
              </a:spcBef>
              <a:buFontTx/>
              <a:buAutoNum type="arabicPeriod"/>
            </a:pPr>
            <a:r>
              <a:rPr lang="en-US" altLang="en-US" sz="1900" b="1"/>
              <a:t>Walter Johnson—re-wrote the pitching records</a:t>
            </a:r>
          </a:p>
          <a:p>
            <a:pPr marL="800100" lvl="1">
              <a:spcBef>
                <a:spcPct val="50000"/>
              </a:spcBef>
              <a:buFontTx/>
              <a:buAutoNum type="arabicPeriod"/>
            </a:pPr>
            <a:r>
              <a:rPr lang="en-US" altLang="en-US" sz="1900" b="1"/>
              <a:t>Rogers Hornsby &amp; Dizzie Dean—Put the St. Louis Cardinals on the baseball map</a:t>
            </a:r>
          </a:p>
          <a:p>
            <a:pPr marL="800100" lvl="1">
              <a:spcBef>
                <a:spcPct val="50000"/>
              </a:spcBef>
              <a:buFontTx/>
              <a:buAutoNum type="arabicPeriod"/>
            </a:pPr>
            <a:r>
              <a:rPr lang="en-US" altLang="en-US" sz="1900" b="1"/>
              <a:t>New York became the center of pro baseball with 3 teams (NY Yankees, NY Giants, &amp; Brooklyn Dodgers)</a:t>
            </a:r>
          </a:p>
          <a:p>
            <a:pPr marL="800100" lvl="1">
              <a:spcBef>
                <a:spcPct val="50000"/>
              </a:spcBef>
              <a:buFontTx/>
              <a:buAutoNum type="arabicPeriod"/>
            </a:pPr>
            <a:r>
              <a:rPr lang="en-US" altLang="en-US" sz="1900" b="1"/>
              <a:t>Negro Leagues—Segregation was extended to pro sports—these all-black teams were wildly popular and extremely talented—Josh Gibson, Satchel Paige, and “Cool Papa” Bell</a:t>
            </a:r>
          </a:p>
          <a:p>
            <a:pPr marL="800100" lvl="1">
              <a:spcBef>
                <a:spcPct val="50000"/>
              </a:spcBef>
              <a:buFontTx/>
              <a:buAutoNum type="arabicPeriod"/>
            </a:pPr>
            <a:endParaRPr lang="en-US" altLang="en-US" sz="1900" b="1"/>
          </a:p>
          <a:p>
            <a:pPr marL="0" indent="0"/>
            <a:endParaRPr lang="en-US" altLang="en-US" sz="1900" b="1"/>
          </a:p>
        </p:txBody>
      </p:sp>
    </p:spTree>
    <p:extLst>
      <p:ext uri="{BB962C8B-B14F-4D97-AF65-F5344CB8AC3E}">
        <p14:creationId xmlns:p14="http://schemas.microsoft.com/office/powerpoint/2010/main" val="554348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81200" y="0"/>
            <a:ext cx="8229600" cy="533400"/>
          </a:xfrm>
        </p:spPr>
        <p:txBody>
          <a:bodyPr/>
          <a:lstStyle/>
          <a:p>
            <a:pPr algn="ctr"/>
            <a:r>
              <a:rPr lang="en-US" altLang="en-US" sz="2800" dirty="0">
                <a:latin typeface="Broadway" panose="04040905080B02020502" pitchFamily="82" charset="0"/>
              </a:rPr>
              <a:t>The Voice of the People</a:t>
            </a:r>
          </a:p>
        </p:txBody>
      </p:sp>
      <p:sp>
        <p:nvSpPr>
          <p:cNvPr id="43011" name="Content Placeholder 2"/>
          <p:cNvSpPr>
            <a:spLocks noGrp="1"/>
          </p:cNvSpPr>
          <p:nvPr>
            <p:ph idx="1"/>
          </p:nvPr>
        </p:nvSpPr>
        <p:spPr>
          <a:xfrm>
            <a:off x="1676400" y="533400"/>
            <a:ext cx="8839200" cy="6172200"/>
          </a:xfrm>
        </p:spPr>
        <p:txBody>
          <a:bodyPr/>
          <a:lstStyle/>
          <a:p>
            <a:r>
              <a:rPr lang="en-US" altLang="en-US" sz="1700"/>
              <a:t>Will Rogers</a:t>
            </a:r>
          </a:p>
          <a:p>
            <a:pPr marL="857250" lvl="1" indent="-457200">
              <a:buFontTx/>
              <a:buAutoNum type="arabicPeriod"/>
            </a:pPr>
            <a:r>
              <a:rPr lang="en-US" altLang="en-US" sz="1700"/>
              <a:t>Cherokee cowboy, writer, commentator, actor and comedian</a:t>
            </a:r>
          </a:p>
          <a:p>
            <a:pPr marL="857250" lvl="1" indent="-457200">
              <a:buFontTx/>
              <a:buAutoNum type="arabicPeriod"/>
            </a:pPr>
            <a:r>
              <a:rPr lang="en-US" altLang="en-US" sz="1700"/>
              <a:t>Similar to Mark Twain and Johnny Carson as someone who poked fun at people in power—Congress, President Hoover, etc.</a:t>
            </a:r>
          </a:p>
          <a:p>
            <a:pPr marL="857250" lvl="1" indent="-457200">
              <a:buFontTx/>
              <a:buAutoNum type="arabicPeriod"/>
            </a:pPr>
            <a:r>
              <a:rPr lang="en-US" altLang="en-US" sz="1700"/>
              <a:t>Died in a plane crash in Alaska</a:t>
            </a:r>
          </a:p>
          <a:p>
            <a:pPr marL="857250" lvl="1" indent="-457200">
              <a:buNone/>
            </a:pPr>
            <a:endParaRPr lang="en-US" altLang="en-US" sz="1700"/>
          </a:p>
          <a:p>
            <a:r>
              <a:rPr lang="en-US" altLang="en-US" sz="1700"/>
              <a:t>Jimmie Rodgers</a:t>
            </a:r>
          </a:p>
          <a:p>
            <a:pPr marL="857250" lvl="1" indent="-457200">
              <a:buFontTx/>
              <a:buAutoNum type="arabicPeriod"/>
            </a:pPr>
            <a:r>
              <a:rPr lang="en-US" altLang="en-US" sz="1700"/>
              <a:t>RR Brakeman, guitarist, singer, and song-writer</a:t>
            </a:r>
          </a:p>
          <a:p>
            <a:pPr marL="857250" lvl="1" indent="-457200">
              <a:buFontTx/>
              <a:buAutoNum type="arabicPeriod"/>
            </a:pPr>
            <a:r>
              <a:rPr lang="en-US" altLang="en-US" sz="1700"/>
              <a:t>Combined folk music, blues, country music, and jazz</a:t>
            </a:r>
          </a:p>
          <a:p>
            <a:pPr marL="857250" lvl="1" indent="-457200">
              <a:buFontTx/>
              <a:buAutoNum type="arabicPeriod"/>
            </a:pPr>
            <a:r>
              <a:rPr lang="en-US" altLang="en-US" sz="1700"/>
              <a:t>“Father of Country Music”—brought the day-to-day life of the common people to a mass audience—sang about the lives of the homeless, rural America, and the working poor </a:t>
            </a:r>
          </a:p>
          <a:p>
            <a:pPr marL="857250" lvl="1" indent="-457200">
              <a:buFontTx/>
              <a:buAutoNum type="arabicPeriod"/>
            </a:pPr>
            <a:r>
              <a:rPr lang="en-US" altLang="en-US" sz="1700"/>
              <a:t>Died of tuberculosis shortly after a massive recording session that preserved his music and provided for his family</a:t>
            </a:r>
          </a:p>
          <a:p>
            <a:pPr marL="857250" lvl="1" indent="-457200">
              <a:buNone/>
            </a:pPr>
            <a:endParaRPr lang="en-US" altLang="en-US" sz="1700"/>
          </a:p>
          <a:p>
            <a:r>
              <a:rPr lang="en-US" altLang="en-US" sz="1700"/>
              <a:t>Woody Guthrie</a:t>
            </a:r>
          </a:p>
          <a:p>
            <a:pPr marL="857250" lvl="1" indent="-457200">
              <a:buFontTx/>
              <a:buAutoNum type="arabicPeriod"/>
            </a:pPr>
            <a:r>
              <a:rPr lang="en-US" altLang="en-US" sz="1700"/>
              <a:t>Singer, guitar player, song-writer, political activist, and social commentator</a:t>
            </a:r>
          </a:p>
          <a:p>
            <a:pPr marL="857250" lvl="1" indent="-457200">
              <a:buFontTx/>
              <a:buAutoNum type="arabicPeriod"/>
            </a:pPr>
            <a:r>
              <a:rPr lang="en-US" altLang="en-US" sz="1700"/>
              <a:t>Used his songs and performances to raise awareness and tell the story of the less fortunate—commissioned by the US government to chronicle the WPA and PWA projects of the New Deal</a:t>
            </a:r>
          </a:p>
          <a:p>
            <a:pPr marL="857250" lvl="1" indent="-457200">
              <a:buFontTx/>
              <a:buAutoNum type="arabicPeriod"/>
            </a:pPr>
            <a:r>
              <a:rPr lang="en-US" altLang="en-US" sz="1700"/>
              <a:t>Became the outspoken advocate of the persecuted—inspired future singers</a:t>
            </a:r>
          </a:p>
        </p:txBody>
      </p:sp>
    </p:spTree>
    <p:extLst>
      <p:ext uri="{BB962C8B-B14F-4D97-AF65-F5344CB8AC3E}">
        <p14:creationId xmlns:p14="http://schemas.microsoft.com/office/powerpoint/2010/main" val="1388900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2" name="Rectangle 6"/>
          <p:cNvSpPr>
            <a:spLocks noGrp="1" noChangeArrowheads="1"/>
          </p:cNvSpPr>
          <p:nvPr>
            <p:ph type="title"/>
          </p:nvPr>
        </p:nvSpPr>
        <p:spPr>
          <a:xfrm>
            <a:off x="2057400" y="228600"/>
            <a:ext cx="8077200" cy="558800"/>
          </a:xfrm>
        </p:spPr>
        <p:txBody>
          <a:bodyPr anchor="t">
            <a:normAutofit fontScale="90000"/>
          </a:bodyPr>
          <a:lstStyle/>
          <a:p>
            <a:pPr algn="ctr">
              <a:defRPr/>
            </a:pPr>
            <a:r>
              <a:rPr lang="en-US" sz="4000" dirty="0">
                <a:latin typeface="Broadway" panose="04040905080B02020502" pitchFamily="82" charset="0"/>
              </a:rPr>
              <a:t>Changing Attitudes</a:t>
            </a:r>
            <a:endParaRPr lang="en-US" sz="4000" dirty="0">
              <a:effectLst>
                <a:outerShdw blurRad="38100" dist="38100" dir="2700000" algn="tl">
                  <a:srgbClr val="C0C0C0"/>
                </a:outerShdw>
              </a:effectLst>
              <a:latin typeface="Broadway" panose="04040905080B02020502" pitchFamily="82" charset="0"/>
            </a:endParaRPr>
          </a:p>
        </p:txBody>
      </p:sp>
      <p:sp>
        <p:nvSpPr>
          <p:cNvPr id="27659" name="Rectangle 11"/>
          <p:cNvSpPr>
            <a:spLocks noChangeArrowheads="1"/>
          </p:cNvSpPr>
          <p:nvPr/>
        </p:nvSpPr>
        <p:spPr bwMode="auto">
          <a:xfrm>
            <a:off x="6096000" y="1015998"/>
            <a:ext cx="3832866" cy="5308600"/>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tIns="91440" anchor="t" anchorCtr="0">
            <a:normAutofit lnSpcReduction="10000"/>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600"/>
              </a:spcBef>
              <a:buNone/>
            </a:pPr>
            <a:r>
              <a:rPr lang="en-US" altLang="en-US" sz="1800" b="1" dirty="0">
                <a:ln w="0"/>
                <a:solidFill>
                  <a:schemeClr val="bg1"/>
                </a:solidFill>
              </a:rPr>
              <a:t>Conflicts over Values</a:t>
            </a:r>
          </a:p>
          <a:p>
            <a:pPr marL="285750" indent="-285750">
              <a:spcBef>
                <a:spcPts val="600"/>
              </a:spcBef>
            </a:pPr>
            <a:r>
              <a:rPr lang="en-US" altLang="en-US" sz="1600" dirty="0">
                <a:ln w="0"/>
                <a:solidFill>
                  <a:schemeClr val="bg1"/>
                </a:solidFill>
              </a:rPr>
              <a:t>Urbanization of America—jobs were moving to the cities</a:t>
            </a:r>
          </a:p>
          <a:p>
            <a:pPr marL="285750" indent="-285750">
              <a:spcBef>
                <a:spcPts val="600"/>
              </a:spcBef>
            </a:pPr>
            <a:r>
              <a:rPr lang="en-US" altLang="en-US" sz="1600" dirty="0">
                <a:ln w="0"/>
                <a:solidFill>
                  <a:schemeClr val="bg1"/>
                </a:solidFill>
              </a:rPr>
              <a:t>Values differed between rural &amp; urban</a:t>
            </a:r>
          </a:p>
          <a:p>
            <a:pPr marL="628650" indent="-342900">
              <a:spcBef>
                <a:spcPts val="600"/>
              </a:spcBef>
              <a:buFont typeface="+mj-lt"/>
              <a:buAutoNum type="arabicPeriod"/>
            </a:pPr>
            <a:r>
              <a:rPr lang="en-US" altLang="en-US" sz="1600" dirty="0">
                <a:ln w="0"/>
                <a:solidFill>
                  <a:schemeClr val="bg1"/>
                </a:solidFill>
              </a:rPr>
              <a:t>Rural = hard work, self-reliance, religion, slow-paced &amp; innocent</a:t>
            </a:r>
          </a:p>
          <a:p>
            <a:pPr marL="628650" indent="-342900">
              <a:spcBef>
                <a:spcPts val="600"/>
              </a:spcBef>
              <a:buFont typeface="+mj-lt"/>
              <a:buAutoNum type="arabicPeriod"/>
            </a:pPr>
            <a:r>
              <a:rPr lang="en-US" altLang="en-US" sz="1600" dirty="0">
                <a:ln w="0"/>
                <a:solidFill>
                  <a:schemeClr val="bg1"/>
                </a:solidFill>
              </a:rPr>
              <a:t>Urban = unions, socialism, trendy, fast-paced </a:t>
            </a:r>
            <a:r>
              <a:rPr lang="en-US" altLang="en-US" sz="1600" dirty="0">
                <a:ln w="0"/>
                <a:solidFill>
                  <a:schemeClr val="bg1"/>
                </a:solidFill>
              </a:rPr>
              <a:t>&amp; worldly</a:t>
            </a:r>
          </a:p>
          <a:p>
            <a:pPr marL="285750" indent="-285750">
              <a:spcBef>
                <a:spcPts val="600"/>
              </a:spcBef>
            </a:pPr>
            <a:r>
              <a:rPr lang="en-US" altLang="en-US" sz="1600" dirty="0">
                <a:ln w="0"/>
                <a:solidFill>
                  <a:schemeClr val="bg1"/>
                </a:solidFill>
              </a:rPr>
              <a:t>KKK—shifted to political influence</a:t>
            </a:r>
          </a:p>
          <a:p>
            <a:pPr marL="628650" indent="-342900">
              <a:spcBef>
                <a:spcPts val="600"/>
              </a:spcBef>
              <a:buFont typeface="+mj-lt"/>
              <a:buAutoNum type="arabicPeriod"/>
            </a:pPr>
            <a:r>
              <a:rPr lang="en-US" altLang="en-US" sz="1600" dirty="0">
                <a:ln w="0"/>
                <a:solidFill>
                  <a:schemeClr val="bg1"/>
                </a:solidFill>
              </a:rPr>
              <a:t>Racial &amp; Ethnic minorities, Religious minorities, &amp; “radicals” were targeted</a:t>
            </a:r>
          </a:p>
          <a:p>
            <a:pPr marL="628650" indent="-342900">
              <a:spcBef>
                <a:spcPts val="600"/>
              </a:spcBef>
              <a:buFont typeface="+mj-lt"/>
              <a:buAutoNum type="arabicPeriod"/>
            </a:pPr>
            <a:r>
              <a:rPr lang="en-US" altLang="en-US" sz="1600" dirty="0">
                <a:ln w="0"/>
                <a:solidFill>
                  <a:schemeClr val="bg1"/>
                </a:solidFill>
              </a:rPr>
              <a:t>Remained as the terrorist wing of the Southern Democratic party</a:t>
            </a:r>
          </a:p>
          <a:p>
            <a:pPr marL="628650" indent="-342900">
              <a:spcBef>
                <a:spcPts val="600"/>
              </a:spcBef>
              <a:buFont typeface="+mj-lt"/>
              <a:buAutoNum type="arabicPeriod"/>
            </a:pPr>
            <a:r>
              <a:rPr lang="en-US" altLang="en-US" sz="1600" dirty="0">
                <a:ln w="0"/>
                <a:solidFill>
                  <a:schemeClr val="bg1"/>
                </a:solidFill>
              </a:rPr>
              <a:t>Membership declined rapidly at the end of the 1920s—series of brutal scandals &amp; onset of the Depression</a:t>
            </a:r>
            <a:endParaRPr lang="en-US" altLang="en-US" sz="1600" dirty="0">
              <a:ln w="0"/>
              <a:solidFill>
                <a:schemeClr val="bg1"/>
              </a:solidFill>
            </a:endParaRPr>
          </a:p>
        </p:txBody>
      </p:sp>
      <p:grpSp>
        <p:nvGrpSpPr>
          <p:cNvPr id="4" name="Group 14"/>
          <p:cNvGrpSpPr>
            <a:grpSpLocks/>
          </p:cNvGrpSpPr>
          <p:nvPr/>
        </p:nvGrpSpPr>
        <p:grpSpPr bwMode="auto">
          <a:xfrm>
            <a:off x="2133600" y="1015998"/>
            <a:ext cx="3891260" cy="5308600"/>
            <a:chOff x="336" y="2203"/>
            <a:chExt cx="1538" cy="1536"/>
          </a:xfrm>
        </p:grpSpPr>
        <p:sp>
          <p:nvSpPr>
            <p:cNvPr id="27655" name="Rectangle 15"/>
            <p:cNvSpPr>
              <a:spLocks noChangeArrowheads="1"/>
            </p:cNvSpPr>
            <p:nvPr/>
          </p:nvSpPr>
          <p:spPr bwMode="auto">
            <a:xfrm>
              <a:off x="336" y="2203"/>
              <a:ext cx="1536" cy="1536"/>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solidFill>
                  <a:schemeClr val="bg1"/>
                </a:solidFill>
              </a:endParaRPr>
            </a:p>
          </p:txBody>
        </p:sp>
        <p:sp>
          <p:nvSpPr>
            <p:cNvPr id="27656" name="Text Box 16"/>
            <p:cNvSpPr txBox="1">
              <a:spLocks noChangeArrowheads="1"/>
            </p:cNvSpPr>
            <p:nvPr/>
          </p:nvSpPr>
          <p:spPr bwMode="auto">
            <a:xfrm>
              <a:off x="345" y="2218"/>
              <a:ext cx="1529" cy="1366"/>
            </a:xfrm>
            <a:prstGeom prst="rect">
              <a:avLst/>
            </a:prstGeom>
            <a:solidFill>
              <a:srgbClr val="3366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9863" indent="-1698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 typeface="Times" panose="02020603050405020304" pitchFamily="18" charset="0"/>
                <a:buNone/>
              </a:pPr>
              <a:r>
                <a:rPr lang="en-US" altLang="en-US" sz="1800" b="1" dirty="0">
                  <a:solidFill>
                    <a:schemeClr val="bg1"/>
                  </a:solidFill>
                  <a:latin typeface="+mn-lt"/>
                </a:rPr>
                <a:t>New Opportunities</a:t>
              </a:r>
            </a:p>
            <a:p>
              <a:pPr eaLnBrk="1" hangingPunct="1">
                <a:spcBef>
                  <a:spcPct val="50000"/>
                </a:spcBef>
                <a:buFont typeface="Times" panose="02020603050405020304" pitchFamily="18" charset="0"/>
                <a:buChar char="•"/>
              </a:pPr>
              <a:r>
                <a:rPr lang="en-US" altLang="en-US" sz="1600" dirty="0">
                  <a:solidFill>
                    <a:schemeClr val="bg1"/>
                  </a:solidFill>
                  <a:latin typeface="+mn-lt"/>
                </a:rPr>
                <a:t>19th </a:t>
              </a:r>
              <a:r>
                <a:rPr lang="en-US" altLang="en-US" sz="1600" dirty="0">
                  <a:solidFill>
                    <a:schemeClr val="bg1"/>
                  </a:solidFill>
                  <a:latin typeface="+mn-lt"/>
                </a:rPr>
                <a:t>Amendment allowed women to </a:t>
              </a:r>
              <a:r>
                <a:rPr lang="en-US" altLang="en-US" sz="1600" dirty="0">
                  <a:solidFill>
                    <a:schemeClr val="bg1"/>
                  </a:solidFill>
                  <a:latin typeface="+mn-lt"/>
                </a:rPr>
                <a:t>vote—some </a:t>
              </a:r>
              <a:r>
                <a:rPr lang="en-US" altLang="en-US" sz="1600" dirty="0">
                  <a:solidFill>
                    <a:schemeClr val="bg1"/>
                  </a:solidFill>
                  <a:latin typeface="+mn-lt"/>
                </a:rPr>
                <a:t>were </a:t>
              </a:r>
              <a:r>
                <a:rPr lang="en-US" altLang="en-US" sz="1600" dirty="0">
                  <a:solidFill>
                    <a:schemeClr val="bg1"/>
                  </a:solidFill>
                  <a:latin typeface="+mn-lt"/>
                </a:rPr>
                <a:t>elected</a:t>
              </a:r>
              <a:endParaRPr lang="en-US" altLang="en-US" sz="1600" dirty="0">
                <a:solidFill>
                  <a:schemeClr val="bg1"/>
                </a:solidFill>
                <a:latin typeface="+mn-lt"/>
              </a:endParaRPr>
            </a:p>
            <a:p>
              <a:pPr eaLnBrk="1" hangingPunct="1">
                <a:spcBef>
                  <a:spcPct val="50000"/>
                </a:spcBef>
                <a:buFont typeface="Times" panose="02020603050405020304" pitchFamily="18" charset="0"/>
                <a:buChar char="•"/>
              </a:pPr>
              <a:r>
                <a:rPr lang="en-US" altLang="en-US" sz="1600" dirty="0">
                  <a:solidFill>
                    <a:schemeClr val="bg1"/>
                  </a:solidFill>
                  <a:latin typeface="+mn-lt"/>
                </a:rPr>
                <a:t>W</a:t>
              </a:r>
              <a:r>
                <a:rPr lang="en-US" altLang="en-US" sz="1600" dirty="0">
                  <a:solidFill>
                    <a:schemeClr val="bg1"/>
                  </a:solidFill>
                  <a:latin typeface="+mn-lt"/>
                </a:rPr>
                <a:t>omen </a:t>
              </a:r>
              <a:r>
                <a:rPr lang="en-US" altLang="en-US" sz="1600" dirty="0">
                  <a:solidFill>
                    <a:schemeClr val="bg1"/>
                  </a:solidFill>
                  <a:latin typeface="+mn-lt"/>
                </a:rPr>
                <a:t>joined the workforce in large </a:t>
              </a:r>
              <a:r>
                <a:rPr lang="en-US" altLang="en-US" sz="1600" dirty="0">
                  <a:solidFill>
                    <a:schemeClr val="bg1"/>
                  </a:solidFill>
                  <a:latin typeface="+mn-lt"/>
                </a:rPr>
                <a:t>numbers</a:t>
              </a:r>
              <a:endParaRPr lang="en-US" altLang="en-US" sz="1600" dirty="0">
                <a:solidFill>
                  <a:schemeClr val="bg1"/>
                </a:solidFill>
                <a:latin typeface="+mn-lt"/>
              </a:endParaRPr>
            </a:p>
            <a:p>
              <a:pPr eaLnBrk="1" hangingPunct="1">
                <a:spcBef>
                  <a:spcPct val="50000"/>
                </a:spcBef>
                <a:buFont typeface="Times" panose="02020603050405020304" pitchFamily="18" charset="0"/>
                <a:buChar char="•"/>
              </a:pPr>
              <a:r>
                <a:rPr lang="en-US" altLang="en-US" sz="1600" dirty="0">
                  <a:solidFill>
                    <a:schemeClr val="bg1"/>
                  </a:solidFill>
                  <a:latin typeface="+mn-lt"/>
                </a:rPr>
                <a:t>More women </a:t>
              </a:r>
              <a:r>
                <a:rPr lang="en-US" altLang="en-US" sz="1600" dirty="0">
                  <a:solidFill>
                    <a:schemeClr val="bg1"/>
                  </a:solidFill>
                  <a:latin typeface="+mn-lt"/>
                </a:rPr>
                <a:t>attended </a:t>
              </a:r>
              <a:r>
                <a:rPr lang="en-US" altLang="en-US" sz="1600" dirty="0">
                  <a:solidFill>
                    <a:schemeClr val="bg1"/>
                  </a:solidFill>
                  <a:latin typeface="+mn-lt"/>
                </a:rPr>
                <a:t>college</a:t>
              </a:r>
            </a:p>
            <a:p>
              <a:pPr algn="ctr" eaLnBrk="1" hangingPunct="1">
                <a:lnSpc>
                  <a:spcPct val="90000"/>
                </a:lnSpc>
                <a:spcBef>
                  <a:spcPct val="50000"/>
                </a:spcBef>
                <a:buFont typeface="Times" panose="02020603050405020304" pitchFamily="18" charset="0"/>
                <a:buNone/>
              </a:pPr>
              <a:r>
                <a:rPr lang="en-US" altLang="en-US" sz="1800" b="1" dirty="0">
                  <a:solidFill>
                    <a:schemeClr val="bg1"/>
                  </a:solidFill>
                  <a:latin typeface="+mn-lt"/>
                </a:rPr>
                <a:t>Flappers</a:t>
              </a:r>
              <a:endParaRPr lang="en-US" altLang="en-US" sz="1800" dirty="0">
                <a:solidFill>
                  <a:schemeClr val="bg1"/>
                </a:solidFill>
                <a:latin typeface="+mn-lt"/>
              </a:endParaRPr>
            </a:p>
            <a:p>
              <a:pPr eaLnBrk="1" hangingPunct="1">
                <a:lnSpc>
                  <a:spcPct val="90000"/>
                </a:lnSpc>
                <a:spcBef>
                  <a:spcPct val="50000"/>
                </a:spcBef>
                <a:buFont typeface="Times" panose="02020603050405020304" pitchFamily="18" charset="0"/>
                <a:buChar char="•"/>
              </a:pPr>
              <a:r>
                <a:rPr lang="en-US" altLang="en-US" sz="1600" dirty="0">
                  <a:solidFill>
                    <a:schemeClr val="bg1"/>
                  </a:solidFill>
                  <a:latin typeface="+mn-lt"/>
                </a:rPr>
                <a:t>Shocked society—short hair</a:t>
              </a:r>
              <a:r>
                <a:rPr lang="en-US" altLang="en-US" sz="1600" dirty="0">
                  <a:solidFill>
                    <a:schemeClr val="bg1"/>
                  </a:solidFill>
                  <a:latin typeface="+mn-lt"/>
                </a:rPr>
                <a:t>, </a:t>
              </a:r>
              <a:r>
                <a:rPr lang="en-US" altLang="en-US" sz="1600" dirty="0">
                  <a:solidFill>
                    <a:schemeClr val="bg1"/>
                  </a:solidFill>
                  <a:latin typeface="+mn-lt"/>
                </a:rPr>
                <a:t>short skirts, makeup</a:t>
              </a:r>
              <a:r>
                <a:rPr lang="en-US" altLang="en-US" sz="1600" dirty="0">
                  <a:solidFill>
                    <a:schemeClr val="bg1"/>
                  </a:solidFill>
                  <a:latin typeface="+mn-lt"/>
                </a:rPr>
                <a:t>, </a:t>
              </a:r>
              <a:r>
                <a:rPr lang="en-US" altLang="en-US" sz="1600" dirty="0">
                  <a:solidFill>
                    <a:schemeClr val="bg1"/>
                  </a:solidFill>
                  <a:latin typeface="+mn-lt"/>
                </a:rPr>
                <a:t>smoke/drink, dancing, urban lifestyle</a:t>
              </a:r>
              <a:endParaRPr lang="en-US" altLang="en-US" sz="1600" dirty="0">
                <a:solidFill>
                  <a:schemeClr val="bg1"/>
                </a:solidFill>
                <a:latin typeface="+mn-lt"/>
              </a:endParaRPr>
            </a:p>
            <a:p>
              <a:pPr eaLnBrk="1" hangingPunct="1">
                <a:lnSpc>
                  <a:spcPct val="90000"/>
                </a:lnSpc>
                <a:spcBef>
                  <a:spcPct val="50000"/>
                </a:spcBef>
                <a:buFont typeface="Times" panose="02020603050405020304" pitchFamily="18" charset="0"/>
                <a:buChar char="•"/>
              </a:pPr>
              <a:r>
                <a:rPr lang="en-US" altLang="en-US" sz="1600" dirty="0">
                  <a:solidFill>
                    <a:schemeClr val="bg1"/>
                  </a:solidFill>
                  <a:latin typeface="+mn-lt"/>
                </a:rPr>
                <a:t>Y</a:t>
              </a:r>
              <a:r>
                <a:rPr lang="en-US" altLang="en-US" sz="1600" dirty="0">
                  <a:solidFill>
                    <a:schemeClr val="bg1"/>
                  </a:solidFill>
                  <a:latin typeface="+mn-lt"/>
                </a:rPr>
                <a:t>oung</a:t>
              </a:r>
              <a:r>
                <a:rPr lang="en-US" altLang="en-US" sz="1600" dirty="0">
                  <a:solidFill>
                    <a:schemeClr val="bg1"/>
                  </a:solidFill>
                  <a:latin typeface="+mn-lt"/>
                </a:rPr>
                <a:t>, rebellious </a:t>
              </a:r>
              <a:r>
                <a:rPr lang="en-US" altLang="en-US" sz="1600" dirty="0">
                  <a:solidFill>
                    <a:schemeClr val="bg1"/>
                  </a:solidFill>
                  <a:latin typeface="+mn-lt"/>
                </a:rPr>
                <a:t>girls—defied </a:t>
              </a:r>
              <a:r>
                <a:rPr lang="en-US" altLang="en-US" sz="1600" dirty="0">
                  <a:solidFill>
                    <a:schemeClr val="bg1"/>
                  </a:solidFill>
                  <a:latin typeface="+mn-lt"/>
                </a:rPr>
                <a:t>traditional ideas of proper dress and </a:t>
              </a:r>
              <a:r>
                <a:rPr lang="en-US" altLang="en-US" sz="1600" dirty="0">
                  <a:solidFill>
                    <a:schemeClr val="bg1"/>
                  </a:solidFill>
                  <a:latin typeface="+mn-lt"/>
                </a:rPr>
                <a:t>behavior</a:t>
              </a:r>
            </a:p>
            <a:p>
              <a:pPr eaLnBrk="1" hangingPunct="1">
                <a:lnSpc>
                  <a:spcPct val="90000"/>
                </a:lnSpc>
                <a:spcBef>
                  <a:spcPct val="50000"/>
                </a:spcBef>
                <a:buFont typeface="Times" panose="02020603050405020304" pitchFamily="18" charset="0"/>
                <a:buChar char="•"/>
              </a:pPr>
              <a:r>
                <a:rPr lang="en-US" altLang="en-US" sz="1600" dirty="0">
                  <a:solidFill>
                    <a:schemeClr val="bg1"/>
                  </a:solidFill>
                  <a:latin typeface="+mn-lt"/>
                </a:rPr>
                <a:t>Many women disapproved </a:t>
              </a:r>
              <a:r>
                <a:rPr lang="en-US" altLang="en-US" sz="1600" dirty="0">
                  <a:solidFill>
                    <a:schemeClr val="bg1"/>
                  </a:solidFill>
                  <a:latin typeface="+mn-lt"/>
                </a:rPr>
                <a:t>of flappers or wouldn’t dare to be so </a:t>
              </a:r>
              <a:r>
                <a:rPr lang="en-US" altLang="en-US" sz="1600" dirty="0">
                  <a:solidFill>
                    <a:schemeClr val="bg1"/>
                  </a:solidFill>
                  <a:latin typeface="+mn-lt"/>
                </a:rPr>
                <a:t>reckless</a:t>
              </a:r>
              <a:r>
                <a:rPr lang="en-US" altLang="en-US" sz="1600" dirty="0">
                  <a:solidFill>
                    <a:schemeClr val="bg1"/>
                  </a:solidFill>
                  <a:latin typeface="+mn-lt"/>
                </a:rPr>
                <a:t>—not taken </a:t>
              </a:r>
              <a:r>
                <a:rPr lang="en-US" altLang="en-US" sz="1600" dirty="0">
                  <a:solidFill>
                    <a:schemeClr val="bg1"/>
                  </a:solidFill>
                  <a:latin typeface="+mn-lt"/>
                </a:rPr>
                <a:t>seriously by women’s </a:t>
              </a:r>
              <a:r>
                <a:rPr lang="en-US" altLang="en-US" sz="1600" dirty="0">
                  <a:solidFill>
                    <a:schemeClr val="bg1"/>
                  </a:solidFill>
                  <a:latin typeface="+mn-lt"/>
                </a:rPr>
                <a:t>rights </a:t>
              </a:r>
              <a:r>
                <a:rPr lang="en-US" altLang="en-US" sz="1600" dirty="0">
                  <a:solidFill>
                    <a:schemeClr val="bg1"/>
                  </a:solidFill>
                  <a:latin typeface="+mn-lt"/>
                </a:rPr>
                <a:t>reformers</a:t>
              </a:r>
              <a:endParaRPr lang="en-US" altLang="en-US" sz="1600" dirty="0">
                <a:solidFill>
                  <a:schemeClr val="bg1"/>
                </a:solidFill>
                <a:latin typeface="+mn-lt"/>
              </a:endParaRPr>
            </a:p>
          </p:txBody>
        </p:sp>
      </p:grpSp>
    </p:spTree>
    <p:extLst>
      <p:ext uri="{BB962C8B-B14F-4D97-AF65-F5344CB8AC3E}">
        <p14:creationId xmlns:p14="http://schemas.microsoft.com/office/powerpoint/2010/main" val="41634907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057400" y="76200"/>
            <a:ext cx="8077200" cy="457200"/>
          </a:xfrm>
          <a:noFill/>
        </p:spPr>
        <p:txBody>
          <a:bodyPr>
            <a:normAutofit fontScale="90000"/>
          </a:bodyPr>
          <a:lstStyle/>
          <a:p>
            <a:pPr algn="ctr"/>
            <a:r>
              <a:rPr lang="en-US" altLang="en-US" sz="3600" dirty="0">
                <a:latin typeface="Broadway" panose="04040905080B02020502" pitchFamily="82" charset="0"/>
              </a:rPr>
              <a:t>The Rise of Fundamentalism</a:t>
            </a:r>
          </a:p>
        </p:txBody>
      </p:sp>
      <p:sp>
        <p:nvSpPr>
          <p:cNvPr id="64515" name="Rectangle 3"/>
          <p:cNvSpPr>
            <a:spLocks noGrp="1" noChangeArrowheads="1"/>
          </p:cNvSpPr>
          <p:nvPr>
            <p:ph type="body" sz="half" idx="1"/>
          </p:nvPr>
        </p:nvSpPr>
        <p:spPr>
          <a:xfrm>
            <a:off x="1752600" y="609600"/>
            <a:ext cx="4191000" cy="6096000"/>
          </a:xfrm>
          <a:solidFill>
            <a:srgbClr val="336633"/>
          </a:solidFill>
          <a:ln algn="ctr"/>
        </p:spPr>
        <p:txBody>
          <a:bodyPr>
            <a:normAutofit fontScale="85000" lnSpcReduction="10000"/>
          </a:bodyPr>
          <a:lstStyle/>
          <a:p>
            <a:pPr marL="0" indent="0" algn="ctr">
              <a:spcBef>
                <a:spcPct val="50000"/>
              </a:spcBef>
              <a:buNone/>
              <a:defRPr/>
            </a:pPr>
            <a:r>
              <a:rPr lang="en-US" sz="2400" b="1" dirty="0">
                <a:solidFill>
                  <a:schemeClr val="bg1"/>
                </a:solidFill>
              </a:rPr>
              <a:t>Religious Revivals Swept America</a:t>
            </a:r>
          </a:p>
          <a:p>
            <a:pPr>
              <a:spcBef>
                <a:spcPct val="50000"/>
              </a:spcBef>
              <a:defRPr/>
            </a:pPr>
            <a:r>
              <a:rPr lang="en-US" sz="2300" b="1" dirty="0">
                <a:solidFill>
                  <a:schemeClr val="bg1"/>
                </a:solidFill>
              </a:rPr>
              <a:t>Billy </a:t>
            </a:r>
            <a:r>
              <a:rPr lang="en-US" sz="2300" b="1" dirty="0">
                <a:solidFill>
                  <a:schemeClr val="bg1"/>
                </a:solidFill>
              </a:rPr>
              <a:t>Sunday</a:t>
            </a:r>
          </a:p>
          <a:p>
            <a:pPr lvl="1" indent="-342900">
              <a:spcBef>
                <a:spcPct val="50000"/>
              </a:spcBef>
              <a:buFont typeface="+mj-lt"/>
              <a:buAutoNum type="arabicPeriod"/>
              <a:defRPr/>
            </a:pPr>
            <a:r>
              <a:rPr lang="en-US" sz="1900" dirty="0">
                <a:solidFill>
                  <a:schemeClr val="bg1"/>
                </a:solidFill>
              </a:rPr>
              <a:t>Former pro baseball player </a:t>
            </a:r>
            <a:r>
              <a:rPr lang="en-US" sz="1900" dirty="0">
                <a:solidFill>
                  <a:schemeClr val="bg1"/>
                </a:solidFill>
              </a:rPr>
              <a:t>and ordained </a:t>
            </a:r>
            <a:r>
              <a:rPr lang="en-US" sz="1900" dirty="0">
                <a:solidFill>
                  <a:schemeClr val="bg1"/>
                </a:solidFill>
              </a:rPr>
              <a:t>minister</a:t>
            </a:r>
            <a:endParaRPr lang="en-US" sz="1900" dirty="0">
              <a:solidFill>
                <a:schemeClr val="bg1"/>
              </a:solidFill>
            </a:endParaRPr>
          </a:p>
          <a:p>
            <a:pPr lvl="1" indent="-342900">
              <a:spcBef>
                <a:spcPct val="50000"/>
              </a:spcBef>
              <a:buFont typeface="+mj-lt"/>
              <a:buAutoNum type="arabicPeriod"/>
              <a:defRPr/>
            </a:pPr>
            <a:r>
              <a:rPr lang="en-US" sz="1900" dirty="0">
                <a:solidFill>
                  <a:schemeClr val="bg1"/>
                </a:solidFill>
              </a:rPr>
              <a:t>C</a:t>
            </a:r>
            <a:r>
              <a:rPr lang="en-US" sz="1900" dirty="0">
                <a:solidFill>
                  <a:schemeClr val="bg1"/>
                </a:solidFill>
              </a:rPr>
              <a:t>ondemned radicals, rampant greed</a:t>
            </a:r>
          </a:p>
          <a:p>
            <a:pPr lvl="1" indent="-342900">
              <a:spcBef>
                <a:spcPct val="50000"/>
              </a:spcBef>
              <a:buFont typeface="+mj-lt"/>
              <a:buAutoNum type="arabicPeriod"/>
              <a:defRPr/>
            </a:pPr>
            <a:r>
              <a:rPr lang="en-US" sz="1900" dirty="0">
                <a:solidFill>
                  <a:schemeClr val="bg1"/>
                </a:solidFill>
              </a:rPr>
              <a:t>Criticized </a:t>
            </a:r>
            <a:r>
              <a:rPr lang="en-US" sz="1900" dirty="0">
                <a:solidFill>
                  <a:schemeClr val="bg1"/>
                </a:solidFill>
              </a:rPr>
              <a:t>the </a:t>
            </a:r>
            <a:r>
              <a:rPr lang="en-US" sz="1900" dirty="0">
                <a:solidFill>
                  <a:schemeClr val="bg1"/>
                </a:solidFill>
              </a:rPr>
              <a:t>attitudes toward women &amp; materialism—Rural </a:t>
            </a:r>
            <a:r>
              <a:rPr lang="en-US" sz="1900" dirty="0">
                <a:solidFill>
                  <a:schemeClr val="bg1"/>
                </a:solidFill>
              </a:rPr>
              <a:t>America’s ideals</a:t>
            </a:r>
            <a:r>
              <a:rPr lang="en-US" sz="1900" dirty="0">
                <a:solidFill>
                  <a:schemeClr val="bg1"/>
                </a:solidFill>
              </a:rPr>
              <a:t>.</a:t>
            </a:r>
          </a:p>
          <a:p>
            <a:pPr lvl="1" indent="-342900">
              <a:spcBef>
                <a:spcPct val="50000"/>
              </a:spcBef>
              <a:buFont typeface="+mj-lt"/>
              <a:buAutoNum type="arabicPeriod"/>
              <a:defRPr/>
            </a:pPr>
            <a:r>
              <a:rPr lang="en-US" sz="1900" dirty="0">
                <a:solidFill>
                  <a:schemeClr val="bg1"/>
                </a:solidFill>
              </a:rPr>
              <a:t>Simple message of faith &amp;</a:t>
            </a:r>
            <a:r>
              <a:rPr lang="en-US" sz="1900" dirty="0">
                <a:solidFill>
                  <a:schemeClr val="bg1"/>
                </a:solidFill>
              </a:rPr>
              <a:t> </a:t>
            </a:r>
            <a:r>
              <a:rPr lang="en-US" sz="1900" dirty="0">
                <a:solidFill>
                  <a:schemeClr val="bg1"/>
                </a:solidFill>
              </a:rPr>
              <a:t>life—forgiven &amp; born-again—2</a:t>
            </a:r>
            <a:r>
              <a:rPr lang="en-US" sz="1900" baseline="30000" dirty="0">
                <a:solidFill>
                  <a:schemeClr val="bg1"/>
                </a:solidFill>
              </a:rPr>
              <a:t>nd</a:t>
            </a:r>
            <a:r>
              <a:rPr lang="en-US" sz="1900" dirty="0">
                <a:solidFill>
                  <a:schemeClr val="bg1"/>
                </a:solidFill>
              </a:rPr>
              <a:t> chance</a:t>
            </a:r>
            <a:endParaRPr lang="en-US" sz="1900" dirty="0">
              <a:solidFill>
                <a:schemeClr val="bg1"/>
              </a:solidFill>
            </a:endParaRPr>
          </a:p>
          <a:p>
            <a:pPr lvl="1" indent="-342900">
              <a:spcBef>
                <a:spcPct val="50000"/>
              </a:spcBef>
              <a:buFont typeface="+mj-lt"/>
              <a:buAutoNum type="arabicPeriod"/>
              <a:defRPr/>
            </a:pPr>
            <a:r>
              <a:rPr lang="en-US" sz="1900" dirty="0">
                <a:solidFill>
                  <a:schemeClr val="bg1"/>
                </a:solidFill>
              </a:rPr>
              <a:t>Based on </a:t>
            </a:r>
            <a:r>
              <a:rPr lang="en-US" sz="1900" dirty="0">
                <a:solidFill>
                  <a:schemeClr val="bg1"/>
                </a:solidFill>
              </a:rPr>
              <a:t>a literal translation of the Bible called </a:t>
            </a:r>
            <a:r>
              <a:rPr lang="en-US" sz="1900" dirty="0">
                <a:solidFill>
                  <a:schemeClr val="bg1"/>
                </a:solidFill>
              </a:rPr>
              <a:t>fundamentalism. </a:t>
            </a:r>
          </a:p>
          <a:p>
            <a:pPr lvl="1" indent="-342900">
              <a:spcBef>
                <a:spcPct val="50000"/>
              </a:spcBef>
              <a:buFont typeface="+mj-lt"/>
              <a:buAutoNum type="arabicPeriod"/>
              <a:defRPr/>
            </a:pPr>
            <a:r>
              <a:rPr lang="en-US" sz="1900" dirty="0">
                <a:solidFill>
                  <a:schemeClr val="bg1"/>
                </a:solidFill>
              </a:rPr>
              <a:t>Influenced Billy Graham &amp; Martin Luther King, Jr.</a:t>
            </a:r>
          </a:p>
          <a:p>
            <a:pPr>
              <a:spcBef>
                <a:spcPct val="50000"/>
              </a:spcBef>
              <a:defRPr/>
            </a:pPr>
            <a:r>
              <a:rPr lang="en-US" sz="2300" b="1" dirty="0">
                <a:solidFill>
                  <a:schemeClr val="bg1"/>
                </a:solidFill>
              </a:rPr>
              <a:t>Aimee </a:t>
            </a:r>
            <a:r>
              <a:rPr lang="en-US" sz="2300" b="1" dirty="0" err="1">
                <a:solidFill>
                  <a:schemeClr val="bg1"/>
                </a:solidFill>
              </a:rPr>
              <a:t>Semple</a:t>
            </a:r>
            <a:r>
              <a:rPr lang="en-US" sz="2300" b="1" dirty="0">
                <a:solidFill>
                  <a:schemeClr val="bg1"/>
                </a:solidFill>
              </a:rPr>
              <a:t> McPherson</a:t>
            </a:r>
          </a:p>
          <a:p>
            <a:pPr lvl="1" indent="-342900">
              <a:spcBef>
                <a:spcPct val="50000"/>
              </a:spcBef>
              <a:buFont typeface="+mj-lt"/>
              <a:buAutoNum type="arabicPeriod"/>
              <a:defRPr/>
            </a:pPr>
            <a:r>
              <a:rPr lang="en-US" sz="1900" dirty="0">
                <a:solidFill>
                  <a:schemeClr val="bg1"/>
                </a:solidFill>
              </a:rPr>
              <a:t>Female </a:t>
            </a:r>
            <a:r>
              <a:rPr lang="en-US" sz="1900" dirty="0">
                <a:solidFill>
                  <a:schemeClr val="bg1"/>
                </a:solidFill>
              </a:rPr>
              <a:t>fundamentalist </a:t>
            </a:r>
            <a:r>
              <a:rPr lang="en-US" sz="1900" dirty="0">
                <a:solidFill>
                  <a:schemeClr val="bg1"/>
                </a:solidFill>
              </a:rPr>
              <a:t>preacher</a:t>
            </a:r>
            <a:endParaRPr lang="en-US" sz="1900" dirty="0">
              <a:solidFill>
                <a:schemeClr val="bg1"/>
              </a:solidFill>
            </a:endParaRPr>
          </a:p>
          <a:p>
            <a:pPr lvl="1" indent="-342900">
              <a:spcBef>
                <a:spcPct val="50000"/>
              </a:spcBef>
              <a:buFont typeface="+mj-lt"/>
              <a:buAutoNum type="arabicPeriod"/>
              <a:defRPr/>
            </a:pPr>
            <a:r>
              <a:rPr lang="en-US" sz="1900" dirty="0">
                <a:solidFill>
                  <a:schemeClr val="bg1"/>
                </a:solidFill>
              </a:rPr>
              <a:t>Embraced some of </a:t>
            </a:r>
            <a:r>
              <a:rPr lang="en-US" sz="1900" dirty="0">
                <a:solidFill>
                  <a:schemeClr val="bg1"/>
                </a:solidFill>
              </a:rPr>
              <a:t>the glamour that other fundamentalists warned about</a:t>
            </a:r>
          </a:p>
          <a:p>
            <a:pPr lvl="1" indent="-342900">
              <a:spcBef>
                <a:spcPct val="50000"/>
              </a:spcBef>
              <a:buFont typeface="+mj-lt"/>
              <a:buAutoNum type="arabicPeriod"/>
              <a:defRPr/>
            </a:pPr>
            <a:r>
              <a:rPr lang="en-US" sz="1900" dirty="0">
                <a:solidFill>
                  <a:schemeClr val="bg1"/>
                </a:solidFill>
              </a:rPr>
              <a:t>E</a:t>
            </a:r>
            <a:r>
              <a:rPr lang="en-US" sz="1900" dirty="0">
                <a:solidFill>
                  <a:schemeClr val="bg1"/>
                </a:solidFill>
              </a:rPr>
              <a:t>specially </a:t>
            </a:r>
            <a:r>
              <a:rPr lang="en-US" sz="1900" dirty="0">
                <a:solidFill>
                  <a:schemeClr val="bg1"/>
                </a:solidFill>
              </a:rPr>
              <a:t>well known for healing the sick through prayer.</a:t>
            </a:r>
          </a:p>
          <a:p>
            <a:pPr lvl="1" indent="-342900">
              <a:spcBef>
                <a:spcPct val="50000"/>
              </a:spcBef>
              <a:buFont typeface="+mj-lt"/>
              <a:buAutoNum type="arabicPeriod"/>
              <a:defRPr/>
            </a:pPr>
            <a:r>
              <a:rPr lang="en-US" sz="1900" dirty="0">
                <a:solidFill>
                  <a:schemeClr val="bg1"/>
                </a:solidFill>
              </a:rPr>
              <a:t>Controversial—fund-raising scandal</a:t>
            </a:r>
            <a:endParaRPr lang="en-US" sz="1900" dirty="0">
              <a:solidFill>
                <a:schemeClr val="bg1"/>
              </a:solidFill>
            </a:endParaRPr>
          </a:p>
        </p:txBody>
      </p:sp>
      <p:sp>
        <p:nvSpPr>
          <p:cNvPr id="64516" name="Rectangle 4"/>
          <p:cNvSpPr>
            <a:spLocks noGrp="1" noChangeArrowheads="1"/>
          </p:cNvSpPr>
          <p:nvPr>
            <p:ph type="body" sz="half" idx="2"/>
          </p:nvPr>
        </p:nvSpPr>
        <p:spPr>
          <a:xfrm>
            <a:off x="6019800" y="609600"/>
            <a:ext cx="4495800" cy="6096000"/>
          </a:xfrm>
          <a:solidFill>
            <a:srgbClr val="336633"/>
          </a:solidFill>
        </p:spPr>
        <p:txBody>
          <a:bodyPr/>
          <a:lstStyle/>
          <a:p>
            <a:pPr algn="ctr">
              <a:spcBef>
                <a:spcPct val="50000"/>
              </a:spcBef>
              <a:buNone/>
              <a:defRPr/>
            </a:pPr>
            <a:r>
              <a:rPr lang="en-US" sz="2000" b="1" dirty="0">
                <a:solidFill>
                  <a:schemeClr val="bg1"/>
                </a:solidFill>
              </a:rPr>
              <a:t>Scopes Trial</a:t>
            </a:r>
          </a:p>
          <a:p>
            <a:pPr>
              <a:spcBef>
                <a:spcPct val="50000"/>
              </a:spcBef>
              <a:defRPr/>
            </a:pPr>
            <a:r>
              <a:rPr lang="en-US" sz="1800" dirty="0">
                <a:solidFill>
                  <a:schemeClr val="bg1"/>
                </a:solidFill>
              </a:rPr>
              <a:t>Tennessee case over the teaching of Darwin’s Theory of Evolution</a:t>
            </a:r>
          </a:p>
          <a:p>
            <a:pPr>
              <a:spcBef>
                <a:spcPct val="50000"/>
              </a:spcBef>
              <a:defRPr/>
            </a:pPr>
            <a:r>
              <a:rPr lang="en-US" sz="1800" dirty="0">
                <a:solidFill>
                  <a:schemeClr val="bg1"/>
                </a:solidFill>
              </a:rPr>
              <a:t>Focused attention on fundamentalism vs. science</a:t>
            </a:r>
          </a:p>
          <a:p>
            <a:pPr>
              <a:spcBef>
                <a:spcPct val="50000"/>
              </a:spcBef>
              <a:defRPr/>
            </a:pPr>
            <a:r>
              <a:rPr lang="en-US" sz="1800" dirty="0">
                <a:solidFill>
                  <a:schemeClr val="bg1"/>
                </a:solidFill>
              </a:rPr>
              <a:t>Led to limits on public religious action—Am. Civil Liberties Union (ACLU</a:t>
            </a:r>
            <a:r>
              <a:rPr lang="en-US" sz="1600" dirty="0">
                <a:solidFill>
                  <a:schemeClr val="bg1"/>
                </a:solidFill>
              </a:rPr>
              <a:t>)</a:t>
            </a:r>
          </a:p>
          <a:p>
            <a:pPr algn="ctr">
              <a:spcBef>
                <a:spcPct val="50000"/>
              </a:spcBef>
              <a:buNone/>
              <a:defRPr/>
            </a:pPr>
            <a:r>
              <a:rPr lang="en-US" sz="2000" b="1" dirty="0">
                <a:solidFill>
                  <a:schemeClr val="bg1"/>
                </a:solidFill>
              </a:rPr>
              <a:t>Prohibition on Alcohol</a:t>
            </a:r>
            <a:endParaRPr lang="en-US" sz="2000" b="1" dirty="0">
              <a:solidFill>
                <a:schemeClr val="bg1"/>
              </a:solidFill>
            </a:endParaRPr>
          </a:p>
          <a:p>
            <a:pPr>
              <a:spcBef>
                <a:spcPct val="50000"/>
              </a:spcBef>
              <a:defRPr/>
            </a:pPr>
            <a:r>
              <a:rPr lang="en-US" sz="1800" dirty="0">
                <a:solidFill>
                  <a:schemeClr val="bg1"/>
                </a:solidFill>
              </a:rPr>
              <a:t>Temperance Reforms (1800s) were aided by the Progressives (1900s)</a:t>
            </a:r>
          </a:p>
          <a:p>
            <a:pPr>
              <a:spcBef>
                <a:spcPct val="50000"/>
              </a:spcBef>
              <a:defRPr/>
            </a:pPr>
            <a:r>
              <a:rPr lang="en-US" sz="1800" dirty="0">
                <a:solidFill>
                  <a:schemeClr val="bg1"/>
                </a:solidFill>
              </a:rPr>
              <a:t>Health &amp; Safety/Protestant Christian groups pushed for Prohibition Reforms</a:t>
            </a:r>
          </a:p>
          <a:p>
            <a:pPr>
              <a:spcBef>
                <a:spcPct val="50000"/>
              </a:spcBef>
              <a:defRPr/>
            </a:pPr>
            <a:r>
              <a:rPr lang="en-US" sz="1800" dirty="0">
                <a:solidFill>
                  <a:schemeClr val="bg1"/>
                </a:solidFill>
              </a:rPr>
              <a:t>1917—50+% of states had passed it</a:t>
            </a:r>
          </a:p>
          <a:p>
            <a:pPr>
              <a:spcBef>
                <a:spcPct val="50000"/>
              </a:spcBef>
              <a:defRPr/>
            </a:pPr>
            <a:r>
              <a:rPr lang="en-US" sz="1800" dirty="0">
                <a:solidFill>
                  <a:schemeClr val="bg1"/>
                </a:solidFill>
              </a:rPr>
              <a:t>18</a:t>
            </a:r>
            <a:r>
              <a:rPr lang="en-US" sz="1800" baseline="30000" dirty="0">
                <a:solidFill>
                  <a:schemeClr val="bg1"/>
                </a:solidFill>
              </a:rPr>
              <a:t>th</a:t>
            </a:r>
            <a:r>
              <a:rPr lang="en-US" sz="1800" dirty="0">
                <a:solidFill>
                  <a:schemeClr val="bg1"/>
                </a:solidFill>
              </a:rPr>
              <a:t> Amendment—proposed in 1917 &amp; ratified in 1919</a:t>
            </a:r>
          </a:p>
          <a:p>
            <a:pPr>
              <a:spcBef>
                <a:spcPct val="50000"/>
              </a:spcBef>
              <a:defRPr/>
            </a:pPr>
            <a:r>
              <a:rPr lang="en-US" sz="1800" dirty="0">
                <a:solidFill>
                  <a:schemeClr val="bg1"/>
                </a:solidFill>
              </a:rPr>
              <a:t>Volstead Act (1919) enforced it in US</a:t>
            </a:r>
          </a:p>
        </p:txBody>
      </p:sp>
    </p:spTree>
    <p:extLst>
      <p:ext uri="{BB962C8B-B14F-4D97-AF65-F5344CB8AC3E}">
        <p14:creationId xmlns:p14="http://schemas.microsoft.com/office/powerpoint/2010/main" val="15349915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15"/>
                                        </p:tgtEl>
                                        <p:attrNameLst>
                                          <p:attrName>style.visibility</p:attrName>
                                        </p:attrNameLst>
                                      </p:cBhvr>
                                      <p:to>
                                        <p:strVal val="visible"/>
                                      </p:to>
                                    </p:set>
                                    <p:anim calcmode="lin" valueType="num">
                                      <p:cBhvr additive="base">
                                        <p:cTn id="7" dur="500" fill="hold"/>
                                        <p:tgtEl>
                                          <p:spTgt spid="64515"/>
                                        </p:tgtEl>
                                        <p:attrNameLst>
                                          <p:attrName>ppt_x</p:attrName>
                                        </p:attrNameLst>
                                      </p:cBhvr>
                                      <p:tavLst>
                                        <p:tav tm="0">
                                          <p:val>
                                            <p:strVal val="0-#ppt_w/2"/>
                                          </p:val>
                                        </p:tav>
                                        <p:tav tm="100000">
                                          <p:val>
                                            <p:strVal val="#ppt_x"/>
                                          </p:val>
                                        </p:tav>
                                      </p:tavLst>
                                    </p:anim>
                                    <p:anim calcmode="lin" valueType="num">
                                      <p:cBhvr additive="base">
                                        <p:cTn id="8" dur="500" fill="hold"/>
                                        <p:tgtEl>
                                          <p:spTgt spid="645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4516"/>
                                        </p:tgtEl>
                                        <p:attrNameLst>
                                          <p:attrName>style.visibility</p:attrName>
                                        </p:attrNameLst>
                                      </p:cBhvr>
                                      <p:to>
                                        <p:strVal val="visible"/>
                                      </p:to>
                                    </p:set>
                                    <p:anim calcmode="lin" valueType="num">
                                      <p:cBhvr additive="base">
                                        <p:cTn id="13" dur="500" fill="hold"/>
                                        <p:tgtEl>
                                          <p:spTgt spid="64516"/>
                                        </p:tgtEl>
                                        <p:attrNameLst>
                                          <p:attrName>ppt_x</p:attrName>
                                        </p:attrNameLst>
                                      </p:cBhvr>
                                      <p:tavLst>
                                        <p:tav tm="0">
                                          <p:val>
                                            <p:strVal val="1+#ppt_w/2"/>
                                          </p:val>
                                        </p:tav>
                                        <p:tav tm="100000">
                                          <p:val>
                                            <p:strVal val="#ppt_x"/>
                                          </p:val>
                                        </p:tav>
                                      </p:tavLst>
                                    </p:anim>
                                    <p:anim calcmode="lin" valueType="num">
                                      <p:cBhvr additive="base">
                                        <p:cTn id="14" dur="500" fill="hold"/>
                                        <p:tgtEl>
                                          <p:spTgt spid="645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animBg="1" autoUpdateAnimBg="0"/>
      <p:bldP spid="64516"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057400" y="152400"/>
            <a:ext cx="8077200" cy="533400"/>
          </a:xfrm>
        </p:spPr>
        <p:txBody>
          <a:bodyPr>
            <a:normAutofit fontScale="90000"/>
          </a:bodyPr>
          <a:lstStyle/>
          <a:p>
            <a:pPr algn="ctr">
              <a:defRPr/>
            </a:pPr>
            <a:r>
              <a:rPr lang="en-US" sz="3600" dirty="0">
                <a:latin typeface="Broadway" panose="04040905080B02020502" pitchFamily="82" charset="0"/>
              </a:rPr>
              <a:t>Enforcing Prohibition</a:t>
            </a:r>
            <a:endParaRPr lang="en-US" sz="3600" dirty="0">
              <a:effectLst>
                <a:outerShdw blurRad="38100" dist="38100" dir="2700000" algn="tl">
                  <a:srgbClr val="C0C0C0"/>
                </a:outerShdw>
              </a:effectLst>
              <a:latin typeface="Broadway" panose="04040905080B02020502" pitchFamily="82" charset="0"/>
            </a:endParaRPr>
          </a:p>
        </p:txBody>
      </p:sp>
      <p:sp>
        <p:nvSpPr>
          <p:cNvPr id="32771" name="Rectangle 3"/>
          <p:cNvSpPr>
            <a:spLocks noGrp="1" noChangeArrowheads="1"/>
          </p:cNvSpPr>
          <p:nvPr>
            <p:ph type="body" idx="1"/>
          </p:nvPr>
        </p:nvSpPr>
        <p:spPr>
          <a:xfrm>
            <a:off x="1752600" y="762000"/>
            <a:ext cx="8610600" cy="5715000"/>
          </a:xfrm>
          <a:ln>
            <a:solidFill>
              <a:schemeClr val="tx1"/>
            </a:solidFill>
            <a:miter lim="800000"/>
            <a:headEnd/>
            <a:tailEnd/>
          </a:ln>
        </p:spPr>
        <p:txBody>
          <a:bodyPr anchor="ctr"/>
          <a:lstStyle/>
          <a:p>
            <a:pPr>
              <a:lnSpc>
                <a:spcPct val="80000"/>
              </a:lnSpc>
              <a:spcBef>
                <a:spcPct val="50000"/>
              </a:spcBef>
              <a:buFont typeface="Times" panose="02020603050405020304" pitchFamily="18" charset="0"/>
              <a:buChar char="•"/>
            </a:pPr>
            <a:r>
              <a:rPr lang="en-US" altLang="en-US" sz="2200" dirty="0"/>
              <a:t>Enforcing the new Prohibition law proved to be virtually impossible, as making, transporting, and selling alcohol was illegal, but drinking it was not.</a:t>
            </a:r>
          </a:p>
          <a:p>
            <a:pPr>
              <a:lnSpc>
                <a:spcPct val="80000"/>
              </a:lnSpc>
              <a:spcBef>
                <a:spcPct val="50000"/>
              </a:spcBef>
              <a:buFont typeface="Times" panose="02020603050405020304" pitchFamily="18" charset="0"/>
              <a:buChar char="•"/>
            </a:pPr>
            <a:r>
              <a:rPr lang="en-US" altLang="en-US" sz="2200" dirty="0"/>
              <a:t>Prohibition gave rise to huge smuggling operations, as alcohol slipped into the country through states like Michigan on the Canadian border.</a:t>
            </a:r>
          </a:p>
          <a:p>
            <a:pPr>
              <a:lnSpc>
                <a:spcPct val="80000"/>
              </a:lnSpc>
              <a:spcBef>
                <a:spcPct val="50000"/>
              </a:spcBef>
              <a:buFont typeface="Times" panose="02020603050405020304" pitchFamily="18" charset="0"/>
              <a:buChar char="•"/>
            </a:pPr>
            <a:r>
              <a:rPr lang="en-US" altLang="en-US" sz="2200" dirty="0"/>
              <a:t>Federal officials estimated that in 1925 they caught only 5 percent of all the illegal liquor entering the country.</a:t>
            </a:r>
          </a:p>
          <a:p>
            <a:pPr>
              <a:lnSpc>
                <a:spcPct val="80000"/>
              </a:lnSpc>
              <a:spcBef>
                <a:spcPct val="50000"/>
              </a:spcBef>
              <a:buFont typeface="Times" panose="02020603050405020304" pitchFamily="18" charset="0"/>
              <a:buChar char="•"/>
            </a:pPr>
            <a:r>
              <a:rPr lang="en-US" altLang="en-US" sz="2200" dirty="0"/>
              <a:t>Many people also made their own liquor using homemade equipment, or got alcohol from doctors as medicine.</a:t>
            </a:r>
          </a:p>
          <a:p>
            <a:pPr>
              <a:lnSpc>
                <a:spcPct val="80000"/>
              </a:lnSpc>
              <a:spcBef>
                <a:spcPct val="50000"/>
              </a:spcBef>
              <a:buFont typeface="Times" panose="02020603050405020304" pitchFamily="18" charset="0"/>
              <a:buChar char="•"/>
            </a:pPr>
            <a:r>
              <a:rPr lang="en-US" altLang="en-US" sz="2200" dirty="0"/>
              <a:t>The illegal liquor business was part of organized crime—Chicago gangster Al Capone’s crew, who smashed competition, then frightened and bribed police and officials.</a:t>
            </a:r>
          </a:p>
          <a:p>
            <a:pPr>
              <a:lnSpc>
                <a:spcPct val="80000"/>
              </a:lnSpc>
              <a:spcBef>
                <a:spcPct val="50000"/>
              </a:spcBef>
              <a:buFont typeface="Times" panose="02020603050405020304" pitchFamily="18" charset="0"/>
              <a:buChar char="•"/>
            </a:pPr>
            <a:r>
              <a:rPr lang="en-US" altLang="en-US" sz="2200" dirty="0"/>
              <a:t>Only 3,000 Prohibition agents nationwide worked to enforce the law.</a:t>
            </a:r>
          </a:p>
          <a:p>
            <a:pPr>
              <a:lnSpc>
                <a:spcPct val="80000"/>
              </a:lnSpc>
              <a:spcBef>
                <a:spcPct val="50000"/>
              </a:spcBef>
              <a:buFont typeface="Times" panose="02020603050405020304" pitchFamily="18" charset="0"/>
              <a:buChar char="•"/>
            </a:pPr>
            <a:r>
              <a:rPr lang="en-US" altLang="en-US" sz="2200" dirty="0"/>
              <a:t>Millions of Americans violated the laws, but it would be many years before Prohibition came to an end.</a:t>
            </a:r>
          </a:p>
        </p:txBody>
      </p:sp>
      <p:sp>
        <p:nvSpPr>
          <p:cNvPr id="32772" name="Rectangle 4">
            <a:hlinkClick r:id="" action="ppaction://hlinkshowjump?jump=firstslide"/>
          </p:cNvPr>
          <p:cNvSpPr>
            <a:spLocks noChangeArrowheads="1"/>
          </p:cNvSpPr>
          <p:nvPr/>
        </p:nvSpPr>
        <p:spPr bwMode="auto">
          <a:xfrm>
            <a:off x="8458200" y="6019800"/>
            <a:ext cx="60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353832236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4" name="Rectangle 6"/>
          <p:cNvSpPr>
            <a:spLocks noGrp="1" noChangeArrowheads="1"/>
          </p:cNvSpPr>
          <p:nvPr>
            <p:ph type="title"/>
          </p:nvPr>
        </p:nvSpPr>
        <p:spPr>
          <a:xfrm>
            <a:off x="2057400" y="76200"/>
            <a:ext cx="8487208" cy="558800"/>
          </a:xfrm>
        </p:spPr>
        <p:txBody>
          <a:bodyPr anchor="t"/>
          <a:lstStyle/>
          <a:p>
            <a:pPr algn="ctr">
              <a:defRPr/>
            </a:pPr>
            <a:r>
              <a:rPr lang="en-US" sz="3200" dirty="0">
                <a:latin typeface="Broadway" panose="04040905080B02020502" pitchFamily="82" charset="0"/>
              </a:rPr>
              <a:t>The Arts and Pop Culture</a:t>
            </a:r>
            <a:endParaRPr lang="en-US" sz="3200" dirty="0">
              <a:effectLst>
                <a:outerShdw blurRad="38100" dist="38100" dir="2700000" algn="tl">
                  <a:srgbClr val="C0C0C0"/>
                </a:outerShdw>
              </a:effectLst>
              <a:latin typeface="Broadway" panose="04040905080B02020502" pitchFamily="82" charset="0"/>
            </a:endParaRPr>
          </a:p>
        </p:txBody>
      </p:sp>
      <p:grpSp>
        <p:nvGrpSpPr>
          <p:cNvPr id="2" name="Group 9"/>
          <p:cNvGrpSpPr>
            <a:grpSpLocks/>
          </p:cNvGrpSpPr>
          <p:nvPr/>
        </p:nvGrpSpPr>
        <p:grpSpPr bwMode="auto">
          <a:xfrm>
            <a:off x="6333661" y="685800"/>
            <a:ext cx="4343400" cy="5842873"/>
            <a:chOff x="3504" y="1248"/>
            <a:chExt cx="1584" cy="2448"/>
          </a:xfrm>
        </p:grpSpPr>
        <p:grpSp>
          <p:nvGrpSpPr>
            <p:cNvPr id="33806" name="Group 10"/>
            <p:cNvGrpSpPr>
              <a:grpSpLocks/>
            </p:cNvGrpSpPr>
            <p:nvPr/>
          </p:nvGrpSpPr>
          <p:grpSpPr bwMode="auto">
            <a:xfrm>
              <a:off x="3504" y="1248"/>
              <a:ext cx="1584" cy="2448"/>
              <a:chOff x="3504" y="1248"/>
              <a:chExt cx="1584" cy="2448"/>
            </a:xfrm>
          </p:grpSpPr>
          <p:sp>
            <p:nvSpPr>
              <p:cNvPr id="33808" name="Rectangle 11"/>
              <p:cNvSpPr>
                <a:spLocks noChangeArrowheads="1"/>
              </p:cNvSpPr>
              <p:nvPr/>
            </p:nvSpPr>
            <p:spPr bwMode="auto">
              <a:xfrm>
                <a:off x="3504" y="1248"/>
                <a:ext cx="1539" cy="2448"/>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600">
                  <a:solidFill>
                    <a:schemeClr val="bg1"/>
                  </a:solidFill>
                  <a:latin typeface="+mn-lt"/>
                </a:endParaRPr>
              </a:p>
            </p:txBody>
          </p:sp>
          <p:sp>
            <p:nvSpPr>
              <p:cNvPr id="33809" name="Text Box 12"/>
              <p:cNvSpPr txBox="1">
                <a:spLocks noChangeArrowheads="1"/>
              </p:cNvSpPr>
              <p:nvPr/>
            </p:nvSpPr>
            <p:spPr bwMode="auto">
              <a:xfrm>
                <a:off x="3504" y="1292"/>
                <a:ext cx="1584"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n-US" altLang="en-US" sz="1600">
                  <a:solidFill>
                    <a:schemeClr val="bg1"/>
                  </a:solidFill>
                  <a:latin typeface="+mn-lt"/>
                </a:endParaRPr>
              </a:p>
              <a:p>
                <a:pPr algn="ctr" eaLnBrk="1" hangingPunct="1">
                  <a:spcBef>
                    <a:spcPct val="50000"/>
                  </a:spcBef>
                  <a:buFontTx/>
                  <a:buNone/>
                </a:pPr>
                <a:endParaRPr lang="en-US" altLang="en-US" sz="1600">
                  <a:solidFill>
                    <a:schemeClr val="bg1"/>
                  </a:solidFill>
                  <a:latin typeface="+mn-lt"/>
                </a:endParaRPr>
              </a:p>
            </p:txBody>
          </p:sp>
        </p:grpSp>
        <p:sp>
          <p:nvSpPr>
            <p:cNvPr id="33807" name="Rectangle 13"/>
            <p:cNvSpPr>
              <a:spLocks noChangeArrowheads="1"/>
            </p:cNvSpPr>
            <p:nvPr/>
          </p:nvSpPr>
          <p:spPr bwMode="auto">
            <a:xfrm>
              <a:off x="3549" y="1282"/>
              <a:ext cx="1491" cy="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600"/>
                </a:spcBef>
                <a:buNone/>
              </a:pPr>
              <a:r>
                <a:rPr lang="en-US" altLang="en-US" sz="2000" b="1" dirty="0">
                  <a:solidFill>
                    <a:schemeClr val="bg1"/>
                  </a:solidFill>
                  <a:latin typeface="+mn-lt"/>
                </a:rPr>
                <a:t>Rise of the Radio</a:t>
              </a:r>
              <a:endParaRPr lang="en-US" altLang="en-US" sz="1800" b="1" dirty="0">
                <a:solidFill>
                  <a:schemeClr val="bg1"/>
                </a:solidFill>
                <a:latin typeface="+mn-lt"/>
              </a:endParaRPr>
            </a:p>
            <a:p>
              <a:pPr>
                <a:spcBef>
                  <a:spcPts val="600"/>
                </a:spcBef>
                <a:buFont typeface="Times" panose="02020603050405020304" pitchFamily="18" charset="0"/>
                <a:buChar char="•"/>
              </a:pPr>
              <a:r>
                <a:rPr lang="en-US" altLang="en-US" sz="1800" dirty="0" err="1">
                  <a:solidFill>
                    <a:schemeClr val="bg1"/>
                  </a:solidFill>
                  <a:latin typeface="+mn-lt"/>
                </a:rPr>
                <a:t>Guglielmo</a:t>
              </a:r>
              <a:r>
                <a:rPr lang="en-US" altLang="en-US" sz="1800" dirty="0">
                  <a:solidFill>
                    <a:schemeClr val="bg1"/>
                  </a:solidFill>
                  <a:latin typeface="+mn-lt"/>
                </a:rPr>
                <a:t> Marconi invented the radio </a:t>
              </a:r>
              <a:r>
                <a:rPr lang="en-US" altLang="en-US" sz="1800" dirty="0">
                  <a:solidFill>
                    <a:schemeClr val="bg1"/>
                  </a:solidFill>
                  <a:latin typeface="+mn-lt"/>
                </a:rPr>
                <a:t>(1894)</a:t>
              </a:r>
            </a:p>
            <a:p>
              <a:pPr>
                <a:spcBef>
                  <a:spcPts val="600"/>
                </a:spcBef>
                <a:buFont typeface="Times" panose="02020603050405020304" pitchFamily="18" charset="0"/>
                <a:buChar char="•"/>
              </a:pPr>
              <a:r>
                <a:rPr lang="en-US" altLang="en-US" sz="1800" dirty="0">
                  <a:solidFill>
                    <a:schemeClr val="bg1"/>
                  </a:solidFill>
                  <a:latin typeface="+mn-lt"/>
                </a:rPr>
                <a:t>By 1910—military &amp; ships </a:t>
              </a:r>
              <a:r>
                <a:rPr lang="en-US" altLang="en-US" sz="1800" dirty="0">
                  <a:solidFill>
                    <a:schemeClr val="bg1"/>
                  </a:solidFill>
                  <a:latin typeface="+mn-lt"/>
                </a:rPr>
                <a:t>used </a:t>
              </a:r>
              <a:r>
                <a:rPr lang="en-US" altLang="en-US" sz="1800" dirty="0">
                  <a:solidFill>
                    <a:schemeClr val="bg1"/>
                  </a:solidFill>
                  <a:latin typeface="+mn-lt"/>
                </a:rPr>
                <a:t>it</a:t>
              </a:r>
              <a:endParaRPr lang="en-US" altLang="en-US" sz="1800" dirty="0">
                <a:solidFill>
                  <a:schemeClr val="bg1"/>
                </a:solidFill>
                <a:latin typeface="+mn-lt"/>
              </a:endParaRPr>
            </a:p>
            <a:p>
              <a:pPr>
                <a:spcBef>
                  <a:spcPts val="600"/>
                </a:spcBef>
                <a:buFont typeface="Times" panose="02020603050405020304" pitchFamily="18" charset="0"/>
                <a:buChar char="•"/>
              </a:pPr>
              <a:r>
                <a:rPr lang="en-US" altLang="en-US" sz="1800" dirty="0">
                  <a:solidFill>
                    <a:schemeClr val="bg1"/>
                  </a:solidFill>
                  <a:latin typeface="+mn-lt"/>
                </a:rPr>
                <a:t>1920—Radio hobbyist in Pittsburgh broadcast music on </a:t>
              </a:r>
              <a:r>
                <a:rPr lang="en-US" altLang="en-US" sz="1800" dirty="0">
                  <a:solidFill>
                    <a:schemeClr val="bg1"/>
                  </a:solidFill>
                  <a:latin typeface="+mn-lt"/>
                </a:rPr>
                <a:t>his </a:t>
              </a:r>
              <a:r>
                <a:rPr lang="en-US" altLang="en-US" sz="1800" dirty="0">
                  <a:solidFill>
                    <a:schemeClr val="bg1"/>
                  </a:solidFill>
                  <a:latin typeface="+mn-lt"/>
                </a:rPr>
                <a:t>radio</a:t>
              </a:r>
            </a:p>
            <a:p>
              <a:pPr>
                <a:spcBef>
                  <a:spcPts val="600"/>
                </a:spcBef>
                <a:buFont typeface="Times" panose="02020603050405020304" pitchFamily="18" charset="0"/>
                <a:buChar char="•"/>
              </a:pPr>
              <a:r>
                <a:rPr lang="en-US" altLang="en-US" sz="1800" dirty="0">
                  <a:solidFill>
                    <a:schemeClr val="bg1"/>
                  </a:solidFill>
                  <a:latin typeface="+mn-lt"/>
                </a:rPr>
                <a:t>10/1920—George Westinghouse </a:t>
              </a:r>
              <a:r>
                <a:rPr lang="en-US" altLang="en-US" sz="1800" dirty="0">
                  <a:solidFill>
                    <a:schemeClr val="bg1"/>
                  </a:solidFill>
                  <a:latin typeface="+mn-lt"/>
                </a:rPr>
                <a:t>started KDKA, </a:t>
              </a:r>
              <a:r>
                <a:rPr lang="en-US" altLang="en-US" sz="1800" dirty="0">
                  <a:solidFill>
                    <a:schemeClr val="bg1"/>
                  </a:solidFill>
                  <a:latin typeface="+mn-lt"/>
                </a:rPr>
                <a:t>1</a:t>
              </a:r>
              <a:r>
                <a:rPr lang="en-US" altLang="en-US" sz="1800" baseline="30000" dirty="0">
                  <a:solidFill>
                    <a:schemeClr val="bg1"/>
                  </a:solidFill>
                  <a:latin typeface="+mn-lt"/>
                </a:rPr>
                <a:t>st</a:t>
              </a:r>
              <a:r>
                <a:rPr lang="en-US" altLang="en-US" sz="1800" dirty="0">
                  <a:solidFill>
                    <a:schemeClr val="bg1"/>
                  </a:solidFill>
                  <a:latin typeface="+mn-lt"/>
                </a:rPr>
                <a:t> radio station</a:t>
              </a:r>
            </a:p>
            <a:p>
              <a:pPr>
                <a:spcBef>
                  <a:spcPts val="600"/>
                </a:spcBef>
                <a:buFont typeface="Times" panose="02020603050405020304" pitchFamily="18" charset="0"/>
                <a:buChar char="•"/>
              </a:pPr>
              <a:r>
                <a:rPr lang="en-US" altLang="en-US" sz="1800" dirty="0">
                  <a:solidFill>
                    <a:schemeClr val="bg1"/>
                  </a:solidFill>
                  <a:latin typeface="+mn-lt"/>
                </a:rPr>
                <a:t>By 1922—570 stations in the US</a:t>
              </a:r>
            </a:p>
            <a:p>
              <a:pPr>
                <a:spcBef>
                  <a:spcPts val="600"/>
                </a:spcBef>
                <a:buFont typeface="Times" panose="02020603050405020304" pitchFamily="18" charset="0"/>
                <a:buChar char="•"/>
              </a:pPr>
              <a:r>
                <a:rPr lang="en-US" altLang="en-US" sz="1800" dirty="0">
                  <a:solidFill>
                    <a:schemeClr val="bg1"/>
                  </a:solidFill>
                  <a:latin typeface="+mn-lt"/>
                </a:rPr>
                <a:t>Better technology drove popularity</a:t>
              </a:r>
            </a:p>
            <a:p>
              <a:pPr marL="0" indent="0" algn="ctr">
                <a:spcBef>
                  <a:spcPts val="600"/>
                </a:spcBef>
                <a:buNone/>
              </a:pPr>
              <a:r>
                <a:rPr lang="en-US" altLang="en-US" sz="2000" b="1" dirty="0">
                  <a:solidFill>
                    <a:schemeClr val="bg1"/>
                  </a:solidFill>
                  <a:latin typeface="+mn-lt"/>
                </a:rPr>
                <a:t>American Music</a:t>
              </a:r>
            </a:p>
            <a:p>
              <a:pPr>
                <a:spcBef>
                  <a:spcPts val="600"/>
                </a:spcBef>
              </a:pPr>
              <a:r>
                <a:rPr lang="en-US" altLang="en-US" sz="1800" dirty="0">
                  <a:solidFill>
                    <a:schemeClr val="bg1"/>
                  </a:solidFill>
                  <a:latin typeface="+mn-lt"/>
                </a:rPr>
                <a:t>Jazz, Blues, Country, Folk, Western, &amp; Gospel music from everywhere was heard by all—</a:t>
              </a:r>
              <a:r>
                <a:rPr lang="en-US" altLang="en-US" sz="1800" dirty="0" err="1">
                  <a:solidFill>
                    <a:schemeClr val="bg1"/>
                  </a:solidFill>
                  <a:latin typeface="+mn-lt"/>
                </a:rPr>
                <a:t>regional</a:t>
              </a:r>
              <a:r>
                <a:rPr lang="en-US" altLang="en-US" sz="1800" dirty="0" err="1">
                  <a:solidFill>
                    <a:schemeClr val="bg1"/>
                  </a:solidFill>
                  <a:latin typeface="+mn-lt"/>
                  <a:sym typeface="Wingdings" panose="05000000000000000000" pitchFamily="2" charset="2"/>
                </a:rPr>
                <a:t>national</a:t>
              </a:r>
              <a:endParaRPr lang="en-US" altLang="en-US" sz="1800" dirty="0">
                <a:solidFill>
                  <a:schemeClr val="bg1"/>
                </a:solidFill>
                <a:latin typeface="+mn-lt"/>
                <a:sym typeface="Wingdings" panose="05000000000000000000" pitchFamily="2" charset="2"/>
              </a:endParaRPr>
            </a:p>
            <a:p>
              <a:pPr>
                <a:spcBef>
                  <a:spcPts val="600"/>
                </a:spcBef>
              </a:pPr>
              <a:r>
                <a:rPr lang="en-US" altLang="en-US" sz="1800" dirty="0">
                  <a:solidFill>
                    <a:schemeClr val="bg1"/>
                  </a:solidFill>
                  <a:latin typeface="+mn-lt"/>
                  <a:sym typeface="Wingdings" panose="05000000000000000000" pitchFamily="2" charset="2"/>
                </a:rPr>
                <a:t>Radios and record sales spread styles and songs throughout the US</a:t>
              </a:r>
            </a:p>
            <a:p>
              <a:pPr>
                <a:spcBef>
                  <a:spcPts val="600"/>
                </a:spcBef>
              </a:pPr>
              <a:r>
                <a:rPr lang="en-US" altLang="en-US" sz="1800" dirty="0">
                  <a:solidFill>
                    <a:schemeClr val="bg1"/>
                  </a:solidFill>
                  <a:latin typeface="+mn-lt"/>
                </a:rPr>
                <a:t>Shows, clubs, concerts, etc.</a:t>
              </a:r>
              <a:endParaRPr lang="en-US" altLang="en-US" sz="1800" dirty="0">
                <a:solidFill>
                  <a:schemeClr val="bg1"/>
                </a:solidFill>
                <a:latin typeface="+mn-lt"/>
              </a:endParaRPr>
            </a:p>
          </p:txBody>
        </p:sp>
      </p:grpSp>
      <p:sp>
        <p:nvSpPr>
          <p:cNvPr id="33804" name="Rectangle 15"/>
          <p:cNvSpPr>
            <a:spLocks noChangeArrowheads="1"/>
          </p:cNvSpPr>
          <p:nvPr/>
        </p:nvSpPr>
        <p:spPr bwMode="auto">
          <a:xfrm>
            <a:off x="2057400" y="990601"/>
            <a:ext cx="7589838"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solidFill>
                <a:schemeClr val="bg1"/>
              </a:solidFill>
            </a:endParaRPr>
          </a:p>
        </p:txBody>
      </p:sp>
      <p:grpSp>
        <p:nvGrpSpPr>
          <p:cNvPr id="5" name="Group 17"/>
          <p:cNvGrpSpPr>
            <a:grpSpLocks/>
          </p:cNvGrpSpPr>
          <p:nvPr/>
        </p:nvGrpSpPr>
        <p:grpSpPr bwMode="auto">
          <a:xfrm>
            <a:off x="1752601" y="685800"/>
            <a:ext cx="4432155" cy="5842872"/>
            <a:chOff x="336" y="2196"/>
            <a:chExt cx="1536" cy="1612"/>
          </a:xfrm>
        </p:grpSpPr>
        <p:sp>
          <p:nvSpPr>
            <p:cNvPr id="33802" name="Rectangle 18"/>
            <p:cNvSpPr>
              <a:spLocks noChangeArrowheads="1"/>
            </p:cNvSpPr>
            <p:nvPr/>
          </p:nvSpPr>
          <p:spPr bwMode="auto">
            <a:xfrm>
              <a:off x="336" y="2203"/>
              <a:ext cx="1536" cy="1536"/>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600">
                <a:solidFill>
                  <a:schemeClr val="bg1"/>
                </a:solidFill>
                <a:latin typeface="+mn-lt"/>
              </a:endParaRPr>
            </a:p>
          </p:txBody>
        </p:sp>
        <p:sp>
          <p:nvSpPr>
            <p:cNvPr id="33803" name="Text Box 19"/>
            <p:cNvSpPr txBox="1">
              <a:spLocks noChangeArrowheads="1"/>
            </p:cNvSpPr>
            <p:nvPr/>
          </p:nvSpPr>
          <p:spPr bwMode="auto">
            <a:xfrm>
              <a:off x="336" y="2196"/>
              <a:ext cx="1536" cy="1612"/>
            </a:xfrm>
            <a:prstGeom prst="rect">
              <a:avLst/>
            </a:prstGeom>
            <a:solidFill>
              <a:srgbClr val="33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69863" indent="-1698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ct val="50000"/>
                </a:spcBef>
                <a:buFont typeface="Times" panose="02020603050405020304" pitchFamily="18" charset="0"/>
                <a:buNone/>
              </a:pPr>
              <a:r>
                <a:rPr lang="en-US" altLang="en-US" sz="2000" b="1" dirty="0">
                  <a:solidFill>
                    <a:schemeClr val="bg1"/>
                  </a:solidFill>
                  <a:latin typeface="+mn-lt"/>
                </a:rPr>
                <a:t>The Harlem </a:t>
              </a:r>
              <a:r>
                <a:rPr lang="en-US" altLang="en-US" sz="2000" b="1" dirty="0">
                  <a:solidFill>
                    <a:schemeClr val="bg1"/>
                  </a:solidFill>
                  <a:latin typeface="+mn-lt"/>
                </a:rPr>
                <a:t>Renaissance</a:t>
              </a:r>
            </a:p>
            <a:p>
              <a:pPr eaLnBrk="1" hangingPunct="1">
                <a:lnSpc>
                  <a:spcPct val="90000"/>
                </a:lnSpc>
                <a:spcBef>
                  <a:spcPct val="50000"/>
                </a:spcBef>
              </a:pPr>
              <a:r>
                <a:rPr lang="en-US" altLang="en-US" sz="1800" dirty="0">
                  <a:solidFill>
                    <a:schemeClr val="bg1"/>
                  </a:solidFill>
                  <a:latin typeface="+mn-lt"/>
                </a:rPr>
                <a:t>Entertainment offered pride &amp; some new </a:t>
              </a:r>
              <a:r>
                <a:rPr lang="en-US" altLang="en-US" sz="1800" dirty="0">
                  <a:solidFill>
                    <a:schemeClr val="bg1"/>
                  </a:solidFill>
                  <a:latin typeface="+mn-lt"/>
                </a:rPr>
                <a:t>opportunities for African </a:t>
              </a:r>
              <a:r>
                <a:rPr lang="en-US" altLang="en-US" sz="1800" dirty="0">
                  <a:solidFill>
                    <a:schemeClr val="bg1"/>
                  </a:solidFill>
                  <a:latin typeface="+mn-lt"/>
                </a:rPr>
                <a:t>Americans</a:t>
              </a:r>
            </a:p>
            <a:p>
              <a:pPr eaLnBrk="1" hangingPunct="1">
                <a:lnSpc>
                  <a:spcPct val="90000"/>
                </a:lnSpc>
                <a:spcBef>
                  <a:spcPct val="50000"/>
                </a:spcBef>
              </a:pPr>
              <a:r>
                <a:rPr lang="en-US" altLang="en-US" sz="1800" b="1" dirty="0">
                  <a:solidFill>
                    <a:schemeClr val="bg1"/>
                  </a:solidFill>
                  <a:latin typeface="+mn-lt"/>
                </a:rPr>
                <a:t>Performers</a:t>
              </a:r>
              <a:endParaRPr lang="en-US" altLang="en-US" sz="1800" b="1" dirty="0">
                <a:solidFill>
                  <a:schemeClr val="bg1"/>
                </a:solidFill>
                <a:latin typeface="+mn-lt"/>
              </a:endParaRPr>
            </a:p>
            <a:p>
              <a:pPr marL="800100" lvl="1" indent="-342900">
                <a:lnSpc>
                  <a:spcPct val="90000"/>
                </a:lnSpc>
                <a:spcBef>
                  <a:spcPct val="50000"/>
                </a:spcBef>
                <a:buFont typeface="+mj-lt"/>
                <a:buAutoNum type="arabicPeriod"/>
              </a:pPr>
              <a:r>
                <a:rPr lang="en-US" altLang="en-US" sz="1600" dirty="0">
                  <a:solidFill>
                    <a:schemeClr val="bg1"/>
                  </a:solidFill>
                  <a:latin typeface="+mn-lt"/>
                </a:rPr>
                <a:t>Paul </a:t>
              </a:r>
              <a:r>
                <a:rPr lang="en-US" altLang="en-US" sz="1600" dirty="0">
                  <a:solidFill>
                    <a:schemeClr val="bg1"/>
                  </a:solidFill>
                  <a:latin typeface="+mn-lt"/>
                </a:rPr>
                <a:t>Robeson—acting &amp; opera</a:t>
              </a:r>
              <a:endParaRPr lang="en-US" altLang="en-US" sz="1600" dirty="0">
                <a:solidFill>
                  <a:schemeClr val="bg1"/>
                </a:solidFill>
                <a:latin typeface="+mn-lt"/>
              </a:endParaRPr>
            </a:p>
            <a:p>
              <a:pPr marL="800100" lvl="1" indent="-342900">
                <a:lnSpc>
                  <a:spcPct val="90000"/>
                </a:lnSpc>
                <a:spcBef>
                  <a:spcPct val="50000"/>
                </a:spcBef>
                <a:buFont typeface="+mj-lt"/>
                <a:buAutoNum type="arabicPeriod"/>
              </a:pPr>
              <a:r>
                <a:rPr lang="en-US" altLang="en-US" sz="1600" dirty="0">
                  <a:solidFill>
                    <a:schemeClr val="bg1"/>
                  </a:solidFill>
                  <a:latin typeface="+mn-lt"/>
                </a:rPr>
                <a:t>Josephine Baker—singer &amp; </a:t>
              </a:r>
              <a:r>
                <a:rPr lang="en-US" altLang="en-US" sz="1600" dirty="0">
                  <a:solidFill>
                    <a:schemeClr val="bg1"/>
                  </a:solidFill>
                  <a:latin typeface="+mn-lt"/>
                </a:rPr>
                <a:t>dancer in the U.S. and in Europe</a:t>
              </a:r>
              <a:r>
                <a:rPr lang="en-US" altLang="en-US" sz="1600" dirty="0">
                  <a:solidFill>
                    <a:schemeClr val="bg1"/>
                  </a:solidFill>
                  <a:latin typeface="+mn-lt"/>
                </a:rPr>
                <a:t>.</a:t>
              </a:r>
            </a:p>
            <a:p>
              <a:pPr eaLnBrk="1" hangingPunct="1">
                <a:spcBef>
                  <a:spcPct val="50000"/>
                </a:spcBef>
              </a:pPr>
              <a:r>
                <a:rPr lang="en-US" altLang="en-US" sz="1800" b="1" dirty="0">
                  <a:solidFill>
                    <a:schemeClr val="bg1"/>
                  </a:solidFill>
                </a:rPr>
                <a:t>Writers</a:t>
              </a:r>
            </a:p>
            <a:p>
              <a:pPr lvl="1" eaLnBrk="1" hangingPunct="1">
                <a:spcBef>
                  <a:spcPct val="50000"/>
                </a:spcBef>
                <a:buFont typeface="+mj-lt"/>
                <a:buAutoNum type="arabicPeriod"/>
              </a:pPr>
              <a:r>
                <a:rPr lang="en-US" altLang="en-US" sz="1600" dirty="0">
                  <a:solidFill>
                    <a:schemeClr val="bg1"/>
                  </a:solidFill>
                </a:rPr>
                <a:t>Zora </a:t>
              </a:r>
              <a:r>
                <a:rPr lang="en-US" altLang="en-US" sz="1600" dirty="0">
                  <a:solidFill>
                    <a:schemeClr val="bg1"/>
                  </a:solidFill>
                </a:rPr>
                <a:t>Neale Hurston </a:t>
              </a:r>
              <a:r>
                <a:rPr lang="en-US" altLang="en-US" sz="1600" dirty="0">
                  <a:solidFill>
                    <a:schemeClr val="bg1"/>
                  </a:solidFill>
                </a:rPr>
                <a:t>&amp; James </a:t>
              </a:r>
              <a:r>
                <a:rPr lang="en-US" altLang="en-US" sz="1600" dirty="0">
                  <a:solidFill>
                    <a:schemeClr val="bg1"/>
                  </a:solidFill>
                </a:rPr>
                <a:t>Weldon </a:t>
              </a:r>
              <a:r>
                <a:rPr lang="en-US" altLang="en-US" sz="1600" dirty="0">
                  <a:solidFill>
                    <a:schemeClr val="bg1"/>
                  </a:solidFill>
                </a:rPr>
                <a:t>Johnson—modern topical writing</a:t>
              </a:r>
              <a:endParaRPr lang="en-US" altLang="en-US" sz="1600" dirty="0">
                <a:solidFill>
                  <a:schemeClr val="bg1"/>
                </a:solidFill>
              </a:endParaRPr>
            </a:p>
            <a:p>
              <a:pPr lvl="1" eaLnBrk="1" hangingPunct="1">
                <a:spcBef>
                  <a:spcPct val="50000"/>
                </a:spcBef>
                <a:buFont typeface="+mj-lt"/>
                <a:buAutoNum type="arabicPeriod"/>
              </a:pPr>
              <a:r>
                <a:rPr lang="en-US" altLang="en-US" sz="1600" dirty="0">
                  <a:solidFill>
                    <a:schemeClr val="bg1"/>
                  </a:solidFill>
                </a:rPr>
                <a:t>Claude </a:t>
              </a:r>
              <a:r>
                <a:rPr lang="en-US" altLang="en-US" sz="1600" dirty="0">
                  <a:solidFill>
                    <a:schemeClr val="bg1"/>
                  </a:solidFill>
                </a:rPr>
                <a:t>McKay </a:t>
              </a:r>
              <a:r>
                <a:rPr lang="en-US" altLang="en-US" sz="1600" dirty="0">
                  <a:solidFill>
                    <a:schemeClr val="bg1"/>
                  </a:solidFill>
                </a:rPr>
                <a:t>&amp; </a:t>
              </a:r>
              <a:r>
                <a:rPr lang="en-US" altLang="en-US" sz="1600" b="1" dirty="0">
                  <a:solidFill>
                    <a:schemeClr val="bg1"/>
                  </a:solidFill>
                </a:rPr>
                <a:t>Langston Hughes</a:t>
              </a:r>
              <a:r>
                <a:rPr lang="en-US" altLang="en-US" sz="1600" dirty="0">
                  <a:solidFill>
                    <a:schemeClr val="bg1"/>
                  </a:solidFill>
                </a:rPr>
                <a:t>—poetry</a:t>
              </a:r>
            </a:p>
            <a:p>
              <a:pPr eaLnBrk="1" hangingPunct="1">
                <a:spcBef>
                  <a:spcPct val="50000"/>
                </a:spcBef>
              </a:pPr>
              <a:r>
                <a:rPr lang="en-US" altLang="en-US" sz="1800" b="1" dirty="0">
                  <a:solidFill>
                    <a:schemeClr val="bg1"/>
                  </a:solidFill>
                  <a:latin typeface="+mn-lt"/>
                </a:rPr>
                <a:t>Musicians</a:t>
              </a:r>
            </a:p>
            <a:p>
              <a:pPr marL="800100" lvl="1" indent="-342900">
                <a:spcBef>
                  <a:spcPct val="50000"/>
                </a:spcBef>
                <a:buFont typeface="+mj-lt"/>
                <a:buAutoNum type="arabicPeriod"/>
              </a:pPr>
              <a:r>
                <a:rPr lang="en-US" altLang="en-US" sz="1600" dirty="0">
                  <a:solidFill>
                    <a:schemeClr val="bg1"/>
                  </a:solidFill>
                </a:rPr>
                <a:t>Jazz—blends forms </a:t>
              </a:r>
              <a:r>
                <a:rPr lang="en-US" altLang="en-US" sz="1600" dirty="0">
                  <a:solidFill>
                    <a:schemeClr val="bg1"/>
                  </a:solidFill>
                </a:rPr>
                <a:t>from the Lower South with new </a:t>
              </a:r>
              <a:r>
                <a:rPr lang="en-US" altLang="en-US" sz="1600" dirty="0">
                  <a:solidFill>
                    <a:schemeClr val="bg1"/>
                  </a:solidFill>
                </a:rPr>
                <a:t>techniques--improvisation</a:t>
              </a:r>
            </a:p>
            <a:p>
              <a:pPr marL="800100" lvl="1" indent="-342900">
                <a:spcBef>
                  <a:spcPct val="50000"/>
                </a:spcBef>
                <a:buFont typeface="+mj-lt"/>
                <a:buAutoNum type="arabicPeriod"/>
              </a:pPr>
              <a:r>
                <a:rPr lang="en-US" altLang="en-US" sz="1600" dirty="0">
                  <a:solidFill>
                    <a:schemeClr val="bg1"/>
                  </a:solidFill>
                  <a:latin typeface="+mn-lt"/>
                </a:rPr>
                <a:t>Louis Armstrong, Bessie Smith, Cab Calloway, Duke Ellington, Fats Waller</a:t>
              </a:r>
              <a:endParaRPr lang="en-US" altLang="en-US" sz="1600" dirty="0">
                <a:solidFill>
                  <a:schemeClr val="bg1"/>
                </a:solidFill>
                <a:latin typeface="+mn-lt"/>
              </a:endParaRPr>
            </a:p>
          </p:txBody>
        </p:sp>
      </p:grpSp>
      <p:sp>
        <p:nvSpPr>
          <p:cNvPr id="33800" name="Rectangle 20">
            <a:hlinkClick r:id="" action="ppaction://hlinkshowjump?jump=firstslide"/>
          </p:cNvPr>
          <p:cNvSpPr>
            <a:spLocks noChangeArrowheads="1"/>
          </p:cNvSpPr>
          <p:nvPr/>
        </p:nvSpPr>
        <p:spPr bwMode="auto">
          <a:xfrm>
            <a:off x="8458200" y="6019800"/>
            <a:ext cx="60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solidFill>
                <a:schemeClr val="bg1"/>
              </a:solidFill>
            </a:endParaRPr>
          </a:p>
        </p:txBody>
      </p:sp>
    </p:spTree>
    <p:extLst>
      <p:ext uri="{BB962C8B-B14F-4D97-AF65-F5344CB8AC3E}">
        <p14:creationId xmlns:p14="http://schemas.microsoft.com/office/powerpoint/2010/main" val="23036913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Rectangle 6"/>
          <p:cNvSpPr>
            <a:spLocks noGrp="1" noChangeArrowheads="1"/>
          </p:cNvSpPr>
          <p:nvPr>
            <p:ph type="title"/>
          </p:nvPr>
        </p:nvSpPr>
        <p:spPr>
          <a:xfrm>
            <a:off x="2057400" y="152400"/>
            <a:ext cx="8077200" cy="558800"/>
          </a:xfrm>
        </p:spPr>
        <p:txBody>
          <a:bodyPr anchor="t">
            <a:normAutofit fontScale="90000"/>
          </a:bodyPr>
          <a:lstStyle/>
          <a:p>
            <a:pPr algn="ctr">
              <a:defRPr/>
            </a:pPr>
            <a:r>
              <a:rPr lang="en-US" sz="3600" dirty="0">
                <a:latin typeface="Broadway" panose="04040905080B02020502" pitchFamily="82" charset="0"/>
              </a:rPr>
              <a:t>The Stars of Popular </a:t>
            </a:r>
            <a:r>
              <a:rPr lang="en-US" sz="3600" dirty="0">
                <a:latin typeface="Broadway" panose="04040905080B02020502" pitchFamily="82" charset="0"/>
              </a:rPr>
              <a:t>Culture</a:t>
            </a:r>
            <a:endParaRPr lang="en-US" sz="3600" dirty="0">
              <a:effectLst>
                <a:outerShdw blurRad="38100" dist="38100" dir="2700000" algn="tl">
                  <a:srgbClr val="C0C0C0"/>
                </a:outerShdw>
              </a:effectLst>
              <a:latin typeface="Broadway" panose="04040905080B02020502" pitchFamily="82" charset="0"/>
            </a:endParaRPr>
          </a:p>
        </p:txBody>
      </p:sp>
      <p:grpSp>
        <p:nvGrpSpPr>
          <p:cNvPr id="2" name="Group 9"/>
          <p:cNvGrpSpPr>
            <a:grpSpLocks/>
          </p:cNvGrpSpPr>
          <p:nvPr/>
        </p:nvGrpSpPr>
        <p:grpSpPr bwMode="auto">
          <a:xfrm>
            <a:off x="6172200" y="838200"/>
            <a:ext cx="4038600" cy="5719328"/>
            <a:chOff x="3504" y="1248"/>
            <a:chExt cx="1613" cy="2550"/>
          </a:xfrm>
        </p:grpSpPr>
        <p:grpSp>
          <p:nvGrpSpPr>
            <p:cNvPr id="34826" name="Group 10"/>
            <p:cNvGrpSpPr>
              <a:grpSpLocks/>
            </p:cNvGrpSpPr>
            <p:nvPr/>
          </p:nvGrpSpPr>
          <p:grpSpPr bwMode="auto">
            <a:xfrm>
              <a:off x="3504" y="1248"/>
              <a:ext cx="1613" cy="2550"/>
              <a:chOff x="3504" y="1248"/>
              <a:chExt cx="1613" cy="2550"/>
            </a:xfrm>
          </p:grpSpPr>
          <p:sp>
            <p:nvSpPr>
              <p:cNvPr id="34828" name="Rectangle 11"/>
              <p:cNvSpPr>
                <a:spLocks noChangeArrowheads="1"/>
              </p:cNvSpPr>
              <p:nvPr/>
            </p:nvSpPr>
            <p:spPr bwMode="auto">
              <a:xfrm>
                <a:off x="3504" y="1248"/>
                <a:ext cx="1613" cy="2550"/>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700">
                  <a:solidFill>
                    <a:schemeClr val="bg1"/>
                  </a:solidFill>
                </a:endParaRPr>
              </a:p>
            </p:txBody>
          </p:sp>
          <p:sp>
            <p:nvSpPr>
              <p:cNvPr id="34829" name="Text Box 12"/>
              <p:cNvSpPr txBox="1">
                <a:spLocks noChangeArrowheads="1"/>
              </p:cNvSpPr>
              <p:nvPr/>
            </p:nvSpPr>
            <p:spPr bwMode="auto">
              <a:xfrm>
                <a:off x="3504" y="1292"/>
                <a:ext cx="1584"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n-US" altLang="en-US" sz="1700">
                  <a:solidFill>
                    <a:schemeClr val="bg1"/>
                  </a:solidFill>
                  <a:latin typeface="Verdana" panose="020B0604030504040204" pitchFamily="34" charset="0"/>
                </a:endParaRPr>
              </a:p>
              <a:p>
                <a:pPr algn="ctr" eaLnBrk="1" hangingPunct="1">
                  <a:spcBef>
                    <a:spcPct val="50000"/>
                  </a:spcBef>
                  <a:buFontTx/>
                  <a:buNone/>
                </a:pPr>
                <a:endParaRPr lang="en-US" altLang="en-US" sz="1700">
                  <a:solidFill>
                    <a:schemeClr val="bg1"/>
                  </a:solidFill>
                  <a:latin typeface="Verdana" panose="020B0604030504040204" pitchFamily="34" charset="0"/>
                </a:endParaRPr>
              </a:p>
            </p:txBody>
          </p:sp>
        </p:grpSp>
        <p:sp>
          <p:nvSpPr>
            <p:cNvPr id="34827" name="Rectangle 13"/>
            <p:cNvSpPr>
              <a:spLocks noChangeArrowheads="1"/>
            </p:cNvSpPr>
            <p:nvPr/>
          </p:nvSpPr>
          <p:spPr bwMode="auto">
            <a:xfrm>
              <a:off x="3552" y="1248"/>
              <a:ext cx="1565" cy="1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233363" indent="-2333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 typeface="Times" panose="02020603050405020304" pitchFamily="18" charset="0"/>
                <a:buNone/>
              </a:pPr>
              <a:r>
                <a:rPr lang="en-US" altLang="en-US" sz="1700" b="1" dirty="0">
                  <a:solidFill>
                    <a:schemeClr val="bg1"/>
                  </a:solidFill>
                  <a:latin typeface="+mn-lt"/>
                </a:rPr>
                <a:t>Radio Station Boom</a:t>
              </a:r>
            </a:p>
            <a:p>
              <a:pPr algn="ctr" eaLnBrk="1" hangingPunct="1">
                <a:spcBef>
                  <a:spcPct val="50000"/>
                </a:spcBef>
                <a:buFont typeface="Times" panose="02020603050405020304" pitchFamily="18" charset="0"/>
                <a:buNone/>
              </a:pPr>
              <a:endParaRPr lang="en-US" altLang="en-US" sz="800" dirty="0">
                <a:solidFill>
                  <a:schemeClr val="bg1"/>
                </a:solidFill>
                <a:latin typeface="+mn-lt"/>
              </a:endParaRPr>
            </a:p>
            <a:p>
              <a:pPr>
                <a:spcBef>
                  <a:spcPct val="0"/>
                </a:spcBef>
              </a:pPr>
              <a:r>
                <a:rPr lang="en-US" altLang="en-US" sz="1700" dirty="0">
                  <a:solidFill>
                    <a:schemeClr val="bg1"/>
                  </a:solidFill>
                  <a:latin typeface="+mn-lt"/>
                </a:rPr>
                <a:t>The growing popularity of those simple broadcasts caught the attention of Westinghouse, a radio manufacturer.</a:t>
              </a:r>
            </a:p>
            <a:p>
              <a:pPr>
                <a:spcBef>
                  <a:spcPct val="0"/>
                </a:spcBef>
                <a:buFontTx/>
                <a:buNone/>
              </a:pPr>
              <a:endParaRPr lang="en-US" altLang="en-US" sz="1700" dirty="0">
                <a:solidFill>
                  <a:schemeClr val="bg1"/>
                </a:solidFill>
                <a:latin typeface="+mn-lt"/>
              </a:endParaRPr>
            </a:p>
            <a:p>
              <a:pPr>
                <a:spcBef>
                  <a:spcPct val="0"/>
                </a:spcBef>
              </a:pPr>
              <a:r>
                <a:rPr lang="en-US" altLang="en-US" sz="1700" dirty="0">
                  <a:solidFill>
                    <a:schemeClr val="bg1"/>
                  </a:solidFill>
                  <a:latin typeface="+mn-lt"/>
                </a:rPr>
                <a:t>In October 1920, Westinghouse started KDKA, the first radio station.</a:t>
              </a:r>
            </a:p>
            <a:p>
              <a:pPr>
                <a:spcBef>
                  <a:spcPct val="0"/>
                </a:spcBef>
              </a:pPr>
              <a:endParaRPr lang="en-US" altLang="en-US" sz="1700" dirty="0">
                <a:solidFill>
                  <a:schemeClr val="bg1"/>
                </a:solidFill>
                <a:latin typeface="+mn-lt"/>
              </a:endParaRPr>
            </a:p>
            <a:p>
              <a:pPr>
                <a:spcBef>
                  <a:spcPct val="0"/>
                </a:spcBef>
              </a:pPr>
              <a:r>
                <a:rPr lang="en-US" altLang="en-US" sz="1700" dirty="0">
                  <a:solidFill>
                    <a:schemeClr val="bg1"/>
                  </a:solidFill>
                  <a:latin typeface="+mn-lt"/>
                </a:rPr>
                <a:t>By 1922 the U.S. had 570 stations.</a:t>
              </a:r>
            </a:p>
            <a:p>
              <a:pPr>
                <a:spcBef>
                  <a:spcPct val="0"/>
                </a:spcBef>
              </a:pPr>
              <a:endParaRPr lang="en-US" altLang="en-US" sz="1700" dirty="0">
                <a:solidFill>
                  <a:schemeClr val="bg1"/>
                </a:solidFill>
                <a:latin typeface="+mn-lt"/>
              </a:endParaRPr>
            </a:p>
            <a:p>
              <a:pPr>
                <a:spcBef>
                  <a:spcPct val="0"/>
                </a:spcBef>
              </a:pPr>
              <a:r>
                <a:rPr lang="en-US" altLang="en-US" sz="1700" dirty="0">
                  <a:solidFill>
                    <a:schemeClr val="bg1"/>
                  </a:solidFill>
                  <a:latin typeface="+mn-lt"/>
                </a:rPr>
                <a:t>Technical improvements in sound and size helped popularity.</a:t>
              </a:r>
            </a:p>
            <a:p>
              <a:pPr>
                <a:spcBef>
                  <a:spcPct val="0"/>
                </a:spcBef>
              </a:pPr>
              <a:endParaRPr lang="en-US" altLang="en-US" sz="1700" dirty="0">
                <a:solidFill>
                  <a:schemeClr val="bg1"/>
                </a:solidFill>
                <a:latin typeface="+mn-lt"/>
              </a:endParaRPr>
            </a:p>
            <a:p>
              <a:pPr>
                <a:spcBef>
                  <a:spcPct val="0"/>
                </a:spcBef>
              </a:pPr>
              <a:r>
                <a:rPr lang="en-US" altLang="en-US" sz="1700" dirty="0">
                  <a:solidFill>
                    <a:schemeClr val="bg1"/>
                  </a:solidFill>
                  <a:latin typeface="+mn-lt"/>
                </a:rPr>
                <a:t>Americans now had a shared experience.</a:t>
              </a:r>
            </a:p>
          </p:txBody>
        </p:sp>
      </p:grpSp>
      <p:grpSp>
        <p:nvGrpSpPr>
          <p:cNvPr id="4" name="Group 17"/>
          <p:cNvGrpSpPr>
            <a:grpSpLocks/>
          </p:cNvGrpSpPr>
          <p:nvPr/>
        </p:nvGrpSpPr>
        <p:grpSpPr bwMode="auto">
          <a:xfrm>
            <a:off x="2057400" y="838205"/>
            <a:ext cx="4013184" cy="5637365"/>
            <a:chOff x="336" y="2203"/>
            <a:chExt cx="1536" cy="1582"/>
          </a:xfrm>
        </p:grpSpPr>
        <p:sp>
          <p:nvSpPr>
            <p:cNvPr id="34824" name="Rectangle 18"/>
            <p:cNvSpPr>
              <a:spLocks noChangeArrowheads="1"/>
            </p:cNvSpPr>
            <p:nvPr/>
          </p:nvSpPr>
          <p:spPr bwMode="auto">
            <a:xfrm>
              <a:off x="336" y="2203"/>
              <a:ext cx="1536" cy="1582"/>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700">
                <a:solidFill>
                  <a:schemeClr val="bg1"/>
                </a:solidFill>
              </a:endParaRPr>
            </a:p>
          </p:txBody>
        </p:sp>
        <p:sp>
          <p:nvSpPr>
            <p:cNvPr id="34825" name="Text Box 19"/>
            <p:cNvSpPr txBox="1">
              <a:spLocks noChangeArrowheads="1"/>
            </p:cNvSpPr>
            <p:nvPr/>
          </p:nvSpPr>
          <p:spPr bwMode="auto">
            <a:xfrm>
              <a:off x="336" y="2203"/>
              <a:ext cx="1530" cy="1491"/>
            </a:xfrm>
            <a:prstGeom prst="rect">
              <a:avLst/>
            </a:prstGeom>
            <a:solidFill>
              <a:srgbClr val="33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69863" indent="-1698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120000"/>
                </a:lnSpc>
                <a:spcBef>
                  <a:spcPct val="50000"/>
                </a:spcBef>
                <a:buFont typeface="Times" panose="02020603050405020304" pitchFamily="18" charset="0"/>
                <a:buNone/>
              </a:pPr>
              <a:r>
                <a:rPr lang="en-US" altLang="en-US" sz="1700" b="1" dirty="0">
                  <a:solidFill>
                    <a:schemeClr val="bg1"/>
                  </a:solidFill>
                  <a:latin typeface="+mn-lt"/>
                </a:rPr>
                <a:t>Movies</a:t>
              </a:r>
              <a:endParaRPr lang="en-US" altLang="en-US" sz="1700" b="1" dirty="0">
                <a:solidFill>
                  <a:schemeClr val="bg1"/>
                </a:solidFill>
                <a:latin typeface="+mn-lt"/>
              </a:endParaRPr>
            </a:p>
            <a:p>
              <a:pPr eaLnBrk="1" hangingPunct="1">
                <a:lnSpc>
                  <a:spcPct val="120000"/>
                </a:lnSpc>
                <a:spcBef>
                  <a:spcPct val="50000"/>
                </a:spcBef>
                <a:buFont typeface="Times" panose="02020603050405020304" pitchFamily="18" charset="0"/>
                <a:buChar char="•"/>
              </a:pPr>
              <a:r>
                <a:rPr lang="en-US" altLang="en-US" sz="1700" dirty="0">
                  <a:solidFill>
                    <a:schemeClr val="bg1"/>
                  </a:solidFill>
                  <a:latin typeface="+mn-lt"/>
                </a:rPr>
                <a:t>Movies became increasingly popular</a:t>
              </a:r>
              <a:endParaRPr lang="en-US" altLang="en-US" sz="1700" dirty="0">
                <a:solidFill>
                  <a:schemeClr val="bg1"/>
                </a:solidFill>
                <a:latin typeface="+mn-lt"/>
              </a:endParaRPr>
            </a:p>
            <a:p>
              <a:pPr eaLnBrk="1" hangingPunct="1">
                <a:lnSpc>
                  <a:spcPct val="120000"/>
                </a:lnSpc>
                <a:spcBef>
                  <a:spcPct val="50000"/>
                </a:spcBef>
                <a:buFont typeface="Times" panose="02020603050405020304" pitchFamily="18" charset="0"/>
                <a:buChar char="•"/>
              </a:pPr>
              <a:r>
                <a:rPr lang="en-US" altLang="en-US" sz="1700" dirty="0">
                  <a:solidFill>
                    <a:schemeClr val="bg1"/>
                  </a:solidFill>
                  <a:latin typeface="+mn-lt"/>
                </a:rPr>
                <a:t>Silent Era &amp; development of movie-making</a:t>
              </a:r>
            </a:p>
            <a:p>
              <a:pPr marL="342900" indent="-342900">
                <a:lnSpc>
                  <a:spcPct val="120000"/>
                </a:lnSpc>
                <a:spcBef>
                  <a:spcPct val="50000"/>
                </a:spcBef>
                <a:buFont typeface="+mj-lt"/>
                <a:buAutoNum type="arabicPeriod"/>
              </a:pPr>
              <a:r>
                <a:rPr lang="en-US" altLang="en-US" sz="1400" dirty="0">
                  <a:solidFill>
                    <a:schemeClr val="bg1"/>
                  </a:solidFill>
                  <a:latin typeface="+mn-lt"/>
                </a:rPr>
                <a:t>Technology improved</a:t>
              </a:r>
            </a:p>
            <a:p>
              <a:pPr marL="342900" indent="-342900">
                <a:lnSpc>
                  <a:spcPct val="120000"/>
                </a:lnSpc>
                <a:spcBef>
                  <a:spcPct val="50000"/>
                </a:spcBef>
                <a:buFont typeface="+mj-lt"/>
                <a:buAutoNum type="arabicPeriod"/>
              </a:pPr>
              <a:r>
                <a:rPr lang="en-US" altLang="en-US" sz="1400" dirty="0">
                  <a:solidFill>
                    <a:schemeClr val="bg1"/>
                  </a:solidFill>
                  <a:latin typeface="+mn-lt"/>
                </a:rPr>
                <a:t>Use of make-up &amp; special effects</a:t>
              </a:r>
            </a:p>
            <a:p>
              <a:pPr marL="342900" indent="-342900">
                <a:lnSpc>
                  <a:spcPct val="120000"/>
                </a:lnSpc>
                <a:spcBef>
                  <a:spcPct val="50000"/>
                </a:spcBef>
                <a:buFont typeface="+mj-lt"/>
                <a:buAutoNum type="arabicPeriod"/>
              </a:pPr>
              <a:r>
                <a:rPr lang="en-US" altLang="en-US" sz="1400" dirty="0">
                  <a:solidFill>
                    <a:schemeClr val="bg1"/>
                  </a:solidFill>
                  <a:latin typeface="+mn-lt"/>
                </a:rPr>
                <a:t>Actors developed characters—directors shaped techniques</a:t>
              </a:r>
            </a:p>
            <a:p>
              <a:pPr eaLnBrk="1" hangingPunct="1">
                <a:lnSpc>
                  <a:spcPct val="120000"/>
                </a:lnSpc>
                <a:spcBef>
                  <a:spcPct val="50000"/>
                </a:spcBef>
              </a:pPr>
              <a:r>
                <a:rPr lang="en-US" altLang="en-US" sz="1800" dirty="0">
                  <a:solidFill>
                    <a:schemeClr val="bg1"/>
                  </a:solidFill>
                  <a:latin typeface="+mn-lt"/>
                </a:rPr>
                <a:t>Talkies &amp; Animation add to experience</a:t>
              </a:r>
            </a:p>
            <a:p>
              <a:pPr marL="342900" indent="-342900">
                <a:lnSpc>
                  <a:spcPct val="120000"/>
                </a:lnSpc>
                <a:spcBef>
                  <a:spcPct val="50000"/>
                </a:spcBef>
                <a:buFont typeface="+mj-lt"/>
                <a:buAutoNum type="arabicPeriod"/>
              </a:pPr>
              <a:r>
                <a:rPr lang="en-US" altLang="en-US" sz="1400" dirty="0">
                  <a:solidFill>
                    <a:schemeClr val="bg1"/>
                  </a:solidFill>
                  <a:latin typeface="+mn-lt"/>
                </a:rPr>
                <a:t>1927—</a:t>
              </a:r>
              <a:r>
                <a:rPr lang="en-US" altLang="en-US" sz="1400" b="1" i="1" dirty="0">
                  <a:solidFill>
                    <a:schemeClr val="bg1"/>
                  </a:solidFill>
                  <a:latin typeface="+mn-lt"/>
                </a:rPr>
                <a:t>The Jazz Singer</a:t>
              </a:r>
              <a:r>
                <a:rPr lang="en-US" altLang="en-US" sz="1400" dirty="0">
                  <a:solidFill>
                    <a:schemeClr val="bg1"/>
                  </a:solidFill>
                  <a:latin typeface="+mn-lt"/>
                </a:rPr>
                <a:t>—1</a:t>
              </a:r>
              <a:r>
                <a:rPr lang="en-US" altLang="en-US" sz="1400" baseline="30000" dirty="0">
                  <a:solidFill>
                    <a:schemeClr val="bg1"/>
                  </a:solidFill>
                  <a:latin typeface="+mn-lt"/>
                </a:rPr>
                <a:t>st</a:t>
              </a:r>
              <a:r>
                <a:rPr lang="en-US" altLang="en-US" sz="1400" dirty="0">
                  <a:solidFill>
                    <a:schemeClr val="bg1"/>
                  </a:solidFill>
                  <a:latin typeface="+mn-lt"/>
                </a:rPr>
                <a:t> talking movie—changed industry</a:t>
              </a:r>
            </a:p>
            <a:p>
              <a:pPr marL="342900" indent="-342900">
                <a:lnSpc>
                  <a:spcPct val="120000"/>
                </a:lnSpc>
                <a:spcBef>
                  <a:spcPct val="50000"/>
                </a:spcBef>
                <a:buFont typeface="+mj-lt"/>
                <a:buAutoNum type="arabicPeriod"/>
              </a:pPr>
              <a:r>
                <a:rPr lang="en-US" altLang="en-US" sz="1400" dirty="0">
                  <a:solidFill>
                    <a:schemeClr val="bg1"/>
                  </a:solidFill>
                  <a:latin typeface="+mn-lt"/>
                </a:rPr>
                <a:t>1928—</a:t>
              </a:r>
              <a:r>
                <a:rPr lang="en-US" altLang="en-US" sz="1400" b="1" i="1" dirty="0">
                  <a:solidFill>
                    <a:schemeClr val="bg1"/>
                  </a:solidFill>
                  <a:latin typeface="+mn-lt"/>
                </a:rPr>
                <a:t>Steamboat Willie</a:t>
              </a:r>
              <a:r>
                <a:rPr lang="en-US" altLang="en-US" sz="1400" dirty="0">
                  <a:solidFill>
                    <a:schemeClr val="bg1"/>
                  </a:solidFill>
                  <a:latin typeface="+mn-lt"/>
                </a:rPr>
                <a:t>—Walt Disney brought Mickey Mouse &amp; sound to cartoons</a:t>
              </a:r>
            </a:p>
            <a:p>
              <a:pPr marL="342900" indent="-342900">
                <a:lnSpc>
                  <a:spcPct val="120000"/>
                </a:lnSpc>
                <a:spcBef>
                  <a:spcPct val="50000"/>
                </a:spcBef>
                <a:buFont typeface="+mj-lt"/>
                <a:buAutoNum type="arabicPeriod"/>
              </a:pPr>
              <a:r>
                <a:rPr lang="en-US" altLang="en-US" sz="1400" dirty="0">
                  <a:solidFill>
                    <a:schemeClr val="bg1"/>
                  </a:solidFill>
                  <a:latin typeface="+mn-lt"/>
                </a:rPr>
                <a:t>By 1932 100 million movie tickets were sold per week—US pop. was 123 million</a:t>
              </a:r>
              <a:endParaRPr lang="en-US" altLang="en-US" sz="1400" dirty="0">
                <a:solidFill>
                  <a:schemeClr val="bg1"/>
                </a:solidFill>
                <a:latin typeface="+mn-lt"/>
              </a:endParaRPr>
            </a:p>
          </p:txBody>
        </p:sp>
      </p:grpSp>
    </p:spTree>
    <p:extLst>
      <p:ext uri="{BB962C8B-B14F-4D97-AF65-F5344CB8AC3E}">
        <p14:creationId xmlns:p14="http://schemas.microsoft.com/office/powerpoint/2010/main" val="39003835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057400" y="457200"/>
            <a:ext cx="8077200" cy="533400"/>
          </a:xfrm>
        </p:spPr>
        <p:txBody>
          <a:bodyPr>
            <a:normAutofit fontScale="90000"/>
          </a:bodyPr>
          <a:lstStyle/>
          <a:p>
            <a:pPr algn="ctr">
              <a:defRPr/>
            </a:pPr>
            <a:r>
              <a:rPr lang="en-US" dirty="0" smtClean="0">
                <a:latin typeface="Broadway" panose="04040905080B02020502" pitchFamily="82" charset="0"/>
              </a:rPr>
              <a:t>Entertainment Stars</a:t>
            </a:r>
            <a:endParaRPr lang="en-US" dirty="0">
              <a:effectLst>
                <a:outerShdw blurRad="38100" dist="38100" dir="2700000" algn="tl">
                  <a:srgbClr val="C0C0C0"/>
                </a:outerShdw>
              </a:effectLst>
              <a:latin typeface="Broadway" panose="04040905080B02020502" pitchFamily="8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464706566"/>
              </p:ext>
            </p:extLst>
          </p:nvPr>
        </p:nvGraphicFramePr>
        <p:xfrm>
          <a:off x="1905000" y="1115640"/>
          <a:ext cx="8534400" cy="5293106"/>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305046959"/>
                    </a:ext>
                  </a:extLst>
                </a:gridCol>
                <a:gridCol w="4267200">
                  <a:extLst>
                    <a:ext uri="{9D8B030D-6E8A-4147-A177-3AD203B41FA5}">
                      <a16:colId xmlns:a16="http://schemas.microsoft.com/office/drawing/2014/main" val="3487292640"/>
                    </a:ext>
                  </a:extLst>
                </a:gridCol>
              </a:tblGrid>
              <a:tr h="5080000">
                <a:tc>
                  <a:txBody>
                    <a:bodyPr/>
                    <a:lstStyle/>
                    <a:p>
                      <a:pPr algn="ctr"/>
                      <a:r>
                        <a:rPr lang="en-US" b="1" dirty="0" smtClean="0">
                          <a:solidFill>
                            <a:schemeClr val="tx1"/>
                          </a:solidFill>
                        </a:rPr>
                        <a:t>1920s</a:t>
                      </a:r>
                    </a:p>
                    <a:p>
                      <a:pPr marL="285750" indent="-285750">
                        <a:lnSpc>
                          <a:spcPct val="130000"/>
                        </a:lnSpc>
                        <a:spcBef>
                          <a:spcPct val="0"/>
                        </a:spcBef>
                        <a:buFont typeface="Arial" panose="020B0604020202020204" pitchFamily="34" charset="0"/>
                        <a:buChar char="•"/>
                      </a:pPr>
                      <a:r>
                        <a:rPr lang="en-US" altLang="en-US" sz="1800" b="0" dirty="0" smtClean="0">
                          <a:solidFill>
                            <a:schemeClr val="tx1"/>
                          </a:solidFill>
                        </a:rPr>
                        <a:t>New kind of celebrity—the movie star </a:t>
                      </a:r>
                    </a:p>
                    <a:p>
                      <a:pPr marL="285750" indent="-285750">
                        <a:lnSpc>
                          <a:spcPct val="130000"/>
                        </a:lnSpc>
                        <a:spcBef>
                          <a:spcPct val="0"/>
                        </a:spcBef>
                        <a:buFont typeface="Arial" panose="020B0604020202020204" pitchFamily="34" charset="0"/>
                        <a:buChar char="•"/>
                      </a:pPr>
                      <a:r>
                        <a:rPr lang="en-US" altLang="en-US" sz="1800" b="0" dirty="0" smtClean="0">
                          <a:solidFill>
                            <a:schemeClr val="tx1"/>
                          </a:solidFill>
                        </a:rPr>
                        <a:t>Charlie Chaplin</a:t>
                      </a:r>
                    </a:p>
                    <a:p>
                      <a:pPr marL="800100" lvl="1" indent="-342900">
                        <a:lnSpc>
                          <a:spcPct val="130000"/>
                        </a:lnSpc>
                        <a:spcBef>
                          <a:spcPct val="0"/>
                        </a:spcBef>
                        <a:buFont typeface="+mj-lt"/>
                        <a:buAutoNum type="arabicPeriod"/>
                      </a:pPr>
                      <a:r>
                        <a:rPr lang="en-US" altLang="en-US" sz="1600" b="0" dirty="0" smtClean="0">
                          <a:solidFill>
                            <a:schemeClr val="tx1"/>
                          </a:solidFill>
                        </a:rPr>
                        <a:t>Comedian</a:t>
                      </a:r>
                    </a:p>
                    <a:p>
                      <a:pPr marL="800100" lvl="1" indent="-342900">
                        <a:lnSpc>
                          <a:spcPct val="130000"/>
                        </a:lnSpc>
                        <a:spcBef>
                          <a:spcPct val="0"/>
                        </a:spcBef>
                        <a:buFont typeface="+mj-lt"/>
                        <a:buAutoNum type="arabicPeriod"/>
                      </a:pPr>
                      <a:r>
                        <a:rPr lang="en-US" altLang="en-US" sz="1600" b="0" dirty="0" smtClean="0">
                          <a:solidFill>
                            <a:schemeClr val="tx1"/>
                          </a:solidFill>
                        </a:rPr>
                        <a:t>signature character was a tramp in a derby hat and ragged clothes.</a:t>
                      </a:r>
                    </a:p>
                    <a:p>
                      <a:pPr marL="285750" indent="-285750">
                        <a:lnSpc>
                          <a:spcPct val="130000"/>
                        </a:lnSpc>
                        <a:spcBef>
                          <a:spcPct val="0"/>
                        </a:spcBef>
                        <a:buFont typeface="Arial" panose="020B0604020202020204" pitchFamily="34" charset="0"/>
                        <a:buChar char="•"/>
                      </a:pPr>
                      <a:r>
                        <a:rPr lang="en-US" altLang="en-US" sz="1800" b="0" dirty="0" smtClean="0">
                          <a:solidFill>
                            <a:schemeClr val="tx1"/>
                          </a:solidFill>
                        </a:rPr>
                        <a:t>Rudolph Valentino</a:t>
                      </a:r>
                    </a:p>
                    <a:p>
                      <a:pPr marL="800100" lvl="1" indent="-342900">
                        <a:lnSpc>
                          <a:spcPct val="130000"/>
                        </a:lnSpc>
                        <a:spcBef>
                          <a:spcPct val="0"/>
                        </a:spcBef>
                        <a:buFont typeface="+mj-lt"/>
                        <a:buAutoNum type="arabicPeriod"/>
                      </a:pPr>
                      <a:r>
                        <a:rPr lang="en-US" altLang="en-US" sz="1600" b="0" dirty="0" smtClean="0">
                          <a:solidFill>
                            <a:schemeClr val="tx1"/>
                          </a:solidFill>
                        </a:rPr>
                        <a:t>leading man of romantic films</a:t>
                      </a:r>
                    </a:p>
                    <a:p>
                      <a:pPr marL="800100" lvl="1" indent="-342900">
                        <a:lnSpc>
                          <a:spcPct val="130000"/>
                        </a:lnSpc>
                        <a:spcBef>
                          <a:spcPct val="0"/>
                        </a:spcBef>
                        <a:buFont typeface="+mj-lt"/>
                        <a:buAutoNum type="arabicPeriod"/>
                      </a:pPr>
                      <a:r>
                        <a:rPr lang="en-US" altLang="en-US" sz="1600" b="0" dirty="0" smtClean="0">
                          <a:solidFill>
                            <a:schemeClr val="tx1"/>
                          </a:solidFill>
                        </a:rPr>
                        <a:t>death in 1926—1,000s at funeral</a:t>
                      </a:r>
                    </a:p>
                    <a:p>
                      <a:pPr marL="285750" indent="-285750">
                        <a:lnSpc>
                          <a:spcPct val="130000"/>
                        </a:lnSpc>
                        <a:spcBef>
                          <a:spcPct val="0"/>
                        </a:spcBef>
                        <a:buFont typeface="Arial" panose="020B0604020202020204" pitchFamily="34" charset="0"/>
                        <a:buChar char="•"/>
                      </a:pPr>
                      <a:r>
                        <a:rPr lang="en-US" altLang="en-US" sz="1800" b="0" dirty="0" smtClean="0">
                          <a:solidFill>
                            <a:schemeClr val="tx1"/>
                          </a:solidFill>
                        </a:rPr>
                        <a:t>Clara Bow</a:t>
                      </a:r>
                    </a:p>
                    <a:p>
                      <a:pPr marL="800100" lvl="1" indent="-342900">
                        <a:lnSpc>
                          <a:spcPct val="130000"/>
                        </a:lnSpc>
                        <a:spcBef>
                          <a:spcPct val="0"/>
                        </a:spcBef>
                        <a:buFont typeface="+mj-lt"/>
                        <a:buAutoNum type="arabicPeriod"/>
                      </a:pPr>
                      <a:r>
                        <a:rPr lang="en-US" altLang="en-US" sz="1600" b="0" dirty="0" smtClean="0">
                          <a:solidFill>
                            <a:schemeClr val="tx1"/>
                          </a:solidFill>
                        </a:rPr>
                        <a:t>movie star </a:t>
                      </a:r>
                    </a:p>
                    <a:p>
                      <a:pPr marL="800100" lvl="1" indent="-342900">
                        <a:lnSpc>
                          <a:spcPct val="130000"/>
                        </a:lnSpc>
                        <a:spcBef>
                          <a:spcPct val="0"/>
                        </a:spcBef>
                        <a:buFont typeface="+mj-lt"/>
                        <a:buAutoNum type="arabicPeriod"/>
                      </a:pPr>
                      <a:r>
                        <a:rPr lang="en-US" altLang="en-US" sz="1600" b="0" dirty="0" smtClean="0">
                          <a:solidFill>
                            <a:schemeClr val="tx1"/>
                          </a:solidFill>
                        </a:rPr>
                        <a:t>nicknamed the “It Girl.”</a:t>
                      </a:r>
                    </a:p>
                    <a:p>
                      <a:pPr marL="285750" indent="-285750">
                        <a:lnSpc>
                          <a:spcPct val="130000"/>
                        </a:lnSpc>
                        <a:spcBef>
                          <a:spcPct val="0"/>
                        </a:spcBef>
                        <a:buFont typeface="Arial" panose="020B0604020202020204" pitchFamily="34" charset="0"/>
                        <a:buChar char="•"/>
                      </a:pPr>
                      <a:r>
                        <a:rPr lang="en-US" altLang="en-US" sz="1800" b="0" dirty="0" smtClean="0">
                          <a:solidFill>
                            <a:schemeClr val="tx1"/>
                          </a:solidFill>
                        </a:rPr>
                        <a:t>Mary Pickford </a:t>
                      </a:r>
                    </a:p>
                    <a:p>
                      <a:pPr marL="800100" lvl="1" indent="-342900">
                        <a:lnSpc>
                          <a:spcPct val="130000"/>
                        </a:lnSpc>
                        <a:spcBef>
                          <a:spcPct val="0"/>
                        </a:spcBef>
                        <a:buFont typeface="+mj-lt"/>
                        <a:buAutoNum type="arabicPeriod"/>
                      </a:pPr>
                      <a:r>
                        <a:rPr lang="en-US" altLang="en-US" sz="1600" b="0" dirty="0" smtClean="0">
                          <a:solidFill>
                            <a:schemeClr val="tx1"/>
                          </a:solidFill>
                        </a:rPr>
                        <a:t>“America’s Sweetheart”</a:t>
                      </a:r>
                    </a:p>
                    <a:p>
                      <a:pPr marL="800100" lvl="1" indent="-342900">
                        <a:lnSpc>
                          <a:spcPct val="130000"/>
                        </a:lnSpc>
                        <a:spcBef>
                          <a:spcPct val="0"/>
                        </a:spcBef>
                        <a:buFont typeface="+mj-lt"/>
                        <a:buAutoNum type="arabicPeriod"/>
                      </a:pPr>
                      <a:r>
                        <a:rPr lang="en-US" altLang="en-US" sz="1600" b="0" dirty="0" smtClean="0">
                          <a:solidFill>
                            <a:schemeClr val="tx1"/>
                          </a:solidFill>
                        </a:rPr>
                        <a:t>married Douglas Fairbanks Jr.—action  film</a:t>
                      </a:r>
                      <a:r>
                        <a:rPr lang="en-US" altLang="en-US" sz="1600" b="0" baseline="0" dirty="0" smtClean="0">
                          <a:solidFill>
                            <a:schemeClr val="tx1"/>
                          </a:solidFill>
                        </a:rPr>
                        <a:t> star</a:t>
                      </a:r>
                      <a:r>
                        <a:rPr lang="en-US" altLang="en-US" sz="1600" b="0" dirty="0" smtClean="0">
                          <a:solidFill>
                            <a:schemeClr val="tx1"/>
                          </a:solidFill>
                        </a:rPr>
                        <a:t>.</a:t>
                      </a:r>
                    </a:p>
                  </a:txBody>
                  <a:tcPr>
                    <a:solidFill>
                      <a:schemeClr val="bg1"/>
                    </a:solidFill>
                  </a:tcPr>
                </a:tc>
                <a:tc>
                  <a:txBody>
                    <a:bodyPr/>
                    <a:lstStyle/>
                    <a:p>
                      <a:pPr algn="ctr"/>
                      <a:r>
                        <a:rPr lang="en-US" b="1" dirty="0" smtClean="0">
                          <a:solidFill>
                            <a:schemeClr val="tx1"/>
                          </a:solidFill>
                        </a:rPr>
                        <a:t>1930s</a:t>
                      </a:r>
                    </a:p>
                    <a:p>
                      <a:pPr marL="285750" indent="-285750">
                        <a:spcAft>
                          <a:spcPts val="600"/>
                        </a:spcAft>
                        <a:buFont typeface="Arial" panose="020B0604020202020204" pitchFamily="34" charset="0"/>
                        <a:buChar char="•"/>
                      </a:pPr>
                      <a:r>
                        <a:rPr lang="en-US" altLang="en-US" sz="1800" u="none" dirty="0" smtClean="0">
                          <a:solidFill>
                            <a:schemeClr val="tx1"/>
                          </a:solidFill>
                        </a:rPr>
                        <a:t>Stars appeared on film or Radio</a:t>
                      </a:r>
                    </a:p>
                    <a:p>
                      <a:pPr marL="285750" indent="-285750">
                        <a:spcAft>
                          <a:spcPts val="600"/>
                        </a:spcAft>
                        <a:buFont typeface="Arial" panose="020B0604020202020204" pitchFamily="34" charset="0"/>
                        <a:buChar char="•"/>
                      </a:pPr>
                      <a:r>
                        <a:rPr lang="en-US" altLang="en-US" sz="1800" u="none" dirty="0" smtClean="0">
                          <a:solidFill>
                            <a:schemeClr val="tx1"/>
                          </a:solidFill>
                        </a:rPr>
                        <a:t>Gary Cooper—actor</a:t>
                      </a:r>
                    </a:p>
                    <a:p>
                      <a:pPr marL="285750" indent="-285750">
                        <a:spcAft>
                          <a:spcPts val="600"/>
                        </a:spcAft>
                        <a:buFont typeface="Arial" panose="020B0604020202020204" pitchFamily="34" charset="0"/>
                        <a:buChar char="•"/>
                      </a:pPr>
                      <a:r>
                        <a:rPr lang="en-US" altLang="en-US" sz="1800" u="none" dirty="0" smtClean="0">
                          <a:solidFill>
                            <a:schemeClr val="tx1"/>
                          </a:solidFill>
                        </a:rPr>
                        <a:t>Jimmy Stewart—actor</a:t>
                      </a:r>
                    </a:p>
                    <a:p>
                      <a:pPr marL="285750" indent="-285750">
                        <a:spcAft>
                          <a:spcPts val="600"/>
                        </a:spcAft>
                        <a:buFont typeface="Arial" panose="020B0604020202020204" pitchFamily="34" charset="0"/>
                        <a:buChar char="•"/>
                      </a:pPr>
                      <a:r>
                        <a:rPr lang="en-US" altLang="en-US" sz="1800" u="none" dirty="0" smtClean="0">
                          <a:solidFill>
                            <a:schemeClr val="tx1"/>
                          </a:solidFill>
                        </a:rPr>
                        <a:t>Bette Davis—actress</a:t>
                      </a:r>
                    </a:p>
                    <a:p>
                      <a:pPr marL="285750" indent="-285750">
                        <a:spcAft>
                          <a:spcPts val="600"/>
                        </a:spcAft>
                        <a:buFont typeface="Arial" panose="020B0604020202020204" pitchFamily="34" charset="0"/>
                        <a:buChar char="•"/>
                      </a:pPr>
                      <a:r>
                        <a:rPr lang="en-US" altLang="en-US" sz="1800" u="none" dirty="0" smtClean="0">
                          <a:solidFill>
                            <a:schemeClr val="tx1"/>
                          </a:solidFill>
                        </a:rPr>
                        <a:t>James Cagney—actor</a:t>
                      </a:r>
                    </a:p>
                    <a:p>
                      <a:pPr marL="285750" indent="-285750">
                        <a:spcAft>
                          <a:spcPts val="600"/>
                        </a:spcAft>
                        <a:buFont typeface="Arial" panose="020B0604020202020204" pitchFamily="34" charset="0"/>
                        <a:buChar char="•"/>
                      </a:pPr>
                      <a:r>
                        <a:rPr lang="en-US" altLang="en-US" sz="1800" u="none" dirty="0" smtClean="0">
                          <a:solidFill>
                            <a:schemeClr val="tx1"/>
                          </a:solidFill>
                        </a:rPr>
                        <a:t>The Marx Brothers—comic actors</a:t>
                      </a:r>
                    </a:p>
                    <a:p>
                      <a:pPr marL="285750" indent="-285750">
                        <a:spcAft>
                          <a:spcPts val="600"/>
                        </a:spcAft>
                        <a:buFont typeface="Arial" panose="020B0604020202020204" pitchFamily="34" charset="0"/>
                        <a:buChar char="•"/>
                      </a:pPr>
                      <a:r>
                        <a:rPr lang="en-US" altLang="en-US" sz="1800" u="none" dirty="0" smtClean="0">
                          <a:solidFill>
                            <a:schemeClr val="tx1"/>
                          </a:solidFill>
                        </a:rPr>
                        <a:t>Henry Fonda—actor</a:t>
                      </a:r>
                    </a:p>
                    <a:p>
                      <a:pPr marL="285750" indent="-285750">
                        <a:spcAft>
                          <a:spcPts val="600"/>
                        </a:spcAft>
                        <a:buFont typeface="Arial" panose="020B0604020202020204" pitchFamily="34" charset="0"/>
                        <a:buChar char="•"/>
                      </a:pPr>
                      <a:r>
                        <a:rPr lang="en-US" altLang="en-US" sz="1800" u="none" dirty="0" smtClean="0">
                          <a:solidFill>
                            <a:schemeClr val="tx1"/>
                          </a:solidFill>
                        </a:rPr>
                        <a:t>John Ford—film director</a:t>
                      </a:r>
                    </a:p>
                    <a:p>
                      <a:pPr marL="285750" indent="-285750">
                        <a:spcAft>
                          <a:spcPts val="600"/>
                        </a:spcAft>
                        <a:buFont typeface="Arial" panose="020B0604020202020204" pitchFamily="34" charset="0"/>
                        <a:buChar char="•"/>
                      </a:pPr>
                      <a:r>
                        <a:rPr lang="en-US" altLang="en-US" sz="1800" u="none" dirty="0" smtClean="0">
                          <a:solidFill>
                            <a:schemeClr val="tx1"/>
                          </a:solidFill>
                        </a:rPr>
                        <a:t>John Wayne—actor</a:t>
                      </a:r>
                    </a:p>
                    <a:p>
                      <a:pPr marL="285750" indent="-285750">
                        <a:spcAft>
                          <a:spcPts val="600"/>
                        </a:spcAft>
                        <a:buFont typeface="Arial" panose="020B0604020202020204" pitchFamily="34" charset="0"/>
                        <a:buChar char="•"/>
                      </a:pPr>
                      <a:r>
                        <a:rPr lang="en-US" altLang="en-US" sz="1800" u="none" dirty="0" smtClean="0">
                          <a:solidFill>
                            <a:schemeClr val="tx1"/>
                          </a:solidFill>
                        </a:rPr>
                        <a:t>Gene Autry—singer and actor</a:t>
                      </a:r>
                    </a:p>
                    <a:p>
                      <a:pPr marL="285750" indent="-285750">
                        <a:spcAft>
                          <a:spcPts val="600"/>
                        </a:spcAft>
                        <a:buFont typeface="Arial" panose="020B0604020202020204" pitchFamily="34" charset="0"/>
                        <a:buChar char="•"/>
                      </a:pPr>
                      <a:r>
                        <a:rPr lang="en-US" altLang="en-US" sz="1800" u="none" dirty="0" smtClean="0">
                          <a:solidFill>
                            <a:schemeClr val="tx1"/>
                          </a:solidFill>
                        </a:rPr>
                        <a:t>Jack Benny—film and radio star</a:t>
                      </a:r>
                    </a:p>
                    <a:p>
                      <a:pPr marL="285750" indent="-285750">
                        <a:spcAft>
                          <a:spcPts val="600"/>
                        </a:spcAft>
                        <a:buFont typeface="Arial" panose="020B0604020202020204" pitchFamily="34" charset="0"/>
                        <a:buChar char="•"/>
                      </a:pPr>
                      <a:r>
                        <a:rPr lang="en-US" altLang="en-US" sz="1800" u="none" dirty="0" smtClean="0">
                          <a:solidFill>
                            <a:schemeClr val="tx1"/>
                          </a:solidFill>
                        </a:rPr>
                        <a:t>Frank Capra—film director</a:t>
                      </a:r>
                    </a:p>
                    <a:p>
                      <a:pPr marL="285750" indent="-285750">
                        <a:spcAft>
                          <a:spcPts val="600"/>
                        </a:spcAft>
                        <a:buFont typeface="Arial" panose="020B0604020202020204" pitchFamily="34" charset="0"/>
                        <a:buChar char="•"/>
                      </a:pPr>
                      <a:r>
                        <a:rPr lang="en-US" altLang="en-US" sz="1800" u="none" dirty="0" smtClean="0">
                          <a:solidFill>
                            <a:schemeClr val="tx1"/>
                          </a:solidFill>
                        </a:rPr>
                        <a:t>George Burns &amp; Gracie Allen—husband and wife comedy team</a:t>
                      </a:r>
                    </a:p>
                  </a:txBody>
                  <a:tcPr>
                    <a:solidFill>
                      <a:schemeClr val="bg1"/>
                    </a:solidFill>
                  </a:tcPr>
                </a:tc>
                <a:extLst>
                  <a:ext uri="{0D108BD9-81ED-4DB2-BD59-A6C34878D82A}">
                    <a16:rowId xmlns:a16="http://schemas.microsoft.com/office/drawing/2014/main" val="2784632479"/>
                  </a:ext>
                </a:extLst>
              </a:tr>
            </a:tbl>
          </a:graphicData>
        </a:graphic>
      </p:graphicFrame>
    </p:spTree>
    <p:extLst>
      <p:ext uri="{BB962C8B-B14F-4D97-AF65-F5344CB8AC3E}">
        <p14:creationId xmlns:p14="http://schemas.microsoft.com/office/powerpoint/2010/main" val="42545221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4648201" y="4114800"/>
            <a:ext cx="3749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Verdana" panose="020B0604030504040204" pitchFamily="34" charset="0"/>
            </a:endParaRPr>
          </a:p>
        </p:txBody>
      </p:sp>
      <p:sp>
        <p:nvSpPr>
          <p:cNvPr id="48131" name="Text Box 3"/>
          <p:cNvSpPr txBox="1">
            <a:spLocks noChangeArrowheads="1"/>
          </p:cNvSpPr>
          <p:nvPr/>
        </p:nvSpPr>
        <p:spPr bwMode="auto">
          <a:xfrm>
            <a:off x="1828800" y="979489"/>
            <a:ext cx="3048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
              </a:spcBef>
              <a:buFontTx/>
              <a:buNone/>
            </a:pPr>
            <a:r>
              <a:rPr lang="en-US" altLang="en-US" sz="1800" b="1">
                <a:latin typeface="Verdana" panose="020B0604030504040204" pitchFamily="34" charset="0"/>
              </a:rPr>
              <a:t>Charles Lindbergh</a:t>
            </a:r>
          </a:p>
        </p:txBody>
      </p:sp>
      <p:sp>
        <p:nvSpPr>
          <p:cNvPr id="39940" name="Text Box 11"/>
          <p:cNvSpPr txBox="1">
            <a:spLocks noChangeArrowheads="1"/>
          </p:cNvSpPr>
          <p:nvPr/>
        </p:nvSpPr>
        <p:spPr bwMode="auto">
          <a:xfrm>
            <a:off x="1905000" y="1373189"/>
            <a:ext cx="8382000"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66688" indent="-16668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40000"/>
              </a:spcBef>
            </a:pPr>
            <a:r>
              <a:rPr lang="en-US" altLang="en-US" sz="1800">
                <a:latin typeface="Verdana" panose="020B0604030504040204" pitchFamily="34" charset="0"/>
              </a:rPr>
              <a:t>Charles Lindbergh was a daredevil pilot who practiced his skills as an airmail pilot, a dangerous, life-threatening job at the time.</a:t>
            </a:r>
          </a:p>
          <a:p>
            <a:pPr eaLnBrk="1" hangingPunct="1">
              <a:lnSpc>
                <a:spcPct val="90000"/>
              </a:lnSpc>
              <a:spcBef>
                <a:spcPct val="40000"/>
              </a:spcBef>
            </a:pPr>
            <a:r>
              <a:rPr lang="en-US" altLang="en-US" sz="1800">
                <a:latin typeface="Verdana" panose="020B0604030504040204" pitchFamily="34" charset="0"/>
              </a:rPr>
              <a:t>Lindbergh heard about a $25,000 prize for the first aviator to fly a nonstop </a:t>
            </a:r>
            <a:r>
              <a:rPr lang="en-US" altLang="en-US" sz="1800" b="1">
                <a:latin typeface="Verdana" panose="020B0604030504040204" pitchFamily="34" charset="0"/>
              </a:rPr>
              <a:t>transatlantic</a:t>
            </a:r>
            <a:r>
              <a:rPr lang="en-US" altLang="en-US" sz="1800">
                <a:latin typeface="Verdana" panose="020B0604030504040204" pitchFamily="34" charset="0"/>
              </a:rPr>
              <a:t> flight, or a flight across the Atlantic Ocean, and wanted to win.</a:t>
            </a:r>
          </a:p>
          <a:p>
            <a:pPr eaLnBrk="1" hangingPunct="1">
              <a:lnSpc>
                <a:spcPct val="90000"/>
              </a:lnSpc>
              <a:spcBef>
                <a:spcPct val="40000"/>
              </a:spcBef>
            </a:pPr>
            <a:r>
              <a:rPr lang="en-US" altLang="en-US" sz="1800">
                <a:latin typeface="Verdana" panose="020B0604030504040204" pitchFamily="34" charset="0"/>
              </a:rPr>
              <a:t>On May 21, 1927, Lindbergh succeeded by touching down in Paris, France after a thirty-three-and-a-half-hour flight from New York.</a:t>
            </a:r>
          </a:p>
          <a:p>
            <a:pPr eaLnBrk="1" hangingPunct="1">
              <a:lnSpc>
                <a:spcPct val="90000"/>
              </a:lnSpc>
              <a:spcBef>
                <a:spcPct val="40000"/>
              </a:spcBef>
            </a:pPr>
            <a:r>
              <a:rPr lang="en-US" altLang="en-US" sz="1800">
                <a:latin typeface="Verdana" panose="020B0604030504040204" pitchFamily="34" charset="0"/>
              </a:rPr>
              <a:t>Lindbergh earned the name “Lucky Lindy” and became the most beloved American hero of the time.</a:t>
            </a:r>
          </a:p>
        </p:txBody>
      </p:sp>
      <p:sp>
        <p:nvSpPr>
          <p:cNvPr id="39941" name="Text Box 14"/>
          <p:cNvSpPr txBox="1">
            <a:spLocks noChangeArrowheads="1"/>
          </p:cNvSpPr>
          <p:nvPr/>
        </p:nvSpPr>
        <p:spPr bwMode="auto">
          <a:xfrm>
            <a:off x="1905000" y="4267200"/>
            <a:ext cx="83010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66688" indent="-16668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40000"/>
              </a:spcBef>
            </a:pPr>
            <a:r>
              <a:rPr lang="en-US" altLang="en-US" sz="1800">
                <a:latin typeface="Verdana" panose="020B0604030504040204" pitchFamily="34" charset="0"/>
              </a:rPr>
              <a:t>A little over a year after Lindbergh’s flight, </a:t>
            </a:r>
            <a:r>
              <a:rPr lang="en-US" altLang="en-US" sz="1800" b="1">
                <a:latin typeface="Verdana" panose="020B0604030504040204" pitchFamily="34" charset="0"/>
              </a:rPr>
              <a:t>Amelia Earhart</a:t>
            </a:r>
            <a:r>
              <a:rPr lang="en-US" altLang="en-US" sz="1800">
                <a:latin typeface="Verdana" panose="020B0604030504040204" pitchFamily="34" charset="0"/>
              </a:rPr>
              <a:t> became the first woman to fly across the Atlantic, returning to the U.S. as a hero.</a:t>
            </a:r>
          </a:p>
          <a:p>
            <a:pPr eaLnBrk="1" hangingPunct="1">
              <a:lnSpc>
                <a:spcPct val="90000"/>
              </a:lnSpc>
              <a:spcBef>
                <a:spcPct val="40000"/>
              </a:spcBef>
            </a:pPr>
            <a:r>
              <a:rPr lang="en-US" altLang="en-US" sz="1800">
                <a:latin typeface="Verdana" panose="020B0604030504040204" pitchFamily="34" charset="0"/>
              </a:rPr>
              <a:t>She went on to set numerous speed and distance records as a pilot.</a:t>
            </a:r>
          </a:p>
          <a:p>
            <a:pPr eaLnBrk="1" hangingPunct="1">
              <a:lnSpc>
                <a:spcPct val="90000"/>
              </a:lnSpc>
              <a:spcBef>
                <a:spcPct val="40000"/>
              </a:spcBef>
            </a:pPr>
            <a:r>
              <a:rPr lang="en-US" altLang="en-US" sz="1800">
                <a:latin typeface="Verdana" panose="020B0604030504040204" pitchFamily="34" charset="0"/>
              </a:rPr>
              <a:t>In 1937 she was most of the way through a record-breaking flight around the world when she disappeared over the Pacific Ocean.</a:t>
            </a:r>
          </a:p>
        </p:txBody>
      </p:sp>
      <p:sp>
        <p:nvSpPr>
          <p:cNvPr id="39942" name="Rectangle 18"/>
          <p:cNvSpPr>
            <a:spLocks noChangeArrowheads="1"/>
          </p:cNvSpPr>
          <p:nvPr/>
        </p:nvSpPr>
        <p:spPr bwMode="auto">
          <a:xfrm>
            <a:off x="6934200" y="5562600"/>
            <a:ext cx="2743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9943" name="Rectangle 19"/>
          <p:cNvSpPr>
            <a:spLocks noGrp="1" noChangeArrowheads="1"/>
          </p:cNvSpPr>
          <p:nvPr>
            <p:ph type="title"/>
          </p:nvPr>
        </p:nvSpPr>
        <p:spPr>
          <a:xfrm>
            <a:off x="2057400" y="381000"/>
            <a:ext cx="8077200" cy="533400"/>
          </a:xfrm>
        </p:spPr>
        <p:txBody>
          <a:bodyPr>
            <a:normAutofit fontScale="90000"/>
          </a:bodyPr>
          <a:lstStyle/>
          <a:p>
            <a:pPr algn="ctr"/>
            <a:r>
              <a:rPr lang="en-US" altLang="en-US" sz="3600" dirty="0">
                <a:latin typeface="Broadway" panose="04040905080B02020502" pitchFamily="82" charset="0"/>
              </a:rPr>
              <a:t>Pilot Heroes of the Twenties</a:t>
            </a:r>
          </a:p>
        </p:txBody>
      </p:sp>
      <p:pic>
        <p:nvPicPr>
          <p:cNvPr id="39944"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3325" y="2735264"/>
            <a:ext cx="160338"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6664" y="5181600"/>
            <a:ext cx="160337"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50" name="Text Box 22"/>
          <p:cNvSpPr txBox="1">
            <a:spLocks noChangeArrowheads="1"/>
          </p:cNvSpPr>
          <p:nvPr/>
        </p:nvSpPr>
        <p:spPr bwMode="auto">
          <a:xfrm>
            <a:off x="1828800" y="3973514"/>
            <a:ext cx="4724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
              </a:spcBef>
              <a:buFontTx/>
              <a:buNone/>
            </a:pPr>
            <a:r>
              <a:rPr lang="en-US" altLang="en-US" sz="1800" b="1">
                <a:latin typeface="Verdana" panose="020B0604030504040204" pitchFamily="34" charset="0"/>
              </a:rPr>
              <a:t>Amelia Earhart</a:t>
            </a:r>
          </a:p>
        </p:txBody>
      </p:sp>
    </p:spTree>
    <p:extLst>
      <p:ext uri="{BB962C8B-B14F-4D97-AF65-F5344CB8AC3E}">
        <p14:creationId xmlns:p14="http://schemas.microsoft.com/office/powerpoint/2010/main" val="38089732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1"/>
                                        </p:tgtEl>
                                        <p:attrNameLst>
                                          <p:attrName>style.visibility</p:attrName>
                                        </p:attrNameLst>
                                      </p:cBhvr>
                                      <p:to>
                                        <p:strVal val="visible"/>
                                      </p:to>
                                    </p:set>
                                    <p:anim calcmode="lin" valueType="num">
                                      <p:cBhvr additive="base">
                                        <p:cTn id="7" dur="500" fill="hold"/>
                                        <p:tgtEl>
                                          <p:spTgt spid="48131"/>
                                        </p:tgtEl>
                                        <p:attrNameLst>
                                          <p:attrName>ppt_x</p:attrName>
                                        </p:attrNameLst>
                                      </p:cBhvr>
                                      <p:tavLst>
                                        <p:tav tm="0">
                                          <p:val>
                                            <p:strVal val="0-#ppt_w/2"/>
                                          </p:val>
                                        </p:tav>
                                        <p:tav tm="100000">
                                          <p:val>
                                            <p:strVal val="#ppt_x"/>
                                          </p:val>
                                        </p:tav>
                                      </p:tavLst>
                                    </p:anim>
                                    <p:anim calcmode="lin" valueType="num">
                                      <p:cBhvr additive="base">
                                        <p:cTn id="8" dur="500" fill="hold"/>
                                        <p:tgtEl>
                                          <p:spTgt spid="4813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50"/>
                                        </p:tgtEl>
                                        <p:attrNameLst>
                                          <p:attrName>style.visibility</p:attrName>
                                        </p:attrNameLst>
                                      </p:cBhvr>
                                      <p:to>
                                        <p:strVal val="visible"/>
                                      </p:to>
                                    </p:set>
                                    <p:anim calcmode="lin" valueType="num">
                                      <p:cBhvr additive="base">
                                        <p:cTn id="13" dur="500" fill="hold"/>
                                        <p:tgtEl>
                                          <p:spTgt spid="48150"/>
                                        </p:tgtEl>
                                        <p:attrNameLst>
                                          <p:attrName>ppt_x</p:attrName>
                                        </p:attrNameLst>
                                      </p:cBhvr>
                                      <p:tavLst>
                                        <p:tav tm="0">
                                          <p:val>
                                            <p:strVal val="0-#ppt_w/2"/>
                                          </p:val>
                                        </p:tav>
                                        <p:tav tm="100000">
                                          <p:val>
                                            <p:strVal val="#ppt_x"/>
                                          </p:val>
                                        </p:tav>
                                      </p:tavLst>
                                    </p:anim>
                                    <p:anim calcmode="lin" valueType="num">
                                      <p:cBhvr additive="base">
                                        <p:cTn id="14" dur="500" fill="hold"/>
                                        <p:tgtEl>
                                          <p:spTgt spid="481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autoUpdateAnimBg="0"/>
      <p:bldP spid="4815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057400" y="0"/>
            <a:ext cx="8077200" cy="685800"/>
          </a:xfrm>
          <a:noFill/>
        </p:spPr>
        <p:txBody>
          <a:bodyPr anchor="t"/>
          <a:lstStyle/>
          <a:p>
            <a:pPr algn="ctr"/>
            <a:r>
              <a:rPr lang="en-US" altLang="en-US" sz="4000" dirty="0">
                <a:latin typeface="Broadway" panose="04040905080B02020502" pitchFamily="82" charset="0"/>
              </a:rPr>
              <a:t>Sports Heroes</a:t>
            </a:r>
          </a:p>
        </p:txBody>
      </p:sp>
      <p:sp>
        <p:nvSpPr>
          <p:cNvPr id="49155" name="Rectangle 3"/>
          <p:cNvSpPr>
            <a:spLocks noGrp="1" noChangeArrowheads="1"/>
          </p:cNvSpPr>
          <p:nvPr>
            <p:ph type="body" idx="1"/>
          </p:nvPr>
        </p:nvSpPr>
        <p:spPr>
          <a:xfrm>
            <a:off x="1524000" y="685800"/>
            <a:ext cx="9144000" cy="6172200"/>
          </a:xfrm>
          <a:ln>
            <a:solidFill>
              <a:srgbClr val="FFFF99"/>
            </a:solidFill>
          </a:ln>
        </p:spPr>
        <p:txBody>
          <a:bodyPr>
            <a:normAutofit/>
          </a:bodyPr>
          <a:lstStyle/>
          <a:p>
            <a:pPr marL="0" indent="0" algn="ctr">
              <a:lnSpc>
                <a:spcPct val="80000"/>
              </a:lnSpc>
              <a:spcBef>
                <a:spcPct val="50000"/>
              </a:spcBef>
              <a:buNone/>
              <a:defRPr/>
            </a:pPr>
            <a:r>
              <a:rPr lang="en-US" sz="1750" b="1" dirty="0"/>
              <a:t>Radio helped inflame the public passion for sports, and millions of Americans tuned in to broadcasts of ballgames and prize fights featuring their favorite athletes who gave them something to cheer for in troubled times.</a:t>
            </a:r>
          </a:p>
          <a:p>
            <a:pPr marL="0" indent="0" algn="just">
              <a:lnSpc>
                <a:spcPct val="80000"/>
              </a:lnSpc>
              <a:spcBef>
                <a:spcPct val="50000"/>
              </a:spcBef>
              <a:defRPr/>
            </a:pPr>
            <a:r>
              <a:rPr lang="en-US" sz="1750" b="1" u="sng" dirty="0"/>
              <a:t>Boxing</a:t>
            </a:r>
            <a:r>
              <a:rPr lang="en-US" sz="1750" b="1" dirty="0"/>
              <a:t>—a means for the poor to get out of the streets—the only integrated pro sport</a:t>
            </a:r>
          </a:p>
          <a:p>
            <a:pPr lvl="1" algn="just">
              <a:lnSpc>
                <a:spcPct val="80000"/>
              </a:lnSpc>
              <a:spcBef>
                <a:spcPct val="50000"/>
              </a:spcBef>
              <a:buFontTx/>
              <a:buAutoNum type="arabicPeriod"/>
              <a:defRPr/>
            </a:pPr>
            <a:r>
              <a:rPr lang="en-US" sz="1750" b="1" dirty="0"/>
              <a:t>Jack Dempsey—came out of the mining camps of the west to become one of the most beloved boxers of all time</a:t>
            </a:r>
          </a:p>
          <a:p>
            <a:pPr lvl="1" algn="just">
              <a:lnSpc>
                <a:spcPct val="80000"/>
              </a:lnSpc>
              <a:spcBef>
                <a:spcPct val="50000"/>
              </a:spcBef>
              <a:buFontTx/>
              <a:buAutoNum type="arabicPeriod"/>
              <a:defRPr/>
            </a:pPr>
            <a:r>
              <a:rPr lang="en-US" sz="1750" b="1" dirty="0"/>
              <a:t>James J. Braddock—overcame injury and financial ruin in the depression to become the hero of the nation as heavyweight champ</a:t>
            </a:r>
          </a:p>
          <a:p>
            <a:pPr lvl="1" algn="just">
              <a:lnSpc>
                <a:spcPct val="80000"/>
              </a:lnSpc>
              <a:spcBef>
                <a:spcPct val="50000"/>
              </a:spcBef>
              <a:buFontTx/>
              <a:buAutoNum type="arabicPeriod"/>
              <a:defRPr/>
            </a:pPr>
            <a:r>
              <a:rPr lang="en-US" sz="1750" b="1" dirty="0"/>
              <a:t>Joe Louis—African American fighter who became a hero—first for his race and then for his nation—nearly a 20 year span as champ</a:t>
            </a:r>
          </a:p>
          <a:p>
            <a:pPr lvl="1" algn="just">
              <a:lnSpc>
                <a:spcPct val="80000"/>
              </a:lnSpc>
              <a:spcBef>
                <a:spcPct val="50000"/>
              </a:spcBef>
              <a:buFontTx/>
              <a:buNone/>
              <a:defRPr/>
            </a:pPr>
            <a:endParaRPr lang="en-US" sz="1750" b="1" dirty="0"/>
          </a:p>
          <a:p>
            <a:pPr marL="0" indent="0" algn="just">
              <a:lnSpc>
                <a:spcPct val="80000"/>
              </a:lnSpc>
              <a:spcBef>
                <a:spcPct val="50000"/>
              </a:spcBef>
              <a:defRPr/>
            </a:pPr>
            <a:r>
              <a:rPr lang="en-US" sz="1750" b="1" u="sng" dirty="0"/>
              <a:t>Football</a:t>
            </a:r>
            <a:r>
              <a:rPr lang="en-US" sz="1750" b="1" dirty="0"/>
              <a:t>—growing fan base after 1900 as more and more people got college degrees and identified with college teams</a:t>
            </a:r>
          </a:p>
          <a:p>
            <a:pPr lvl="1" algn="just">
              <a:lnSpc>
                <a:spcPct val="80000"/>
              </a:lnSpc>
              <a:spcBef>
                <a:spcPct val="50000"/>
              </a:spcBef>
              <a:buFontTx/>
              <a:buAutoNum type="arabicPeriod"/>
              <a:defRPr/>
            </a:pPr>
            <a:r>
              <a:rPr lang="en-US" sz="1750" b="1" dirty="0"/>
              <a:t>Red Grange—Illinois star who played before huge crowds and dazzled fans with his athleticism—turned pro after college and made the NFL a legitimate sport</a:t>
            </a:r>
          </a:p>
          <a:p>
            <a:pPr lvl="1" algn="just">
              <a:lnSpc>
                <a:spcPct val="80000"/>
              </a:lnSpc>
              <a:spcBef>
                <a:spcPct val="50000"/>
              </a:spcBef>
              <a:buFontTx/>
              <a:buAutoNum type="arabicPeriod"/>
              <a:defRPr/>
            </a:pPr>
            <a:r>
              <a:rPr lang="en-US" sz="1750" b="1" dirty="0"/>
              <a:t>Knute Rockne and Notre Dame—small Catholic school in the Midwest that played powerful teams from all over the nation, creating a large loyal fan following—American Catholics</a:t>
            </a:r>
          </a:p>
          <a:p>
            <a:pPr lvl="1" algn="just">
              <a:lnSpc>
                <a:spcPct val="80000"/>
              </a:lnSpc>
              <a:spcBef>
                <a:spcPct val="50000"/>
              </a:spcBef>
              <a:buFontTx/>
              <a:buAutoNum type="arabicPeriod"/>
              <a:defRPr/>
            </a:pPr>
            <a:r>
              <a:rPr lang="en-US" sz="1750" b="1" dirty="0"/>
              <a:t>Jim Thorpe—Native American who was a legendary Olympian and college star who continued as one of the founding fathers of the NFL</a:t>
            </a:r>
          </a:p>
        </p:txBody>
      </p:sp>
    </p:spTree>
    <p:extLst>
      <p:ext uri="{BB962C8B-B14F-4D97-AF65-F5344CB8AC3E}">
        <p14:creationId xmlns:p14="http://schemas.microsoft.com/office/powerpoint/2010/main" val="82541069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1558</Words>
  <Application>Microsoft Office PowerPoint</Application>
  <PresentationFormat>Widescreen</PresentationFormat>
  <Paragraphs>174</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Broadway</vt:lpstr>
      <vt:lpstr>Calibri</vt:lpstr>
      <vt:lpstr>Calibri Light</vt:lpstr>
      <vt:lpstr>Times</vt:lpstr>
      <vt:lpstr>Verdana</vt:lpstr>
      <vt:lpstr>Wingdings</vt:lpstr>
      <vt:lpstr>Office Theme</vt:lpstr>
      <vt:lpstr>1920s &amp; 1930s in America</vt:lpstr>
      <vt:lpstr>Changing Attitudes</vt:lpstr>
      <vt:lpstr>The Rise of Fundamentalism</vt:lpstr>
      <vt:lpstr>Enforcing Prohibition</vt:lpstr>
      <vt:lpstr>The Arts and Pop Culture</vt:lpstr>
      <vt:lpstr>The Stars of Popular Culture</vt:lpstr>
      <vt:lpstr>Entertainment Stars</vt:lpstr>
      <vt:lpstr>Pilot Heroes of the Twenties</vt:lpstr>
      <vt:lpstr>Sports Heroes</vt:lpstr>
      <vt:lpstr>Sports Heroes (cont’d.)</vt:lpstr>
      <vt:lpstr>The Voice of the People</vt:lpstr>
    </vt:vector>
  </TitlesOfParts>
  <Company>Tri-Valley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1920s &amp; 1930s in America</dc:title>
  <dc:creator>dan snethen</dc:creator>
  <cp:lastModifiedBy>dan snethen</cp:lastModifiedBy>
  <cp:revision>1</cp:revision>
  <dcterms:created xsi:type="dcterms:W3CDTF">2017-03-21T16:43:47Z</dcterms:created>
  <dcterms:modified xsi:type="dcterms:W3CDTF">2017-03-21T16:44:11Z</dcterms:modified>
</cp:coreProperties>
</file>