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99" r:id="rId4"/>
    <p:sldId id="258" r:id="rId5"/>
    <p:sldId id="305" r:id="rId6"/>
    <p:sldId id="259" r:id="rId7"/>
    <p:sldId id="260" r:id="rId8"/>
    <p:sldId id="261" r:id="rId9"/>
    <p:sldId id="303" r:id="rId10"/>
    <p:sldId id="262" r:id="rId11"/>
    <p:sldId id="263" r:id="rId12"/>
    <p:sldId id="264" r:id="rId13"/>
    <p:sldId id="300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301" r:id="rId22"/>
    <p:sldId id="272" r:id="rId23"/>
    <p:sldId id="273" r:id="rId24"/>
    <p:sldId id="302" r:id="rId25"/>
    <p:sldId id="274" r:id="rId26"/>
    <p:sldId id="275" r:id="rId27"/>
    <p:sldId id="276" r:id="rId28"/>
    <p:sldId id="306" r:id="rId29"/>
    <p:sldId id="278" r:id="rId30"/>
    <p:sldId id="279" r:id="rId31"/>
    <p:sldId id="280" r:id="rId32"/>
    <p:sldId id="304" r:id="rId33"/>
    <p:sldId id="281" r:id="rId34"/>
    <p:sldId id="312" r:id="rId35"/>
    <p:sldId id="282" r:id="rId36"/>
    <p:sldId id="283" r:id="rId37"/>
    <p:sldId id="284" r:id="rId38"/>
    <p:sldId id="307" r:id="rId39"/>
    <p:sldId id="285" r:id="rId40"/>
    <p:sldId id="308" r:id="rId41"/>
    <p:sldId id="287" r:id="rId42"/>
    <p:sldId id="310" r:id="rId43"/>
    <p:sldId id="288" r:id="rId44"/>
    <p:sldId id="311" r:id="rId45"/>
    <p:sldId id="289" r:id="rId46"/>
    <p:sldId id="309" r:id="rId47"/>
    <p:sldId id="290" r:id="rId48"/>
    <p:sldId id="286" r:id="rId49"/>
    <p:sldId id="291" r:id="rId50"/>
    <p:sldId id="292" r:id="rId51"/>
    <p:sldId id="293" r:id="rId52"/>
    <p:sldId id="314" r:id="rId53"/>
    <p:sldId id="294" r:id="rId54"/>
    <p:sldId id="313" r:id="rId55"/>
    <p:sldId id="295" r:id="rId56"/>
    <p:sldId id="296" r:id="rId57"/>
    <p:sldId id="297" r:id="rId58"/>
    <p:sldId id="298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A6C4A-31DF-42E5-83C3-4E13F683F3B6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596C-8309-4A93-A01D-0E841015E0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78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596C-8309-4A93-A01D-0E841015E01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72FC3-D2F9-41D9-9B93-8FE8ED27F74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20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72FC3-D2F9-41D9-9B93-8FE8ED27F74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0B03-7BD5-4BE7-9485-D62FD38178DC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2DDD-C112-4DE5-B789-55F94A5EE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0B03-7BD5-4BE7-9485-D62FD38178DC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2DDD-C112-4DE5-B789-55F94A5EE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0B03-7BD5-4BE7-9485-D62FD38178DC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2DDD-C112-4DE5-B789-55F94A5EE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0B03-7BD5-4BE7-9485-D62FD38178DC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2DDD-C112-4DE5-B789-55F94A5EE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0B03-7BD5-4BE7-9485-D62FD38178DC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2DDD-C112-4DE5-B789-55F94A5EE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0B03-7BD5-4BE7-9485-D62FD38178DC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2DDD-C112-4DE5-B789-55F94A5EE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0B03-7BD5-4BE7-9485-D62FD38178DC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2DDD-C112-4DE5-B789-55F94A5EE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0B03-7BD5-4BE7-9485-D62FD38178DC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2DDD-C112-4DE5-B789-55F94A5EE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0B03-7BD5-4BE7-9485-D62FD38178DC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2DDD-C112-4DE5-B789-55F94A5EE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0B03-7BD5-4BE7-9485-D62FD38178DC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2DDD-C112-4DE5-B789-55F94A5EE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0B03-7BD5-4BE7-9485-D62FD38178DC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2DDD-C112-4DE5-B789-55F94A5EE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0B03-7BD5-4BE7-9485-D62FD38178DC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02DDD-C112-4DE5-B789-55F94A5EE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http://www.worldbookonline.com/wb/content/na/pc/lg/lr004217.gif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http://www.worldbookonline.com/wb/content/na/pc/lg/lr004220.gif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37477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America Becomes a World Power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Algerian" panose="04020705040A02060702" pitchFamily="82" charset="0"/>
              </a:rPr>
              <a:t>1898-1917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American Foreign Policy Expands </a:t>
            </a:r>
            <a:r>
              <a:rPr lang="en-US" sz="220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/>
          </a:bodyPr>
          <a:lstStyle/>
          <a:p>
            <a:pPr marL="628650" indent="-514350">
              <a:buFont typeface="+mj-lt"/>
              <a:buAutoNum type="arabicPeriod" startAt="7"/>
            </a:pPr>
            <a:r>
              <a:rPr lang="en-US" sz="2400" b="1" dirty="0"/>
              <a:t>Key events of the war</a:t>
            </a:r>
            <a:endParaRPr lang="en-US" sz="2400" dirty="0"/>
          </a:p>
          <a:p>
            <a:pPr marL="971550" lvl="1" indent="-514350">
              <a:buFont typeface="+mj-lt"/>
              <a:buAutoNum type="alphaLcPeriod"/>
            </a:pPr>
            <a:r>
              <a:rPr lang="en-US" sz="2400" b="1" dirty="0"/>
              <a:t>Manila Bay—</a:t>
            </a:r>
            <a:r>
              <a:rPr lang="en-US" sz="2400" dirty="0"/>
              <a:t>The first important battle was in the Philippines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/>
              <a:t>The Asiatic Squadron (Commodore George Dewey) destroyed the entire Spanish fleet without the loss of American life or American ship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/>
              <a:t>Dewey blockaded Manila harbor—waited for US troops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400" b="1" dirty="0"/>
              <a:t>Cuban blockade—</a:t>
            </a:r>
            <a:r>
              <a:rPr lang="en-US" sz="2400" dirty="0"/>
              <a:t>North Atlantic Squadron located Spain's fleet in the harbor of Santiago de Cuba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/>
              <a:t>Placed a blockading force outside the harbor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/>
              <a:t>US Army hastily prepared to send an expeditionary force to assault Santiago by land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American Foreign Policy Expands </a:t>
            </a:r>
            <a:r>
              <a:rPr lang="en-US" sz="220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2400" b="1" dirty="0"/>
              <a:t>Land battles—</a:t>
            </a:r>
            <a:r>
              <a:rPr lang="en-US" sz="2400" dirty="0"/>
              <a:t>June 22, the US began landing 15,000 troops in Cuba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/>
              <a:t>The Spaniards offered little resistance during the landing and deploying of troops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/>
              <a:t>Newspaper reports made celebrities of the Rough Rider Regiment and Lieutenant Colonel Theodore Roosevelt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/>
              <a:t>US launched a full-scale two-pronged assault against Santiago on July 1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/>
              <a:t>Took the ridges commanding Santiago, but suffered 1,600 casualties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sz="2400" dirty="0"/>
              <a:t>Both black and white Americans fought in the campaign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American Foreign Policy Expands </a:t>
            </a:r>
            <a:r>
              <a:rPr lang="en-US" sz="220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b="1" dirty="0"/>
              <a:t>John J. Pershing</a:t>
            </a:r>
            <a:r>
              <a:rPr lang="en-US" dirty="0"/>
              <a:t> wrote:</a:t>
            </a:r>
          </a:p>
          <a:p>
            <a:pPr algn="just">
              <a:buNone/>
            </a:pPr>
            <a:endParaRPr lang="en-US" sz="3000" i="1" dirty="0"/>
          </a:p>
          <a:p>
            <a:pPr algn="just">
              <a:buNone/>
            </a:pPr>
            <a:r>
              <a:rPr lang="en-US" sz="3000" i="1" dirty="0"/>
              <a:t>"White regiments and black regiments fought shoulder to shoulder, unmindful of race or color and mindful only of their common duty as Americans."</a:t>
            </a:r>
            <a:endParaRPr lang="en-US" sz="3000" dirty="0"/>
          </a:p>
          <a:p>
            <a:pPr algn="just">
              <a:buNone/>
            </a:pPr>
            <a:endParaRPr lang="en-US" dirty="0"/>
          </a:p>
        </p:txBody>
      </p:sp>
      <p:pic>
        <p:nvPicPr>
          <p:cNvPr id="5" name="Picture 4" descr="CAPTJPersh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9400" y="1600200"/>
            <a:ext cx="27178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D5FA03-9CE5-481D-8D7B-FAE9D15426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4778"/>
            <a:ext cx="7391400" cy="632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164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 fontScale="92500" lnSpcReduction="10000"/>
          </a:bodyPr>
          <a:lstStyle/>
          <a:p>
            <a:pPr marL="571500" indent="-457200">
              <a:buFont typeface="+mj-lt"/>
              <a:buAutoNum type="arabicParenR" startAt="6"/>
            </a:pPr>
            <a:r>
              <a:rPr lang="en-US" dirty="0"/>
              <a:t>The Spanish fleet attempted to escape on July 3</a:t>
            </a:r>
            <a:endParaRPr lang="en-US" sz="2300" dirty="0"/>
          </a:p>
          <a:p>
            <a:pPr marL="571500" indent="-457200">
              <a:buFont typeface="+mj-lt"/>
              <a:buAutoNum type="arabicParenR" startAt="6"/>
            </a:pPr>
            <a:r>
              <a:rPr lang="en-US" dirty="0"/>
              <a:t>US fleet sank or forced the beaching of every one of them</a:t>
            </a:r>
            <a:endParaRPr lang="en-US" sz="2300" dirty="0"/>
          </a:p>
          <a:p>
            <a:pPr marL="571500" indent="-457200">
              <a:buFont typeface="+mj-lt"/>
              <a:buAutoNum type="arabicParenR" startAt="6"/>
            </a:pPr>
            <a:r>
              <a:rPr lang="en-US" dirty="0"/>
              <a:t>The city of Santiago surrendered on July 17</a:t>
            </a:r>
            <a:endParaRPr lang="en-US" sz="2300" dirty="0"/>
          </a:p>
          <a:p>
            <a:pPr marL="571500" indent="-457200">
              <a:buFont typeface="+mj-lt"/>
              <a:buAutoNum type="arabicParenR" startAt="6"/>
            </a:pPr>
            <a:r>
              <a:rPr lang="en-US" dirty="0"/>
              <a:t>Puerto Rico—July 25 the US began an invasion to liberate that island—met almost no opposition</a:t>
            </a:r>
            <a:endParaRPr lang="en-US" sz="2300" dirty="0"/>
          </a:p>
          <a:p>
            <a:pPr marL="571500" indent="-457200">
              <a:buFont typeface="+mj-lt"/>
              <a:buAutoNum type="arabicParenR" startAt="6"/>
            </a:pPr>
            <a:r>
              <a:rPr lang="en-US" dirty="0"/>
              <a:t>Philippines—Several contingents of U.S. troops arrived in the Philippines in August entered and occupied Manila—Filipino revolutionaries resisted American control after the Spanish were defeated </a:t>
            </a:r>
            <a:endParaRPr lang="en-US" sz="230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American Foreign Policy Expands </a:t>
            </a:r>
            <a:r>
              <a:rPr lang="en-US" sz="2200" dirty="0"/>
              <a:t>(continued)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sz="2000" b="1" dirty="0"/>
              <a:t>Results of the war</a:t>
            </a:r>
            <a:endParaRPr lang="en-US" sz="2000" dirty="0"/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The peace treaty</a:t>
            </a:r>
            <a:endParaRPr lang="en-US" sz="2000" dirty="0"/>
          </a:p>
          <a:p>
            <a:pPr marL="1371600" lvl="2" indent="-457200">
              <a:buFont typeface="+mj-lt"/>
              <a:buAutoNum type="arabicParenR"/>
            </a:pPr>
            <a:r>
              <a:rPr lang="en-US" sz="2000" dirty="0"/>
              <a:t>Some thought the United States was wrong to keep the spoils of war, except for Cuba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sz="2000" dirty="0"/>
              <a:t>Treaty of Paris, Dec. 10, 1898</a:t>
            </a:r>
          </a:p>
          <a:p>
            <a:pPr marL="1828800" lvl="3" indent="-457200">
              <a:buFont typeface="+mj-lt"/>
              <a:buAutoNum type="alphaLcParenR"/>
            </a:pPr>
            <a:r>
              <a:rPr lang="en-US" sz="1700" dirty="0"/>
              <a:t>Spain granted Cuba its freedom</a:t>
            </a:r>
          </a:p>
          <a:p>
            <a:pPr marL="1828800" lvl="3" indent="-457200">
              <a:buFont typeface="+mj-lt"/>
              <a:buAutoNum type="alphaLcParenR"/>
            </a:pPr>
            <a:r>
              <a:rPr lang="en-US" sz="1700" dirty="0"/>
              <a:t>Spain ceded Guam, Puerto Rico, and the Philippines to the United States</a:t>
            </a:r>
          </a:p>
          <a:p>
            <a:pPr marL="1828800" lvl="3" indent="-457200">
              <a:buFont typeface="+mj-lt"/>
              <a:buAutoNum type="alphaLcParenR"/>
            </a:pPr>
            <a:r>
              <a:rPr lang="en-US" sz="1700" dirty="0"/>
              <a:t>The United States, in turn, paid Spain $20 million for the Philippine Islands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Anti-imperialism</a:t>
            </a:r>
            <a:endParaRPr lang="en-US" sz="2000" dirty="0"/>
          </a:p>
          <a:p>
            <a:pPr marL="1371600" lvl="2" indent="-457200">
              <a:buFont typeface="+mj-lt"/>
              <a:buAutoNum type="arabicParenR"/>
            </a:pPr>
            <a:r>
              <a:rPr lang="en-US" sz="1700" dirty="0"/>
              <a:t>Many people in the United States did not like their nation's new position as a colonial power--</a:t>
            </a:r>
            <a:r>
              <a:rPr lang="en-US" sz="1700" i="1" dirty="0"/>
              <a:t>anti-imperialists</a:t>
            </a:r>
            <a:endParaRPr lang="en-US" sz="1700" dirty="0"/>
          </a:p>
          <a:p>
            <a:pPr marL="1371600" lvl="2" indent="-457200">
              <a:buFont typeface="+mj-lt"/>
              <a:buAutoNum type="arabicParenR"/>
            </a:pPr>
            <a:r>
              <a:rPr lang="en-US" sz="1700" dirty="0"/>
              <a:t>They did not wish to hold subject peoples by force, run the risk of becoming involved in further wars, or face competition from colonial products or workers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sz="1700" dirty="0"/>
              <a:t>Their forces were so strong in the Senate that it ratified the peace treaty by only one vote on Feb. 6, 1899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American Foreign Policy Expands </a:t>
            </a:r>
            <a:r>
              <a:rPr lang="en-US" sz="2200" dirty="0"/>
              <a:t>(continued)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81600"/>
          </a:xfrm>
        </p:spPr>
        <p:txBody>
          <a:bodyPr>
            <a:noAutofit/>
          </a:bodyPr>
          <a:lstStyle/>
          <a:p>
            <a:pPr marL="571500" indent="-514350">
              <a:buFont typeface="+mj-lt"/>
              <a:buAutoNum type="alphaLcPeriod" startAt="3"/>
            </a:pPr>
            <a:r>
              <a:rPr lang="en-US" sz="2000" b="1" dirty="0"/>
              <a:t>Foreign Policy Changes </a:t>
            </a:r>
          </a:p>
          <a:p>
            <a:pPr marL="1028700" lvl="1" indent="-514350">
              <a:buFont typeface="+mj-lt"/>
              <a:buAutoNum type="arabicParenR"/>
            </a:pPr>
            <a:r>
              <a:rPr lang="en-US" sz="2000" b="1" dirty="0"/>
              <a:t>The United States had to put down a long and bloody insurrection in the Philippines</a:t>
            </a:r>
          </a:p>
          <a:p>
            <a:pPr marL="1028700" lvl="1" indent="-514350">
              <a:buFont typeface="+mj-lt"/>
              <a:buAutoNum type="arabicParenR"/>
            </a:pPr>
            <a:r>
              <a:rPr lang="en-US" sz="2000" b="1" dirty="0"/>
              <a:t>US needed to strengthen its defenses, build more powerful battleships, and reorganize the army to remedy serious weaknesses revealed by the war</a:t>
            </a:r>
          </a:p>
          <a:p>
            <a:pPr marL="1028700" lvl="1" indent="-514350">
              <a:buFont typeface="+mj-lt"/>
              <a:buAutoNum type="arabicParenR"/>
            </a:pPr>
            <a:r>
              <a:rPr lang="en-US" sz="2000" b="1" dirty="0"/>
              <a:t>The war showed the need for a canal through the Isthmus of Panama, which separated the Caribbean Sea from the Pacific Ocean</a:t>
            </a:r>
          </a:p>
          <a:p>
            <a:pPr marL="571500" indent="-514350">
              <a:buFont typeface="+mj-lt"/>
              <a:buAutoNum type="alphaLcPeriod" startAt="3"/>
            </a:pPr>
            <a:r>
              <a:rPr lang="en-US" sz="2000" b="1" dirty="0"/>
              <a:t>New Leadership and Direction for the Nation</a:t>
            </a:r>
          </a:p>
          <a:p>
            <a:pPr marL="971550" lvl="1" indent="-457200">
              <a:buFont typeface="+mj-lt"/>
              <a:buAutoNum type="arabicParenR"/>
            </a:pPr>
            <a:r>
              <a:rPr lang="en-US" sz="2000" b="1" dirty="0"/>
              <a:t>The war brought new faces to the front in politics (Theodore Roosevelt) and the Military (John J. </a:t>
            </a:r>
            <a:r>
              <a:rPr lang="en-US" sz="2000" b="1"/>
              <a:t>Pershing</a:t>
            </a:r>
            <a:r>
              <a:rPr lang="en-US" sz="2000" b="1" dirty="0"/>
              <a:t>)</a:t>
            </a:r>
          </a:p>
          <a:p>
            <a:pPr marL="971550" lvl="1" indent="-457200">
              <a:buFont typeface="+mj-lt"/>
              <a:buAutoNum type="arabicParenR"/>
            </a:pPr>
            <a:r>
              <a:rPr lang="en-US" sz="2000" b="1" dirty="0"/>
              <a:t>America enters the global economy full force</a:t>
            </a:r>
          </a:p>
          <a:p>
            <a:pPr marL="971550" lvl="1" indent="-457200">
              <a:buFont typeface="+mj-lt"/>
              <a:buAutoNum type="arabicParenR"/>
            </a:pPr>
            <a:r>
              <a:rPr lang="en-US" sz="2000" b="1" dirty="0"/>
              <a:t>America asserts itself as a legitimate international power</a:t>
            </a:r>
          </a:p>
          <a:p>
            <a:pPr marL="971550" lvl="1" indent="-457200">
              <a:buFont typeface="+mj-lt"/>
              <a:buAutoNum type="arabicParenR"/>
            </a:pPr>
            <a:r>
              <a:rPr lang="en-US" sz="2000" b="1" dirty="0"/>
              <a:t>American people reject the concept of “conquering an empire”—favor international trade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American Foreign Policy Expands </a:t>
            </a:r>
            <a:r>
              <a:rPr lang="en-US" sz="2200" dirty="0"/>
              <a:t>(continued)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0292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President William McKinley set up a military government in Cuba.</a:t>
            </a:r>
            <a:endParaRPr lang="en-US" sz="2800" b="1" dirty="0"/>
          </a:p>
          <a:p>
            <a:pPr>
              <a:buNone/>
            </a:pPr>
            <a:r>
              <a:rPr lang="en-US" b="1" dirty="0"/>
              <a:t> </a:t>
            </a:r>
            <a:endParaRPr lang="en-US" sz="2800" b="1" dirty="0"/>
          </a:p>
          <a:p>
            <a:pPr lvl="0"/>
            <a:r>
              <a:rPr lang="en-US" b="1" dirty="0"/>
              <a:t>U.S.-appointed Governor of Cuba Leonard Wood oversaw the drafting of a new Cuban Constitution in 1901.</a:t>
            </a:r>
            <a:endParaRPr lang="en-US" sz="2800" b="1" dirty="0"/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Platt Amendment—limited Cuba’s ability to sign treaties with other nations</a:t>
            </a:r>
            <a:endParaRPr lang="en-US" sz="2400" b="1" dirty="0"/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gave the U.S. the right to intervene in Cuban affairs and set up military bases.—U.S. naval base at Guantanamo Bay.</a:t>
            </a:r>
            <a:endParaRPr lang="en-US" sz="2400" b="1" dirty="0"/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made Cuba a U.S. protectorate – a country under the control and protection of another country.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America Becomes a World Power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America Becomes a World Power</a:t>
            </a:r>
            <a:br>
              <a:rPr lang="en-US" b="1" dirty="0"/>
            </a:br>
            <a:r>
              <a:rPr lang="en-US" sz="3100" dirty="0"/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President McKinley also set up a military government on Puerto Rico as a territory.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Foraker Act of 1900 established that the U.S. would appoint a governor and upper house of legislature. Puerto Rican voters elected the lower house.</a:t>
            </a: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1917 law granted Puerto Ricans U.S. citizenship and ability to elect all legislative representatives.</a:t>
            </a: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 1952, Puerto Rico became a self-governing commonwealth, with power over most of its domestic affairs.</a:t>
            </a: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U.S. still controls interstate trade, immigration, and military affairs.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America Becomes a World Power</a:t>
            </a:r>
            <a:br>
              <a:rPr lang="en-US" b="1" dirty="0"/>
            </a:br>
            <a:r>
              <a:rPr lang="en-US" sz="310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Philippines resisted US control after the war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Emilio Aguinaldo led the resistance against his former allies—felt betrayed by “protectorate status” for his country</a:t>
            </a:r>
            <a:endParaRPr lang="en-US" sz="2400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Resistance ended and order was restored by US military—pockets of guerilla fighters continued for decades</a:t>
            </a:r>
            <a:endParaRPr lang="en-US" sz="2400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Economy improved under the leadership of William Howard Taft—appointed governor over the islands—improved life for people weakened resistance to US control</a:t>
            </a:r>
            <a:endParaRPr lang="en-US" sz="24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American Foreign Policy Expands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05400"/>
          </a:xfrm>
        </p:spPr>
        <p:txBody>
          <a:bodyPr>
            <a:normAutofit/>
          </a:bodyPr>
          <a:lstStyle/>
          <a:p>
            <a:pPr lvl="0"/>
            <a:r>
              <a:rPr lang="en-US" sz="2200" b="1" dirty="0"/>
              <a:t>Imperialism—Action of a nation/nations to conquer lesser nations and/or add colonial territories</a:t>
            </a:r>
          </a:p>
          <a:p>
            <a:pPr>
              <a:buNone/>
            </a:pPr>
            <a:endParaRPr lang="en-US" sz="2200" b="1" dirty="0"/>
          </a:p>
          <a:p>
            <a:pPr lvl="0"/>
            <a:r>
              <a:rPr lang="en-US" sz="2200" b="1" dirty="0"/>
              <a:t>European Imperialism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b="1" dirty="0"/>
              <a:t>Spain, Britain, France, The Netherlands, Germany, and Austria-Hungary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200" b="1" dirty="0"/>
              <a:t>targeted under-developed Africa/Asia—raw materials/riches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200" b="1" dirty="0"/>
              <a:t>many were adding to existing empires (Great Britain and France)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200" b="1" dirty="0"/>
              <a:t>others wanted to acquire new colonial empires (Germany)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200" b="1" dirty="0"/>
              <a:t>some hung on to existing empires (Spain/Austria-Hungary)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b="1" dirty="0"/>
              <a:t>Little or no regard for existing governments or boundaries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b="1" dirty="0"/>
              <a:t>Led to a European arms race—build-up of military technology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America Becomes a World Power</a:t>
            </a:r>
            <a:br>
              <a:rPr lang="en-US" b="1" dirty="0"/>
            </a:br>
            <a:r>
              <a:rPr lang="en-US" sz="310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Panama Canal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100" dirty="0"/>
              <a:t>The United States bought the rights to build the canal from the French in 1902.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100" dirty="0"/>
              <a:t>Panama was a part of the Republic of Colombia.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100" dirty="0"/>
              <a:t>Columbian officials initially agreed to allow the US to start the canal—then, started demanding more money—didn’t believe US could do anything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100" dirty="0"/>
              <a:t>Revolutionaries were plotting to break free of Colombian rule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900" dirty="0"/>
              <a:t>President Theodore Roosevelt supported the revolution</a:t>
            </a:r>
          </a:p>
          <a:p>
            <a:pPr marL="1828800" lvl="3" indent="-457200">
              <a:buFont typeface="+mj-lt"/>
              <a:buAutoNum type="arabicParenR"/>
            </a:pPr>
            <a:r>
              <a:rPr lang="en-US" sz="2900" dirty="0"/>
              <a:t>Roosevelt sent the Atlantic Fleet to blockade Panama and landed Marines</a:t>
            </a:r>
          </a:p>
          <a:p>
            <a:pPr marL="1828800" lvl="3" indent="-457200">
              <a:buFont typeface="+mj-lt"/>
              <a:buAutoNum type="arabicParenR"/>
            </a:pPr>
            <a:r>
              <a:rPr lang="en-US" sz="2900" dirty="0"/>
              <a:t>US recognized the new government, the Republic of Panama.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900" dirty="0"/>
              <a:t>A new treaty with Panama gave the United States complete control of the 10-mile-wide Canal Zone.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100" dirty="0"/>
              <a:t>American work began in May 1904.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100" dirty="0"/>
              <a:t>August 1914 the SS </a:t>
            </a:r>
            <a:r>
              <a:rPr lang="en-US" sz="3100" i="1" dirty="0"/>
              <a:t>Ancon</a:t>
            </a:r>
            <a:r>
              <a:rPr lang="en-US" sz="3100" dirty="0"/>
              <a:t> became the first ship to pass through the canal.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F32DEEB-74F8-4849-A64D-E740DD30B4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29" y="228600"/>
            <a:ext cx="8670671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554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America Becomes a World Power</a:t>
            </a:r>
            <a:br>
              <a:rPr lang="en-US" b="1" dirty="0"/>
            </a:br>
            <a:r>
              <a:rPr lang="en-US" sz="310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Big Stick Diplomacy—“Speak softly but carry a big stick”</a:t>
            </a:r>
            <a:endParaRPr lang="en-US" sz="2800" dirty="0"/>
          </a:p>
          <a:p>
            <a:pPr marL="971550" lvl="1" indent="-457200">
              <a:buFont typeface="+mj-lt"/>
              <a:buAutoNum type="arabicPeriod"/>
            </a:pPr>
            <a:r>
              <a:rPr lang="en-US" dirty="0"/>
              <a:t>Roosevelt believed that the threat of military force was essential to solve things diplomatically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dirty="0"/>
              <a:t>US built up and improved military technology without any plans for expansion or conquest</a:t>
            </a:r>
            <a:endParaRPr lang="en-US" sz="2600" dirty="0"/>
          </a:p>
          <a:p>
            <a:pPr marL="971550" lvl="1" indent="-457200">
              <a:buFont typeface="+mj-lt"/>
              <a:buAutoNum type="arabicPeriod"/>
            </a:pPr>
            <a:r>
              <a:rPr lang="en-US" dirty="0"/>
              <a:t>Made the US a legitimate nation to the rest of the world</a:t>
            </a:r>
            <a:endParaRPr lang="en-US" sz="2600" dirty="0"/>
          </a:p>
          <a:p>
            <a:pPr marL="971550" lvl="1" indent="-457200">
              <a:buFont typeface="+mj-lt"/>
              <a:buAutoNum type="arabicPeriod"/>
            </a:pPr>
            <a:r>
              <a:rPr lang="en-US" dirty="0"/>
              <a:t>Roosevelt helped broker peace treaties in Europe and Asia—won the Nobel Peace Prize</a:t>
            </a:r>
            <a:endParaRPr lang="en-US" sz="2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America Becomes a World Power</a:t>
            </a:r>
            <a:br>
              <a:rPr lang="en-US" b="1" dirty="0"/>
            </a:br>
            <a:r>
              <a:rPr lang="en-US" sz="310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After the Spanish-American War, presidents backed up the Monroe Doctrine with military strength.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1904—Dominican Republic could not pay back European lenders—Germany threatened invasion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To prevent Europeans from using force, Roosevelt issued the Roosevelt Corollary: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dirty="0"/>
              <a:t>The United States pledged to use force to prevent European countries from seizing Dominican territory.</a:t>
            </a:r>
            <a:endParaRPr lang="en-US" sz="2200" dirty="0"/>
          </a:p>
          <a:p>
            <a:pPr marL="1371600" lvl="2" indent="-457200">
              <a:buFont typeface="+mj-lt"/>
              <a:buAutoNum type="alphaLcPeriod"/>
            </a:pPr>
            <a:r>
              <a:rPr lang="en-US" dirty="0"/>
              <a:t>The United States took control of collecting Dominican customs duties.</a:t>
            </a:r>
            <a:endParaRPr lang="en-US" sz="2200" dirty="0"/>
          </a:p>
          <a:p>
            <a:pPr marL="1371600" lvl="2" indent="-457200">
              <a:buFont typeface="+mj-lt"/>
              <a:buAutoNum type="alphaLcPeriod"/>
            </a:pPr>
            <a:r>
              <a:rPr lang="en-US" dirty="0"/>
              <a:t>Set a precedent of the US intervening on behalf of another nation in the W. Hem.</a:t>
            </a:r>
            <a:endParaRPr lang="en-US" sz="2200" dirty="0"/>
          </a:p>
          <a:p>
            <a:pPr marL="1371600" lvl="2" indent="-457200">
              <a:buFont typeface="+mj-lt"/>
              <a:buAutoNum type="alphaLcPeriod"/>
            </a:pPr>
            <a:r>
              <a:rPr lang="en-US" dirty="0"/>
              <a:t>Succeeded in bringing more stability to the region.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200" dirty="0"/>
              <a:t>Sailing of the Great White </a:t>
            </a:r>
            <a:r>
              <a:rPr lang="en-US" sz="2200"/>
              <a:t>Fleet—Showed American Naval Power</a:t>
            </a:r>
            <a:endParaRPr lang="en-US" sz="2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36E11C2B-3764-4307-A2E6-CA43FD72C5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4622"/>
            <a:ext cx="5410200" cy="617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225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America Becomes a World Power</a:t>
            </a:r>
            <a:br>
              <a:rPr lang="en-US" b="1" dirty="0"/>
            </a:br>
            <a:r>
              <a:rPr lang="en-US" sz="310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Taft’s “Dollar Diplomacy”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600" dirty="0"/>
              <a:t>President William H. Taft promoted advancing U.S. interests abroad by promoting American economic interests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600" dirty="0"/>
              <a:t>Taft believed in using US economic power to achieve American goals.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America Becomes a World Power</a:t>
            </a:r>
            <a:br>
              <a:rPr lang="en-US" b="1" dirty="0"/>
            </a:br>
            <a:r>
              <a:rPr lang="en-US" sz="310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10199"/>
          </a:xfrm>
        </p:spPr>
        <p:txBody>
          <a:bodyPr>
            <a:noAutofit/>
          </a:bodyPr>
          <a:lstStyle/>
          <a:p>
            <a:r>
              <a:rPr lang="en-US" sz="2600" b="1" dirty="0"/>
              <a:t>Uprisings occurred in various parts of Mexico as a result of election conflicts and the tactics of President Diaz</a:t>
            </a:r>
          </a:p>
          <a:p>
            <a:pPr lvl="1" algn="just">
              <a:buFont typeface="+mj-lt"/>
              <a:buAutoNum type="arabicPeriod"/>
            </a:pPr>
            <a:r>
              <a:rPr lang="en-US" sz="2600" b="1" dirty="0"/>
              <a:t>Led to open revolution and border hostilities in 1911</a:t>
            </a:r>
          </a:p>
          <a:p>
            <a:pPr lvl="1" algn="just">
              <a:buFont typeface="+mj-lt"/>
              <a:buAutoNum type="arabicPeriod"/>
            </a:pPr>
            <a:r>
              <a:rPr lang="en-US" sz="2600" b="1" dirty="0"/>
              <a:t>November 1911, Madero was elected president of Mexico—tried to establish democracy</a:t>
            </a:r>
          </a:p>
          <a:p>
            <a:pPr lvl="1" algn="just">
              <a:buFont typeface="+mj-lt"/>
              <a:buAutoNum type="arabicPeriod"/>
            </a:pPr>
            <a:r>
              <a:rPr lang="en-US" sz="2600" b="1" dirty="0"/>
              <a:t>Madero’s government was overthrown by General </a:t>
            </a:r>
            <a:r>
              <a:rPr lang="en-US" sz="2600" b="1" dirty="0" err="1"/>
              <a:t>Victoriano</a:t>
            </a:r>
            <a:r>
              <a:rPr lang="en-US" sz="2600" b="1" dirty="0"/>
              <a:t> Huerta, in 1913—military coup</a:t>
            </a:r>
          </a:p>
          <a:p>
            <a:pPr lvl="1" algn="just">
              <a:buFont typeface="+mj-lt"/>
              <a:buAutoNum type="arabicPeriod"/>
            </a:pPr>
            <a:r>
              <a:rPr lang="en-US" sz="2600" b="1" dirty="0"/>
              <a:t>Four armies then rose up against Huerta, continuing the instability in the region.</a:t>
            </a:r>
          </a:p>
          <a:p>
            <a:pPr lvl="1" algn="just">
              <a:buFont typeface="+mj-lt"/>
              <a:buAutoNum type="arabicPeriod"/>
            </a:pPr>
            <a:r>
              <a:rPr lang="en-US" sz="2600" b="1" dirty="0" err="1"/>
              <a:t>Venustiano</a:t>
            </a:r>
            <a:r>
              <a:rPr lang="en-US" sz="2600" b="1" dirty="0"/>
              <a:t> Carranza declared himself leader in August 1914, and was supported by President Wilson.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 algn="just">
              <a:buFont typeface="+mj-lt"/>
              <a:buAutoNum type="arabicPeriod" startAt="6"/>
            </a:pPr>
            <a:r>
              <a:rPr lang="en-US" b="1" dirty="0"/>
              <a:t>Zapata and </a:t>
            </a:r>
            <a:r>
              <a:rPr lang="en-US" b="1" dirty="0" err="1"/>
              <a:t>Pancho</a:t>
            </a:r>
            <a:r>
              <a:rPr lang="en-US" b="1" dirty="0"/>
              <a:t> Villa opposed Carranza—Villa led hundreds of troops to New Mexico—17 Americans were killed—first armed invasion of the continental United States since the War of 1812.</a:t>
            </a:r>
          </a:p>
          <a:p>
            <a:pPr lvl="1" algn="just">
              <a:buFont typeface="+mj-lt"/>
              <a:buAutoNum type="arabicPeriod" startAt="6"/>
            </a:pPr>
            <a:r>
              <a:rPr lang="en-US" b="1" dirty="0"/>
              <a:t>President Wilson ordered General John J. Pershing to lead more than 10,000 troops into Mexico to search for Villa—were not able to find him.</a:t>
            </a:r>
          </a:p>
          <a:p>
            <a:pPr lvl="1" algn="just">
              <a:buFont typeface="+mj-lt"/>
              <a:buAutoNum type="arabicPeriod" startAt="6"/>
            </a:pPr>
            <a:r>
              <a:rPr lang="en-US" b="1" dirty="0"/>
              <a:t>Relations between Mexico and the United States were strained.</a:t>
            </a:r>
          </a:p>
          <a:p>
            <a:pPr lvl="1" algn="just">
              <a:buFont typeface="+mj-lt"/>
              <a:buAutoNum type="arabicPeriod" startAt="6"/>
            </a:pPr>
            <a:r>
              <a:rPr lang="en-US" b="1" dirty="0"/>
              <a:t>Fighting in Mexico continued until 1920</a:t>
            </a:r>
          </a:p>
          <a:p>
            <a:pPr lvl="1" algn="just">
              <a:buFont typeface="+mj-lt"/>
              <a:buAutoNum type="arabicPeriod" startAt="6"/>
            </a:pPr>
            <a:r>
              <a:rPr lang="en-US" b="1" dirty="0"/>
              <a:t>Many Mexicans immigrated to the United States in search of a more stable life.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America Becomes a World Power</a:t>
            </a:r>
            <a:br>
              <a:rPr lang="en-US" b="1" dirty="0"/>
            </a:br>
            <a:r>
              <a:rPr lang="en-US" sz="3100" dirty="0"/>
              <a:t>(Continued)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2A482F3-8141-4700-BB2E-06E56FB34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81000"/>
            <a:ext cx="8458200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600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>
                <a:latin typeface="Algerian" panose="04020705040A02060702" pitchFamily="82" charset="0"/>
              </a:rPr>
              <a:t>The First World War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143000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>
                <a:solidFill>
                  <a:schemeClr val="tx1"/>
                </a:solidFill>
                <a:latin typeface="Algerian" panose="04020705040A02060702" pitchFamily="82" charset="0"/>
              </a:rPr>
              <a:t>1914-1920</a:t>
            </a:r>
          </a:p>
          <a:p>
            <a:r>
              <a:rPr lang="en-US" dirty="0">
                <a:solidFill>
                  <a:schemeClr val="tx1"/>
                </a:solidFill>
                <a:latin typeface="Algerian" panose="04020705040A02060702" pitchFamily="82" charset="0"/>
              </a:rPr>
              <a:t>Chp. 8</a:t>
            </a:r>
          </a:p>
        </p:txBody>
      </p:sp>
    </p:spTree>
    <p:extLst>
      <p:ext uri="{BB962C8B-B14F-4D97-AF65-F5344CB8AC3E}">
        <p14:creationId xmlns:p14="http://schemas.microsoft.com/office/powerpoint/2010/main" val="343999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A7B5F00-68CB-45ED-93A2-CA21E6EF77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331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1400" b="1" u="sng" dirty="0"/>
              <a:t>The First World War—1914-1918</a:t>
            </a:r>
            <a:br>
              <a:rPr lang="en-US" sz="1400" dirty="0"/>
            </a:br>
            <a:r>
              <a:rPr lang="en-US" sz="1400" b="1" dirty="0"/>
              <a:t> Background to the war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763000" cy="5867400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1900" b="1" i="1" u="sng" dirty="0"/>
              <a:t>The rise of nationalism</a:t>
            </a:r>
            <a:r>
              <a:rPr lang="en-US" sz="1900" b="1" dirty="0"/>
              <a:t>—the belief that loyalty to a person's nation and its political and economic goals comes before any other public loyalty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b="1" dirty="0"/>
              <a:t>increased the possibility of war because a nation's goals could conflict with the goals of one or more other nations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b="1" dirty="0"/>
              <a:t>caused nations to magnify small disputes into major issues—increased threat of war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b="1" dirty="0"/>
              <a:t>took hold among people who shared a common language, history, or culture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b="1" dirty="0"/>
              <a:t>led to the creation of two new powers—Italy and Germany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b="1" dirty="0"/>
              <a:t>gained enthusiastic support as Western Europe granted the vote to more people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b="1" dirty="0"/>
              <a:t>weakened the eastern European empires of Austria-Hungary, Russia, and the Ottomans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b="1" dirty="0"/>
              <a:t>national groups that clamored for independence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b="1" dirty="0"/>
              <a:t>especially explosive in the Balkans—the states on the Balkan Peninsula in southeastern Europe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b="1" dirty="0"/>
              <a:t>Serbia led a movement to unite the Balkan Slavs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1900" b="1" dirty="0"/>
              <a:t>1908—Austria-Hungary greatly angered Russia and Serbia by adding the Balkan territory of Bosnia-Herzegovina to its empire</a:t>
            </a:r>
          </a:p>
        </p:txBody>
      </p:sp>
    </p:spTree>
    <p:extLst>
      <p:ext uri="{BB962C8B-B14F-4D97-AF65-F5344CB8AC3E}">
        <p14:creationId xmlns:p14="http://schemas.microsoft.com/office/powerpoint/2010/main" val="1085752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en-US" sz="2000" b="1" i="1" u="sng" dirty="0"/>
              <a:t>build-up of military might </a:t>
            </a:r>
            <a:r>
              <a:rPr lang="en-US" sz="2000" b="1" dirty="0"/>
              <a:t>occurred among European countries before World War I broke out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quick victories achieved by the Germans in their wars of unification made the German army a model for others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military draft helped create a sense of nationalism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general staff—task in peacetime was to plan for the army’s use in war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United Kingdom relied on its navy for defense—and it had the world's strongest navy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1898—Germany began to develop a naval force big enough to challenge the British navy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1906—the British launched the Dreadnought, the first modern battleship—Germany rushed to construct ships like it—arms race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technology—increased the destructive power of military forces—enabled countries to fight longer wars and bear greater losses than ever before</a:t>
            </a:r>
          </a:p>
          <a:p>
            <a:pPr marL="514350" indent="-514350">
              <a:buFont typeface="+mj-lt"/>
              <a:buAutoNum type="arabicPeriod" startAt="2"/>
            </a:pPr>
            <a:endParaRPr lang="en-US" sz="2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The First World War—1914-1918</a:t>
            </a:r>
            <a:br>
              <a:rPr lang="en-US" sz="2800" dirty="0"/>
            </a:br>
            <a:r>
              <a:rPr lang="en-US" sz="2800" b="1" dirty="0"/>
              <a:t> Background to the war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3418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76B0FE3-F7FD-4934-BE96-D4EB63EC07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8" y="304800"/>
            <a:ext cx="854250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806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dirty="0"/>
              <a:t>Competition for colonies</a:t>
            </a:r>
            <a:endParaRPr lang="en-US" sz="2400" dirty="0"/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European nations carved nearly all of Africa and much of Asia into colonies</a:t>
            </a:r>
            <a:endParaRPr lang="en-US" sz="2000" dirty="0"/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race for colonies was fueled by Europe's increasing industrialization</a:t>
            </a:r>
            <a:endParaRPr lang="en-US" sz="2000" dirty="0"/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Colonies supplied European nations with raw materials for factories, markets for manufactured goods, and opportunities for investment</a:t>
            </a:r>
            <a:endParaRPr lang="en-US" sz="2000" dirty="0"/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strained relations among European countries</a:t>
            </a:r>
            <a:endParaRPr lang="en-US" sz="20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The First World War—1914-1918</a:t>
            </a:r>
            <a:br>
              <a:rPr lang="en-US" sz="2800" dirty="0"/>
            </a:br>
            <a:r>
              <a:rPr lang="en-US" sz="2800" b="1" dirty="0"/>
              <a:t> Background to the war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7778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DA64AB-03D2-41A5-8724-BD99B73A6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2425"/>
            <a:ext cx="6858000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99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4953000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en-US" sz="2000" b="1" i="1" u="sng" dirty="0"/>
              <a:t>military alliances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gave European powers a sense of security before World War I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discourage an attack from enemies by entering into a military agreement with one or more other countries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guaranteed that other members of the alliance would come to the country's aid or at least remain neutral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country might take risks in dealings with other nations that it would hesitate to take alone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alliance system meant that a number of nations would fight, not only the two involved in a dispute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Alliances could force a country to go to war against a nation it had no quarrel with or over an issue it had no interest in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terms of many alliances were kept secret—increased the chances that a country might guess wrong about the consequences of its actions</a:t>
            </a:r>
          </a:p>
          <a:p>
            <a:pPr>
              <a:buNone/>
            </a:pPr>
            <a:endParaRPr lang="en-US" sz="2000" b="1" dirty="0"/>
          </a:p>
          <a:p>
            <a:pPr marL="514350" lvl="0" indent="-514350">
              <a:buFont typeface="+mj-lt"/>
              <a:buAutoNum type="arabicPeriod" startAt="5"/>
            </a:pPr>
            <a:r>
              <a:rPr lang="en-US" sz="2000" b="1" i="1" u="sng" dirty="0"/>
              <a:t>assassination of Archduke Franz Ferdinand triggered World War I</a:t>
            </a:r>
            <a:r>
              <a:rPr lang="en-US" sz="2000" b="1" dirty="0"/>
              <a:t>—direct result of all these factors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1400" b="1" u="sng" dirty="0"/>
              <a:t>The First World War—1914-1918</a:t>
            </a:r>
            <a:br>
              <a:rPr lang="en-US" sz="1400" dirty="0"/>
            </a:br>
            <a:r>
              <a:rPr lang="en-US" sz="1400" b="1" dirty="0"/>
              <a:t> Background to the war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19301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The First World War—1914-1918</a:t>
            </a:r>
            <a:br>
              <a:rPr lang="en-US" sz="2800" dirty="0"/>
            </a:br>
            <a:r>
              <a:rPr lang="en-US" sz="2800" b="1" dirty="0"/>
              <a:t> Background to the war</a:t>
            </a:r>
            <a:endParaRPr lang="en-US" sz="2800" dirty="0"/>
          </a:p>
        </p:txBody>
      </p:sp>
      <p:pic>
        <p:nvPicPr>
          <p:cNvPr id="5" name="Content Placeholder 4" descr="World War I: Battlefronts"/>
          <p:cNvPicPr>
            <a:picLocks noGrp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28600" y="12192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0365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The First World War—1914-1918</a:t>
            </a:r>
            <a:br>
              <a:rPr lang="en-US" sz="2800" dirty="0"/>
            </a:br>
            <a:r>
              <a:rPr lang="en-US" sz="2800" dirty="0"/>
              <a:t>America in WWI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Initial German assault pushed deeply into Belgium and France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British forces made large gains in the Middle East—Lawrence of Arabia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By 1915 fronts had stabilized and produced a tense “stalemate” both East and West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 Hardships in Russia led to political upheaval and eventually to revolution</a:t>
            </a:r>
          </a:p>
        </p:txBody>
      </p:sp>
    </p:spTree>
    <p:extLst>
      <p:ext uri="{BB962C8B-B14F-4D97-AF65-F5344CB8AC3E}">
        <p14:creationId xmlns:p14="http://schemas.microsoft.com/office/powerpoint/2010/main" val="643629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F165DFF-C0E4-4C26-95BA-869189A30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762000"/>
            <a:ext cx="8474075" cy="5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1058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6019800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en-US" sz="1950" b="1" dirty="0"/>
              <a:t>“He kept us Out of War!”—Slogan for Wilson’s re-election in 1916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1950" b="1" dirty="0"/>
              <a:t>1914-1917—US official position was neutrality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1950" b="1" dirty="0"/>
              <a:t>German acts of aggression brought America closer to joining the Allies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950" b="1" dirty="0"/>
              <a:t>May 7, 1915—Germans sank the </a:t>
            </a:r>
            <a:r>
              <a:rPr lang="en-US" sz="1950" b="1" i="1" dirty="0"/>
              <a:t>HMS </a:t>
            </a:r>
            <a:r>
              <a:rPr lang="en-US" sz="1950" b="1" i="1" dirty="0" err="1"/>
              <a:t>Lusitainia</a:t>
            </a:r>
            <a:endParaRPr lang="en-US" sz="1950" b="1" dirty="0"/>
          </a:p>
          <a:p>
            <a:pPr lvl="3">
              <a:buNone/>
            </a:pPr>
            <a:r>
              <a:rPr lang="en-US" sz="1950" b="1" dirty="0"/>
              <a:t>-killed 1,201 people, including 128 American passengers</a:t>
            </a:r>
          </a:p>
          <a:p>
            <a:pPr lvl="3">
              <a:buNone/>
            </a:pPr>
            <a:r>
              <a:rPr lang="en-US" sz="1950" b="1" dirty="0"/>
              <a:t>-ship was smuggling supplies and munitions to the Allies</a:t>
            </a:r>
          </a:p>
          <a:p>
            <a:pPr lvl="3">
              <a:buNone/>
            </a:pPr>
            <a:r>
              <a:rPr lang="en-US" sz="1950" b="1" dirty="0"/>
              <a:t>-US protested the killing of innocent civilians</a:t>
            </a:r>
          </a:p>
          <a:p>
            <a:pPr lvl="3">
              <a:buNone/>
            </a:pPr>
            <a:r>
              <a:rPr lang="en-US" sz="1950" b="1" dirty="0"/>
              <a:t>-Germany agreed to stop such attacks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950" b="1" dirty="0"/>
              <a:t>January 1917—The Zimmermann Note was intercepted</a:t>
            </a:r>
          </a:p>
          <a:p>
            <a:pPr lvl="3">
              <a:buNone/>
            </a:pPr>
            <a:r>
              <a:rPr lang="en-US" sz="1950" b="1" dirty="0"/>
              <a:t>-telegram intercepted by the British</a:t>
            </a:r>
          </a:p>
          <a:p>
            <a:pPr lvl="3">
              <a:buNone/>
            </a:pPr>
            <a:r>
              <a:rPr lang="en-US" sz="1950" b="1" dirty="0"/>
              <a:t>-revealed a German plot to persuade Mexico to go to war with the US</a:t>
            </a:r>
          </a:p>
          <a:p>
            <a:pPr lvl="3">
              <a:buNone/>
            </a:pPr>
            <a:r>
              <a:rPr lang="en-US" sz="1950" b="1" dirty="0"/>
              <a:t>-story was leaked to American newspapers</a:t>
            </a:r>
          </a:p>
          <a:p>
            <a:pPr lvl="3">
              <a:buNone/>
            </a:pPr>
            <a:r>
              <a:rPr lang="en-US" sz="1950" b="1" dirty="0"/>
              <a:t>-turned public opinion against Germany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950" b="1" dirty="0"/>
              <a:t>February 1917—German subs began sinking American merchant ships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1950" b="1" dirty="0"/>
              <a:t>US declared war on the Central Powers on April 6, 1917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1400" b="1" u="sng" dirty="0"/>
              <a:t>The First World War—1914-1918</a:t>
            </a:r>
            <a:br>
              <a:rPr lang="en-US" sz="1400" dirty="0"/>
            </a:br>
            <a:r>
              <a:rPr lang="en-US" sz="1400" dirty="0"/>
              <a:t>America in WWI</a:t>
            </a:r>
          </a:p>
        </p:txBody>
      </p:sp>
    </p:spTree>
    <p:extLst>
      <p:ext uri="{BB962C8B-B14F-4D97-AF65-F5344CB8AC3E}">
        <p14:creationId xmlns:p14="http://schemas.microsoft.com/office/powerpoint/2010/main" val="178149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American Foreign Policy Expands </a:t>
            </a:r>
            <a:r>
              <a:rPr lang="en-US" sz="2200" dirty="0"/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Autofit/>
          </a:bodyPr>
          <a:lstStyle/>
          <a:p>
            <a:pPr lvl="0"/>
            <a:r>
              <a:rPr lang="en-US" sz="2800" b="1" dirty="0"/>
              <a:t>American Imperialism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Most leaders claimed that the freedom-loving American people were not capable of “imperialism”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Westward Expansion was America’s “imperialism”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US focused more on gaining access to foreign markets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by 1890, most leaders tried to negotiate with nations, not overthrow them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3FBAA5A-28FE-46B0-A01F-A0D97A9BA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914400"/>
            <a:ext cx="848518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650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>
            <a:noAutofit/>
          </a:bodyPr>
          <a:lstStyle/>
          <a:p>
            <a:pPr marL="571500" indent="-514350">
              <a:buFont typeface="+mj-lt"/>
              <a:buAutoNum type="arabicPeriod"/>
            </a:pPr>
            <a:r>
              <a:rPr lang="en-US" sz="2000" b="1" dirty="0"/>
              <a:t>American Expeditionary Forces (A.E.F.)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000" b="1" dirty="0"/>
              <a:t>General John J. Pershing, commander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Arrived in France in mid-June 1917—a few thousand soldiers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By August 1918—about 1 million U.S. troops in Europe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By November 1918—about 2 million American soldiers in Europe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November 1917—Allies formed the Supreme War Council to plan strategy</a:t>
            </a:r>
          </a:p>
          <a:p>
            <a:pPr marL="971550" lvl="1" indent="-457200">
              <a:buFont typeface="+mj-lt"/>
              <a:buAutoNum type="alphaLcPeriod"/>
            </a:pPr>
            <a:r>
              <a:rPr lang="en-US" sz="2000" b="1" dirty="0"/>
              <a:t>Defensive strategy until enough U.S. troops could reach Western Front</a:t>
            </a:r>
          </a:p>
          <a:p>
            <a:pPr marL="971550" lvl="1" indent="-457200">
              <a:buFont typeface="+mj-lt"/>
              <a:buAutoNum type="alphaLcPeriod"/>
            </a:pPr>
            <a:r>
              <a:rPr lang="en-US" sz="2000" b="1" dirty="0"/>
              <a:t>Allies wanted Americans to serve as replacements</a:t>
            </a:r>
          </a:p>
          <a:p>
            <a:pPr marL="971550" lvl="1" indent="-457200">
              <a:buFont typeface="+mj-lt"/>
              <a:buAutoNum type="alphaLcPeriod"/>
            </a:pPr>
            <a:r>
              <a:rPr lang="en-US" sz="2000" b="1" dirty="0"/>
              <a:t>Pershing wanted the A.E.F. to remain independent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000" b="1" dirty="0"/>
              <a:t>Believed his troops would be weakened if they were dispersed among the European forces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000" b="1" dirty="0"/>
              <a:t>Pershing generally held firm, though at times he lent troops to France and the United Kingdom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The First World War—1914-1918</a:t>
            </a:r>
            <a:br>
              <a:rPr lang="en-US" sz="2800" dirty="0"/>
            </a:br>
            <a:r>
              <a:rPr lang="en-US" sz="2800" dirty="0"/>
              <a:t>American Troops in Europe</a:t>
            </a:r>
          </a:p>
        </p:txBody>
      </p:sp>
    </p:spTree>
    <p:extLst>
      <p:ext uri="{BB962C8B-B14F-4D97-AF65-F5344CB8AC3E}">
        <p14:creationId xmlns:p14="http://schemas.microsoft.com/office/powerpoint/2010/main" val="4894153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50292D4-EBB6-4298-93F0-07075698E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9250"/>
            <a:ext cx="5943599" cy="614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4147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000" b="1" dirty="0"/>
              <a:t>Collapse of Russia enabled the Germans to concentrate on Western Front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Hoped to secure victory before the Americans could reach the front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Spread too thinly on five offensives in the spring and summer of 1918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b="1" dirty="0"/>
              <a:t>A second German offensive—April 9-April 30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The Allies suffered heavy losses in both assaults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German casualties were just as great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b="1" dirty="0"/>
              <a:t>Germany attacked a third time on May 27 near the Aisne River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By May 30, German troops had reached the Marne River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American soldiers helped France stop the German advance at Chateau-Thierry, less than 50 miles northeast of Paris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b="1" dirty="0"/>
              <a:t>In June, a fourth German offensive against Allied troops near Compiegne gained little ground</a:t>
            </a:r>
          </a:p>
          <a:p>
            <a:pPr>
              <a:buNone/>
            </a:pPr>
            <a:endParaRPr lang="en-US" sz="2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The First World War—1914-1918</a:t>
            </a:r>
            <a:br>
              <a:rPr lang="en-US" sz="2800" dirty="0"/>
            </a:br>
            <a:r>
              <a:rPr lang="en-US" sz="2800" dirty="0"/>
              <a:t>The Last Campaigns</a:t>
            </a:r>
          </a:p>
        </p:txBody>
      </p:sp>
    </p:spTree>
    <p:extLst>
      <p:ext uri="{BB962C8B-B14F-4D97-AF65-F5344CB8AC3E}">
        <p14:creationId xmlns:p14="http://schemas.microsoft.com/office/powerpoint/2010/main" val="31489749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77670E7-08D8-47A3-BF9E-7736033CA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063"/>
            <a:ext cx="8518525" cy="61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3915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en-US" dirty="0"/>
              <a:t>U.S. troops drove the Germans out of Belleau Wood, a forested area near the Marne</a:t>
            </a:r>
            <a:endParaRPr lang="en-US" sz="2400" dirty="0"/>
          </a:p>
          <a:p>
            <a:pPr marL="514350" lvl="0" indent="-514350">
              <a:buFont typeface="+mj-lt"/>
              <a:buAutoNum type="arabicPeriod" startAt="5"/>
            </a:pPr>
            <a:r>
              <a:rPr lang="en-US" dirty="0"/>
              <a:t>July 15, the Germans launched their fifth and final offensive across the Marne.</a:t>
            </a:r>
            <a:endParaRPr lang="en-US" sz="2400" dirty="0"/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French counterattack near the town of Soissons on July 18.</a:t>
            </a:r>
            <a:endParaRPr lang="en-US" sz="2000" dirty="0"/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It marked the turning point of World War I.</a:t>
            </a:r>
            <a:endParaRPr lang="en-US" sz="2000" dirty="0"/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The Allies won the battle and began a steady advance. </a:t>
            </a:r>
            <a:endParaRPr lang="en-US" sz="2400" dirty="0"/>
          </a:p>
          <a:p>
            <a:pPr marL="514350" lvl="0" indent="-514350">
              <a:buFont typeface="+mj-lt"/>
              <a:buAutoNum type="arabicPeriod" startAt="5"/>
            </a:pPr>
            <a:r>
              <a:rPr lang="en-US" dirty="0"/>
              <a:t>On August 8, the United Kingdom and France attacked the Germans near Amiens.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The First World War—1914-1918</a:t>
            </a:r>
            <a:br>
              <a:rPr lang="en-US" sz="2800" dirty="0"/>
            </a:br>
            <a:r>
              <a:rPr lang="en-US" sz="2800" dirty="0"/>
              <a:t>The Last Campaigns</a:t>
            </a:r>
          </a:p>
        </p:txBody>
      </p:sp>
    </p:spTree>
    <p:extLst>
      <p:ext uri="{BB962C8B-B14F-4D97-AF65-F5344CB8AC3E}">
        <p14:creationId xmlns:p14="http://schemas.microsoft.com/office/powerpoint/2010/main" val="18963908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27DCC33-D1D4-4A13-8CCC-3D38238AC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9152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577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8"/>
            </a:pPr>
            <a:r>
              <a:rPr lang="en-US" dirty="0"/>
              <a:t>By early September, Germany had lost all the territory it had gained since spring.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/>
              <a:t>In mid-September, Pershing led U.S. forces to an easy victory at St.-</a:t>
            </a:r>
            <a:r>
              <a:rPr lang="en-US" dirty="0" err="1"/>
              <a:t>Mihiel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 startAt="8"/>
            </a:pPr>
            <a:r>
              <a:rPr lang="en-US" dirty="0"/>
              <a:t>Sept. 26, 1918, the Allies began attacks along the length of the Western Front</a:t>
            </a:r>
          </a:p>
          <a:p>
            <a:pPr marL="514350" lvl="0" indent="-514350">
              <a:buFont typeface="+mj-lt"/>
              <a:buAutoNum type="arabicPeriod" startAt="8"/>
            </a:pPr>
            <a:r>
              <a:rPr lang="en-US" dirty="0"/>
              <a:t>About 900,000 U.S. troops participated in heavy fighting between the Argonne Forest and the Meuse River.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The First World War—1914-1918</a:t>
            </a:r>
            <a:br>
              <a:rPr lang="en-US" sz="2800" dirty="0"/>
            </a:br>
            <a:r>
              <a:rPr lang="en-US" sz="2800" dirty="0"/>
              <a:t>The Last Campaigns</a:t>
            </a:r>
          </a:p>
        </p:txBody>
      </p:sp>
    </p:spTree>
    <p:extLst>
      <p:ext uri="{BB962C8B-B14F-4D97-AF65-F5344CB8AC3E}">
        <p14:creationId xmlns:p14="http://schemas.microsoft.com/office/powerpoint/2010/main" val="117473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The First World War—1914-1918</a:t>
            </a:r>
            <a:br>
              <a:rPr lang="en-US" sz="2800" dirty="0"/>
            </a:br>
            <a:r>
              <a:rPr lang="en-US" sz="2800" dirty="0"/>
              <a:t>American Troops in WWI</a:t>
            </a:r>
          </a:p>
        </p:txBody>
      </p:sp>
      <p:pic>
        <p:nvPicPr>
          <p:cNvPr id="5" name="Content Placeholder 4" descr="World War I: Western Front 1918"/>
          <p:cNvPicPr>
            <a:picLocks noGrp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28600" y="1143000"/>
            <a:ext cx="868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44412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2500" b="1" dirty="0"/>
              <a:t>Armistice:  a temporary suspension of hostilities by agreement of the warring parties; truce</a:t>
            </a:r>
          </a:p>
          <a:p>
            <a:pPr algn="ctr">
              <a:buNone/>
            </a:pPr>
            <a:endParaRPr lang="en-US" sz="2500" b="1" dirty="0"/>
          </a:p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 The Allies won victories on all fronts in the fall of 1918.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Bulgaria surrendered on September 29.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On October 30, the Ottoman Empire signed an armistice.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Austria-Hungary signed an armistice on November 3.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b="1" dirty="0"/>
              <a:t>Germany demanded an armistice at the end of September, but negotiations over the terms continued throughout October.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The First World War—1914-1918</a:t>
            </a:r>
            <a:br>
              <a:rPr lang="en-US" sz="2800" dirty="0"/>
            </a:br>
            <a:r>
              <a:rPr lang="en-US" sz="2800" dirty="0"/>
              <a:t>The Fighting Ends—The Armistice</a:t>
            </a:r>
          </a:p>
        </p:txBody>
      </p:sp>
    </p:spTree>
    <p:extLst>
      <p:ext uri="{BB962C8B-B14F-4D97-AF65-F5344CB8AC3E}">
        <p14:creationId xmlns:p14="http://schemas.microsoft.com/office/powerpoint/2010/main" val="110093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569CF5D-A848-4C29-9C7E-447D373AE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5" y="323487"/>
            <a:ext cx="8085105" cy="61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8995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100" b="1" dirty="0"/>
              <a:t>Germans suffered food shortages 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100" b="1" dirty="0"/>
              <a:t>Strikes and riots turned into revolution, and mutiny broke out in the fleet.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100" b="1" dirty="0"/>
              <a:t>Kaiser Wilhelm gave up his throne on November 9 and fled to the Netherlands.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100" b="1" dirty="0"/>
              <a:t>In the early morning on Nov. 11, 1918, the Germans accepted the armistice terms demanded by the Allies.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100" b="1" dirty="0"/>
              <a:t>Evacuate the territories it had taken during the war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100" b="1" dirty="0"/>
              <a:t>Surrender large numbers of arms, ships, and other war materials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100" b="1" dirty="0"/>
              <a:t>Allow the Allied powers to occupy German territory along the Rhine River.</a:t>
            </a:r>
          </a:p>
          <a:p>
            <a:pPr marL="571500" lvl="4" indent="-514350">
              <a:buFont typeface="+mj-lt"/>
              <a:buAutoNum type="arabicPeriod" startAt="10"/>
            </a:pPr>
            <a:r>
              <a:rPr lang="en-US" sz="2100" b="1" dirty="0"/>
              <a:t>French Field Marshall Foch ordered the fighting to stop on the Western Front at 11 a.m. World War I was over.</a:t>
            </a:r>
          </a:p>
          <a:p>
            <a:pPr>
              <a:buNone/>
            </a:pPr>
            <a:endParaRPr lang="en-US" sz="21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The First World War—1914-1918</a:t>
            </a:r>
            <a:br>
              <a:rPr lang="en-US" sz="2800" dirty="0"/>
            </a:br>
            <a:r>
              <a:rPr lang="en-US" sz="2800" dirty="0"/>
              <a:t>The Fighting Ends—The Armistice</a:t>
            </a:r>
          </a:p>
        </p:txBody>
      </p:sp>
    </p:spTree>
    <p:extLst>
      <p:ext uri="{BB962C8B-B14F-4D97-AF65-F5344CB8AC3E}">
        <p14:creationId xmlns:p14="http://schemas.microsoft.com/office/powerpoint/2010/main" val="16813183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/>
          </a:bodyPr>
          <a:lstStyle/>
          <a:p>
            <a:pPr lvl="0"/>
            <a:r>
              <a:rPr lang="en-US" sz="1400" b="1" u="sng" dirty="0"/>
              <a:t>The First World War—1914-1918</a:t>
            </a:r>
            <a:br>
              <a:rPr lang="en-US" sz="1400" dirty="0"/>
            </a:br>
            <a:r>
              <a:rPr lang="en-US" sz="1400" b="1" dirty="0"/>
              <a:t>Treaty of Versailles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5105400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000" b="1" dirty="0"/>
              <a:t>The Big Four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President Woodrow Wilson of the United States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Prime Minister David Lloyd George of Britain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Premier Georges Clemenceau of France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Prime Minister </a:t>
            </a:r>
            <a:r>
              <a:rPr lang="en-US" sz="2000" b="1" dirty="0" err="1"/>
              <a:t>Vittorio</a:t>
            </a:r>
            <a:r>
              <a:rPr lang="en-US" sz="2000" b="1" dirty="0"/>
              <a:t> Orlando of Italy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b="1" dirty="0"/>
              <a:t>Italy and France led the push for revenge in the negotiations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Wanted the Central powers to pay reparations for the war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Wanted to seize territory from the Central Powers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b="1" dirty="0"/>
              <a:t>Great Britain and the US worked for stability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Britain wanted Germany to keep economics intact-limit military ability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b="1" dirty="0"/>
              <a:t>Wilson worked for a more democratic Europe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000" b="1" dirty="0"/>
              <a:t>14 Points for Peace—Wilson’s vision of Post WWI Europe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000" b="1" dirty="0"/>
              <a:t>Worked for self-determination for the ethnic groups of Europe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000" b="1" dirty="0"/>
              <a:t>Wanted to establish a League of Nations and a World Court to settle international disputes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000" b="1" dirty="0"/>
              <a:t>Had to compromise on reparations and boundaries to get his main ideas included in the treaty</a:t>
            </a:r>
          </a:p>
        </p:txBody>
      </p:sp>
    </p:spTree>
    <p:extLst>
      <p:ext uri="{BB962C8B-B14F-4D97-AF65-F5344CB8AC3E}">
        <p14:creationId xmlns:p14="http://schemas.microsoft.com/office/powerpoint/2010/main" val="3913374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282A479-7314-40D7-AAA2-30C277EF6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48" y="347662"/>
            <a:ext cx="8401452" cy="620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6187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943600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400" b="1" dirty="0">
                <a:latin typeface="Franklin Gothic Medium" panose="020B0603020102020204" pitchFamily="34" charset="0"/>
              </a:rPr>
              <a:t>Borders were redrawn</a:t>
            </a:r>
          </a:p>
          <a:p>
            <a:pPr marL="971550" lvl="1" indent="-457200">
              <a:buFont typeface="+mj-lt"/>
              <a:buAutoNum type="alphaLcPeriod"/>
            </a:pPr>
            <a:r>
              <a:rPr lang="en-US" sz="2400" b="1" dirty="0">
                <a:latin typeface="Franklin Gothic Medium" panose="020B0603020102020204" pitchFamily="34" charset="0"/>
              </a:rPr>
              <a:t>Italy received the South Tyrol region of Austria-Hungary</a:t>
            </a:r>
          </a:p>
          <a:p>
            <a:pPr marL="971550" lvl="1" indent="-457200">
              <a:buFont typeface="+mj-lt"/>
              <a:buAutoNum type="alphaLcPeriod"/>
            </a:pPr>
            <a:r>
              <a:rPr lang="en-US" sz="2400" b="1" dirty="0">
                <a:latin typeface="Franklin Gothic Medium" panose="020B0603020102020204" pitchFamily="34" charset="0"/>
              </a:rPr>
              <a:t>Japan obtained German colonies in the North Pacific Ocean and German holdings in China's Shantung province</a:t>
            </a:r>
          </a:p>
          <a:p>
            <a:pPr marL="971550" lvl="1" indent="-457200">
              <a:buFont typeface="+mj-lt"/>
              <a:buAutoNum type="alphaLcPeriod"/>
            </a:pPr>
            <a:r>
              <a:rPr lang="en-US" sz="2400" b="1" dirty="0">
                <a:latin typeface="Franklin Gothic Medium" panose="020B0603020102020204" pitchFamily="34" charset="0"/>
              </a:rPr>
              <a:t>Germany lost all its overseas colonies</a:t>
            </a:r>
          </a:p>
          <a:p>
            <a:pPr marL="971550" lvl="1" indent="-457200">
              <a:buFont typeface="+mj-lt"/>
              <a:buAutoNum type="alphaLcPeriod"/>
            </a:pPr>
            <a:r>
              <a:rPr lang="en-US" sz="2400" b="1" dirty="0">
                <a:latin typeface="Franklin Gothic Medium" panose="020B0603020102020204" pitchFamily="34" charset="0"/>
              </a:rPr>
              <a:t>Germany lost:</a:t>
            </a:r>
          </a:p>
          <a:p>
            <a:pPr marL="1371600" lvl="2" indent="-457200">
              <a:buFont typeface="+mj-lt"/>
              <a:buAutoNum type="romanLcPeriod"/>
            </a:pPr>
            <a:r>
              <a:rPr lang="en-US" b="1" dirty="0">
                <a:latin typeface="Franklin Gothic Medium" panose="020B0603020102020204" pitchFamily="34" charset="0"/>
              </a:rPr>
              <a:t>the provinces of Alsace and Lorraine to France</a:t>
            </a:r>
          </a:p>
          <a:p>
            <a:pPr marL="1371600" lvl="2" indent="-457200">
              <a:buFont typeface="+mj-lt"/>
              <a:buAutoNum type="romanLcPeriod"/>
            </a:pPr>
            <a:r>
              <a:rPr lang="en-US" b="1" dirty="0" err="1">
                <a:latin typeface="Franklin Gothic Medium" panose="020B0603020102020204" pitchFamily="34" charset="0"/>
              </a:rPr>
              <a:t>Eupen</a:t>
            </a:r>
            <a:r>
              <a:rPr lang="en-US" b="1" dirty="0">
                <a:latin typeface="Franklin Gothic Medium" panose="020B0603020102020204" pitchFamily="34" charset="0"/>
              </a:rPr>
              <a:t>, </a:t>
            </a:r>
            <a:r>
              <a:rPr lang="en-US" b="1" dirty="0" err="1">
                <a:latin typeface="Franklin Gothic Medium" panose="020B0603020102020204" pitchFamily="34" charset="0"/>
              </a:rPr>
              <a:t>Malmedy</a:t>
            </a:r>
            <a:r>
              <a:rPr lang="en-US" b="1" dirty="0">
                <a:latin typeface="Franklin Gothic Medium" panose="020B0603020102020204" pitchFamily="34" charset="0"/>
              </a:rPr>
              <a:t>, </a:t>
            </a:r>
            <a:r>
              <a:rPr lang="en-US" b="1" dirty="0" err="1">
                <a:latin typeface="Franklin Gothic Medium" panose="020B0603020102020204" pitchFamily="34" charset="0"/>
              </a:rPr>
              <a:t>Moresnet</a:t>
            </a:r>
            <a:r>
              <a:rPr lang="en-US" b="1" dirty="0">
                <a:latin typeface="Franklin Gothic Medium" panose="020B0603020102020204" pitchFamily="34" charset="0"/>
              </a:rPr>
              <a:t>, and St. </a:t>
            </a:r>
            <a:r>
              <a:rPr lang="en-US" b="1" dirty="0" err="1">
                <a:latin typeface="Franklin Gothic Medium" panose="020B0603020102020204" pitchFamily="34" charset="0"/>
              </a:rPr>
              <a:t>Vith</a:t>
            </a:r>
            <a:r>
              <a:rPr lang="en-US" b="1" dirty="0">
                <a:latin typeface="Franklin Gothic Medium" panose="020B0603020102020204" pitchFamily="34" charset="0"/>
              </a:rPr>
              <a:t> to Belgium</a:t>
            </a:r>
          </a:p>
          <a:p>
            <a:pPr marL="1371600" lvl="2" indent="-457200">
              <a:buFont typeface="+mj-lt"/>
              <a:buAutoNum type="romanLcPeriod"/>
            </a:pPr>
            <a:r>
              <a:rPr lang="en-US" b="1" dirty="0">
                <a:latin typeface="Franklin Gothic Medium" panose="020B0603020102020204" pitchFamily="34" charset="0"/>
              </a:rPr>
              <a:t>border area to Czechoslovakia</a:t>
            </a:r>
          </a:p>
          <a:p>
            <a:pPr marL="1371600" lvl="2" indent="-457200">
              <a:buFont typeface="+mj-lt"/>
              <a:buAutoNum type="romanLcPeriod"/>
            </a:pPr>
            <a:r>
              <a:rPr lang="en-US" b="1" dirty="0">
                <a:latin typeface="Franklin Gothic Medium" panose="020B0603020102020204" pitchFamily="34" charset="0"/>
              </a:rPr>
              <a:t>Northern Schleswig to Denmark</a:t>
            </a:r>
          </a:p>
          <a:p>
            <a:pPr marL="1371600" lvl="2" indent="-457200">
              <a:buFont typeface="+mj-lt"/>
              <a:buAutoNum type="romanLcPeriod"/>
            </a:pPr>
            <a:r>
              <a:rPr lang="en-US" b="1" dirty="0">
                <a:latin typeface="Franklin Gothic Medium" panose="020B0603020102020204" pitchFamily="34" charset="0"/>
              </a:rPr>
              <a:t>Danzig came under protection of the League of Nations</a:t>
            </a:r>
          </a:p>
          <a:p>
            <a:pPr marL="1371600" lvl="2" indent="-457200">
              <a:buFont typeface="+mj-lt"/>
              <a:buAutoNum type="romanLcPeriod"/>
            </a:pPr>
            <a:r>
              <a:rPr lang="en-US" b="1" dirty="0">
                <a:latin typeface="Franklin Gothic Medium" panose="020B0603020102020204" pitchFamily="34" charset="0"/>
              </a:rPr>
              <a:t>Poland got most of West Prussia and much of the province of Posen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lvl="0"/>
            <a:r>
              <a:rPr lang="en-US" sz="2000" b="1" u="sng" dirty="0"/>
              <a:t>The First World War—1914-1918</a:t>
            </a:r>
            <a:br>
              <a:rPr lang="en-US" sz="2000" b="1" dirty="0"/>
            </a:br>
            <a:r>
              <a:rPr lang="en-US" sz="2000" b="1" dirty="0"/>
              <a:t>Terms of Treaty of Versailles</a:t>
            </a:r>
          </a:p>
        </p:txBody>
      </p:sp>
    </p:spTree>
    <p:extLst>
      <p:ext uri="{BB962C8B-B14F-4D97-AF65-F5344CB8AC3E}">
        <p14:creationId xmlns:p14="http://schemas.microsoft.com/office/powerpoint/2010/main" val="34324652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08132A9-7A4C-4287-B6F9-501131F7A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838"/>
            <a:ext cx="5943599" cy="613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7857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019800"/>
          </a:xfrm>
        </p:spPr>
        <p:txBody>
          <a:bodyPr>
            <a:noAutofit/>
          </a:bodyPr>
          <a:lstStyle/>
          <a:p>
            <a:pPr marL="514350" indent="-457200">
              <a:buFont typeface="+mj-lt"/>
              <a:buAutoNum type="arabicPeriod" startAt="2"/>
            </a:pPr>
            <a:r>
              <a:rPr lang="en-US" sz="2200" b="1" dirty="0">
                <a:latin typeface="Franklin Gothic Medium" panose="020B0603020102020204" pitchFamily="34" charset="0"/>
              </a:rPr>
              <a:t>Wilson also compromised on reparations- more than Germany could afford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200" b="1" dirty="0">
                <a:latin typeface="Franklin Gothic Medium" panose="020B0603020102020204" pitchFamily="34" charset="0"/>
              </a:rPr>
              <a:t>had to give the Allies coal, livestock, ships, timber, and other resources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200" b="1" dirty="0">
                <a:latin typeface="Franklin Gothic Medium" panose="020B0603020102020204" pitchFamily="34" charset="0"/>
              </a:rPr>
              <a:t>cash payments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200" b="1" dirty="0">
                <a:latin typeface="Franklin Gothic Medium" panose="020B0603020102020204" pitchFamily="34" charset="0"/>
              </a:rPr>
              <a:t>possession of the coal mines in Germany's Saar region for 15 years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sz="2200" b="1" dirty="0">
                <a:latin typeface="Franklin Gothic Medium" panose="020B0603020102020204" pitchFamily="34" charset="0"/>
              </a:rPr>
              <a:t>Rhineland was occupied by the Allies for 15 years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200" b="1" dirty="0">
                <a:latin typeface="Franklin Gothic Medium" panose="020B0603020102020204" pitchFamily="34" charset="0"/>
              </a:rPr>
              <a:t>Established a League of Nations and a World Court to settle international disputes</a:t>
            </a:r>
          </a:p>
          <a:p>
            <a:pPr marL="855663" lvl="1" indent="-455613">
              <a:buFont typeface="+mj-lt"/>
              <a:buAutoNum type="alphaLcPeriod"/>
            </a:pPr>
            <a:r>
              <a:rPr lang="en-US" sz="2200" b="1" dirty="0">
                <a:latin typeface="Franklin Gothic Medium" panose="020B0603020102020204" pitchFamily="34" charset="0"/>
              </a:rPr>
              <a:t>Reorganized boundaries/territories of European nations/areas they controlled in Africa, Asia, and Pacific</a:t>
            </a:r>
          </a:p>
          <a:p>
            <a:pPr marL="855663" lvl="1" indent="-455613">
              <a:buFont typeface="+mj-lt"/>
              <a:buAutoNum type="alphaLcPeriod"/>
            </a:pPr>
            <a:r>
              <a:rPr lang="en-US" sz="2200" b="1" dirty="0">
                <a:latin typeface="Franklin Gothic Medium" panose="020B0603020102020204" pitchFamily="34" charset="0"/>
              </a:rPr>
              <a:t>It provided a system for administering the former colonies of the defeated countries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200" b="1" dirty="0">
                <a:latin typeface="Franklin Gothic Medium" panose="020B0603020102020204" pitchFamily="34" charset="0"/>
              </a:rPr>
              <a:t>It took effect early in 1920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200" b="1" dirty="0">
                <a:latin typeface="Franklin Gothic Medium" panose="020B0603020102020204" pitchFamily="34" charset="0"/>
              </a:rPr>
              <a:t>The US and China refused to sign it—League of Nations</a:t>
            </a:r>
          </a:p>
          <a:p>
            <a:pPr>
              <a:buNone/>
            </a:pPr>
            <a:endParaRPr lang="en-US" sz="2200" b="1" dirty="0">
              <a:latin typeface="Franklin Gothic Medium" panose="020B0603020102020204" pitchFamily="34" charset="0"/>
            </a:endParaRPr>
          </a:p>
          <a:p>
            <a:endParaRPr lang="en-US" sz="2200" b="1" dirty="0">
              <a:latin typeface="Franklin Gothic Medium" panose="020B06030201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>
            <a:normAutofit fontScale="90000"/>
          </a:bodyPr>
          <a:lstStyle/>
          <a:p>
            <a:pPr lvl="0"/>
            <a:r>
              <a:rPr lang="en-US" sz="2000" b="1" u="sng" dirty="0"/>
              <a:t>The First World War—1914-1918</a:t>
            </a:r>
            <a:br>
              <a:rPr lang="en-US" sz="2000" b="1" dirty="0"/>
            </a:br>
            <a:r>
              <a:rPr lang="en-US" sz="2000" b="1" dirty="0"/>
              <a:t>Terms of Treaty of Versailles</a:t>
            </a:r>
          </a:p>
        </p:txBody>
      </p:sp>
    </p:spTree>
    <p:extLst>
      <p:ext uri="{BB962C8B-B14F-4D97-AF65-F5344CB8AC3E}">
        <p14:creationId xmlns:p14="http://schemas.microsoft.com/office/powerpoint/2010/main" val="18309027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500" dirty="0"/>
              <a:t>Germany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500" dirty="0"/>
              <a:t>Lost land and huge reparations greatly angered many Germans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500" dirty="0"/>
              <a:t>bitter about a "war guilt" clause in the treaty that declared Germany solely responsible for the war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500" dirty="0"/>
              <a:t>These factors contributed to the rise of German dictator Adolf Hitler and his Nazi Party during the 1930's.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New political ideologies filled the power void in Europe in the 1920’s/30’s—Fascism and Communism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/>
              <a:t>Devastated Economies and Populations of Europe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u="sng" dirty="0"/>
              <a:t>The First World War—1914-1918</a:t>
            </a:r>
            <a:br>
              <a:rPr lang="en-US" sz="2800" b="1" dirty="0"/>
            </a:br>
            <a:r>
              <a:rPr lang="en-US" sz="2800" b="1" dirty="0"/>
              <a:t>Effects of the Treaty of Versailles</a:t>
            </a:r>
          </a:p>
        </p:txBody>
      </p:sp>
    </p:spTree>
    <p:extLst>
      <p:ext uri="{BB962C8B-B14F-4D97-AF65-F5344CB8AC3E}">
        <p14:creationId xmlns:p14="http://schemas.microsoft.com/office/powerpoint/2010/main" val="2950588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400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000" b="1" dirty="0"/>
              <a:t>League of Nations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000" b="1" dirty="0"/>
              <a:t>association of countries created to maintain peace among the nations of the world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000" b="1" dirty="0"/>
              <a:t>Britain, France, Italy, Japan, and the United States—drew up a </a:t>
            </a:r>
            <a:r>
              <a:rPr lang="en-US" sz="2000" b="1" i="1" dirty="0"/>
              <a:t>covenant</a:t>
            </a:r>
            <a:r>
              <a:rPr lang="en-US" sz="2000" b="1" dirty="0"/>
              <a:t> (constitution) for the league in 1919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000" b="1" dirty="0"/>
              <a:t>President Woodrow Wilson of the United States was the chief planner of the league of nations:</a:t>
            </a:r>
          </a:p>
          <a:p>
            <a:pPr marL="400050" lvl="1" indent="0">
              <a:buNone/>
            </a:pPr>
            <a:endParaRPr lang="en-US" sz="1800" b="1" dirty="0"/>
          </a:p>
          <a:p>
            <a:pPr marL="400050" lvl="1" indent="0">
              <a:buNone/>
            </a:pPr>
            <a:endParaRPr lang="en-US" sz="18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/>
          </a:bodyPr>
          <a:lstStyle/>
          <a:p>
            <a:pPr lvl="0"/>
            <a:r>
              <a:rPr lang="en-US" sz="1400" b="1" u="sng" dirty="0"/>
              <a:t>The First World War—1914-1918</a:t>
            </a:r>
            <a:br>
              <a:rPr lang="en-US" sz="1400" b="1" dirty="0"/>
            </a:br>
            <a:r>
              <a:rPr lang="en-US" sz="1400" b="1" dirty="0"/>
              <a:t>Effects of the Treaty of Versailles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BB4FD2-4BBA-44F2-AFF2-695B99892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126961"/>
              </p:ext>
            </p:extLst>
          </p:nvPr>
        </p:nvGraphicFramePr>
        <p:xfrm>
          <a:off x="0" y="2895600"/>
          <a:ext cx="9144000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4089692894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782543012"/>
                    </a:ext>
                  </a:extLst>
                </a:gridCol>
              </a:tblGrid>
              <a:tr h="3581400">
                <a:tc>
                  <a:txBody>
                    <a:bodyPr/>
                    <a:lstStyle/>
                    <a:p>
                      <a:pPr marL="514350" lvl="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Believed that world wars would continue to occur as long as each nation was responsible for its own defense.</a:t>
                      </a:r>
                    </a:p>
                    <a:p>
                      <a:pPr marL="514350" lvl="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Wanted the nations of the world to join together in the League of Nations</a:t>
                      </a:r>
                    </a:p>
                    <a:p>
                      <a:pPr marL="514350" lvl="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900" b="1">
                          <a:solidFill>
                            <a:schemeClr val="tx1"/>
                          </a:solidFill>
                        </a:rPr>
                        <a:t>ledge 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to defend the territory and independence of any member attacked by another nation</a:t>
                      </a:r>
                    </a:p>
                    <a:p>
                      <a:pPr marL="514350" lvl="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Believed that even a powerful nation, knowing it would face the united opposition of all other powerful nations, would not go to war.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400050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</a:rPr>
                        <a:t>Got other countries to agree to his plans for the League</a:t>
                      </a:r>
                    </a:p>
                    <a:p>
                      <a:pPr marL="342900" lvl="0" indent="-400050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</a:rPr>
                        <a:t>He and members of the U.S. Senate differed over the terms on which the United States would join</a:t>
                      </a:r>
                    </a:p>
                    <a:p>
                      <a:pPr marL="342900" lvl="0" indent="-400050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</a:rPr>
                        <a:t>March 1920, the U.S. Senate rejected the Treaty of Versailles—REVENGE factor of the treaty was too strong</a:t>
                      </a:r>
                    </a:p>
                    <a:p>
                      <a:pPr marL="342900" lvl="0" indent="-400050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</a:rPr>
                        <a:t>Americans decided there was no need to concern themselves with conflicts overseas, and the United States never did join the League of Nations.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490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124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14350">
              <a:buFont typeface="+mj-lt"/>
              <a:buAutoNum type="alphaLcPeriod" startAt="4"/>
            </a:pPr>
            <a:r>
              <a:rPr lang="en-US" dirty="0"/>
              <a:t>The League was established in January 1920, in Geneva, Switzerland</a:t>
            </a:r>
            <a:endParaRPr lang="en-US" sz="2400" dirty="0"/>
          </a:p>
          <a:p>
            <a:pPr marL="571500" indent="-514350">
              <a:buFont typeface="+mj-lt"/>
              <a:buAutoNum type="alphaLcPeriod" startAt="4"/>
            </a:pPr>
            <a:r>
              <a:rPr lang="en-US" dirty="0"/>
              <a:t>Largely ineffective as a peace-keeping body—lack of international acceptance and no real power </a:t>
            </a:r>
            <a:endParaRPr lang="en-US" sz="2400" dirty="0"/>
          </a:p>
          <a:p>
            <a:pPr marL="571500" indent="-514350">
              <a:buFont typeface="+mj-lt"/>
              <a:buAutoNum type="alphaLcPeriod" startAt="4"/>
            </a:pPr>
            <a:r>
              <a:rPr lang="en-US" dirty="0"/>
              <a:t>The organization ceased to function after World War II began in 1939</a:t>
            </a:r>
            <a:endParaRPr lang="en-US" sz="2400" dirty="0"/>
          </a:p>
          <a:p>
            <a:pPr marL="514350" indent="-514350">
              <a:buFont typeface="+mj-lt"/>
              <a:buAutoNum type="alphaLcPeriod" startAt="4"/>
            </a:pPr>
            <a:r>
              <a:rPr lang="en-US" dirty="0"/>
              <a:t>Formally dissolved in April 1946, and the United Nations took its place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u="sng" dirty="0"/>
              <a:t>The First World War—1914-1918</a:t>
            </a:r>
            <a:br>
              <a:rPr lang="en-US" sz="2800" b="1" dirty="0"/>
            </a:br>
            <a:r>
              <a:rPr lang="en-US" sz="2800" b="1" dirty="0"/>
              <a:t>Effects of the Treaty of Versailles</a:t>
            </a:r>
          </a:p>
        </p:txBody>
      </p:sp>
    </p:spTree>
    <p:extLst>
      <p:ext uri="{BB962C8B-B14F-4D97-AF65-F5344CB8AC3E}">
        <p14:creationId xmlns:p14="http://schemas.microsoft.com/office/powerpoint/2010/main" val="3152285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American Foreign Policy Expands </a:t>
            </a:r>
            <a:r>
              <a:rPr lang="en-US" sz="220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2200" b="1" dirty="0"/>
              <a:t>Spanish-American War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b="1" dirty="0"/>
              <a:t>marked the emergence of the United States as a world power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b="1" dirty="0"/>
              <a:t>took place between April and August 1898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b="1" dirty="0"/>
              <a:t>issue was the liberation of Cuba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b="1" dirty="0"/>
              <a:t>US won Guam, Puerto Rico, and the Philippines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b="1" dirty="0"/>
              <a:t>Background of the war 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200" b="1" dirty="0"/>
              <a:t>Spain tightened its control on its colonies through the 1870’s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200" b="1" dirty="0"/>
              <a:t>1</a:t>
            </a:r>
            <a:r>
              <a:rPr lang="en-US" sz="2200" b="1" baseline="30000" dirty="0"/>
              <a:t>st</a:t>
            </a:r>
            <a:r>
              <a:rPr lang="en-US" sz="2200" b="1" dirty="0"/>
              <a:t> Revolution (1870s)—long and exhausting—put down harshly by the Spanish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200" b="1" dirty="0"/>
              <a:t>Conditions worsened for Cubans in the 1880s-90s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200" b="1" dirty="0"/>
              <a:t>1895—revolution broke out again—Neither side was strong enough to win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American Foreign Policy Expands </a:t>
            </a:r>
            <a:r>
              <a:rPr lang="en-US" sz="220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6"/>
            </a:pPr>
            <a:r>
              <a:rPr lang="en-US" sz="2200" b="1" dirty="0"/>
              <a:t>American intervention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200" b="1" dirty="0"/>
              <a:t>Many Americans sympathized with the Cubans, but, few called for US intervention—Asst. Sec of the Navy Theodore Roosevelt did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200" b="1" dirty="0"/>
              <a:t>"yellow journalism"—News reporting that exaggerates facts to interest readers and/or shape public opinion—took up the cause of Cuban Independence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sz="2200" b="1" dirty="0"/>
              <a:t>Newspaper publishers William Randolph Hearst, and Joseph Pulitzer, knew war could boost newspaper sales/increase American expansion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sz="2200" b="1" dirty="0"/>
              <a:t>printed sensational accounts of Spanish oppression and called for US intervention in Cuba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200" b="1" dirty="0"/>
              <a:t>November 1897, President McKinley pressured Spain into granting Cuba limited self-government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American Foreign Policy Expands </a:t>
            </a:r>
            <a:r>
              <a:rPr lang="en-US" sz="220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Autofit/>
          </a:bodyPr>
          <a:lstStyle/>
          <a:p>
            <a:pPr>
              <a:buFont typeface="+mj-lt"/>
              <a:buAutoNum type="alphaLcPeriod" startAt="4"/>
            </a:pPr>
            <a:r>
              <a:rPr lang="en-US" sz="2000" b="1" dirty="0"/>
              <a:t>Cuban rebels wanted independence, and continued to fight</a:t>
            </a:r>
          </a:p>
          <a:p>
            <a:pPr>
              <a:buFont typeface="+mj-lt"/>
              <a:buAutoNum type="alphaLcPeriod" startAt="4"/>
            </a:pPr>
            <a:r>
              <a:rPr lang="en-US" sz="2000" b="1" dirty="0"/>
              <a:t>Pro-Spanish mobs rioted in protest against self-government</a:t>
            </a:r>
          </a:p>
          <a:p>
            <a:pPr>
              <a:buFont typeface="+mj-lt"/>
              <a:buAutoNum type="alphaLcPeriod" startAt="4"/>
            </a:pPr>
            <a:r>
              <a:rPr lang="en-US" sz="2000" b="1" dirty="0"/>
              <a:t>To protect Americans, the battleship </a:t>
            </a:r>
            <a:r>
              <a:rPr lang="en-US" sz="2000" b="1" i="1" dirty="0"/>
              <a:t>Maine</a:t>
            </a:r>
            <a:r>
              <a:rPr lang="en-US" sz="2000" b="1" dirty="0"/>
              <a:t> arrived in Havana harbor January 25, 1898</a:t>
            </a:r>
          </a:p>
          <a:p>
            <a:pPr>
              <a:buFont typeface="+mj-lt"/>
              <a:buAutoNum type="alphaLcPeriod" startAt="4"/>
            </a:pPr>
            <a:r>
              <a:rPr lang="en-US" sz="2000" b="1" dirty="0"/>
              <a:t>February 15, an explosion blew up the ship and killed 260 on board—Spain was blamed—unknown cause</a:t>
            </a:r>
          </a:p>
          <a:p>
            <a:pPr>
              <a:buFont typeface="+mj-lt"/>
              <a:buAutoNum type="alphaLcPeriod" startAt="4"/>
            </a:pPr>
            <a:r>
              <a:rPr lang="en-US" sz="2000" b="1" dirty="0"/>
              <a:t>"Remember the </a:t>
            </a:r>
            <a:r>
              <a:rPr lang="en-US" sz="2000" b="1" i="1" dirty="0"/>
              <a:t>Maine</a:t>
            </a:r>
            <a:r>
              <a:rPr lang="en-US" sz="2000" b="1" dirty="0"/>
              <a:t>" became a popular slogan</a:t>
            </a:r>
          </a:p>
          <a:p>
            <a:pPr>
              <a:buFont typeface="+mj-lt"/>
              <a:buAutoNum type="alphaLcPeriod" startAt="4"/>
            </a:pPr>
            <a:r>
              <a:rPr lang="en-US" sz="2000" b="1" dirty="0"/>
              <a:t>President McKinley demanded full independence for Cuba—Spain only granted an armistice to the rebels</a:t>
            </a:r>
          </a:p>
          <a:p>
            <a:pPr>
              <a:buFont typeface="+mj-lt"/>
              <a:buAutoNum type="alphaLcPeriod" startAt="4"/>
            </a:pPr>
            <a:r>
              <a:rPr lang="en-US" sz="2000" b="1" dirty="0"/>
              <a:t>Congress passed a resolution asserting that Cuba was independent based on the Monroe Doctrine</a:t>
            </a:r>
          </a:p>
          <a:p>
            <a:pPr marL="857250" lvl="1" indent="-342900">
              <a:buFont typeface="+mj-lt"/>
              <a:buAutoNum type="arabicParenR"/>
            </a:pPr>
            <a:r>
              <a:rPr lang="en-US" sz="2000" b="1" dirty="0"/>
              <a:t>Denied American intention to acquire the island</a:t>
            </a:r>
          </a:p>
          <a:p>
            <a:pPr marL="857250" lvl="1" indent="-342900">
              <a:buFont typeface="+mj-lt"/>
              <a:buAutoNum type="arabicParenR"/>
            </a:pPr>
            <a:r>
              <a:rPr lang="en-US" sz="2000" b="1" dirty="0"/>
              <a:t>Authorized the use of military to force Spanish withdrawal</a:t>
            </a:r>
          </a:p>
          <a:p>
            <a:pPr>
              <a:buFont typeface="+mj-lt"/>
              <a:buAutoNum type="alphaLcPeriod" startAt="11"/>
            </a:pPr>
            <a:r>
              <a:rPr lang="en-US" sz="2000" b="1" dirty="0"/>
              <a:t>April 25—U.S. formally declared that a state of war existed with Spain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6DDBB83-03B6-4E38-AC09-BF999902D9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8864"/>
            <a:ext cx="8534400" cy="630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238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4088</Words>
  <Application>Microsoft Office PowerPoint</Application>
  <PresentationFormat>On-screen Show (4:3)</PresentationFormat>
  <Paragraphs>340</Paragraphs>
  <Slides>58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Algerian</vt:lpstr>
      <vt:lpstr>Arial</vt:lpstr>
      <vt:lpstr>Calibri</vt:lpstr>
      <vt:lpstr>Franklin Gothic Medium</vt:lpstr>
      <vt:lpstr>Office Theme</vt:lpstr>
      <vt:lpstr>America Becomes a World Power</vt:lpstr>
      <vt:lpstr>American Foreign Policy Expands</vt:lpstr>
      <vt:lpstr>PowerPoint Presentation</vt:lpstr>
      <vt:lpstr>American Foreign Policy Expands (continued)</vt:lpstr>
      <vt:lpstr>PowerPoint Presentation</vt:lpstr>
      <vt:lpstr>American Foreign Policy Expands (continued)</vt:lpstr>
      <vt:lpstr>American Foreign Policy Expands (continued)</vt:lpstr>
      <vt:lpstr>American Foreign Policy Expands (continued)</vt:lpstr>
      <vt:lpstr>PowerPoint Presentation</vt:lpstr>
      <vt:lpstr>American Foreign Policy Expands (continued)</vt:lpstr>
      <vt:lpstr>American Foreign Policy Expands (continued)</vt:lpstr>
      <vt:lpstr>American Foreign Policy Expands (continued)</vt:lpstr>
      <vt:lpstr>PowerPoint Presentation</vt:lpstr>
      <vt:lpstr>American Foreign Policy Expands (continued)</vt:lpstr>
      <vt:lpstr>American Foreign Policy Expands (continued)</vt:lpstr>
      <vt:lpstr>American Foreign Policy Expands (continued)</vt:lpstr>
      <vt:lpstr>America Becomes a World Power</vt:lpstr>
      <vt:lpstr>America Becomes a World Power (Continued)</vt:lpstr>
      <vt:lpstr>America Becomes a World Power (Continued)</vt:lpstr>
      <vt:lpstr>America Becomes a World Power (Continued)</vt:lpstr>
      <vt:lpstr>PowerPoint Presentation</vt:lpstr>
      <vt:lpstr>America Becomes a World Power (Continued)</vt:lpstr>
      <vt:lpstr>America Becomes a World Power (Continued)</vt:lpstr>
      <vt:lpstr>PowerPoint Presentation</vt:lpstr>
      <vt:lpstr>America Becomes a World Power (Continued)</vt:lpstr>
      <vt:lpstr>America Becomes a World Power (Continued)</vt:lpstr>
      <vt:lpstr>America Becomes a World Power (Continued)</vt:lpstr>
      <vt:lpstr>PowerPoint Presentation</vt:lpstr>
      <vt:lpstr>The First World War</vt:lpstr>
      <vt:lpstr>The First World War—1914-1918  Background to the war</vt:lpstr>
      <vt:lpstr>The First World War—1914-1918  Background to the war</vt:lpstr>
      <vt:lpstr>PowerPoint Presentation</vt:lpstr>
      <vt:lpstr>The First World War—1914-1918  Background to the war</vt:lpstr>
      <vt:lpstr>PowerPoint Presentation</vt:lpstr>
      <vt:lpstr>The First World War—1914-1918  Background to the war</vt:lpstr>
      <vt:lpstr>The First World War—1914-1918  Background to the war</vt:lpstr>
      <vt:lpstr>The First World War—1914-1918 America in WWI</vt:lpstr>
      <vt:lpstr>PowerPoint Presentation</vt:lpstr>
      <vt:lpstr>The First World War—1914-1918 America in WWI</vt:lpstr>
      <vt:lpstr>PowerPoint Presentation</vt:lpstr>
      <vt:lpstr>The First World War—1914-1918 American Troops in Europe</vt:lpstr>
      <vt:lpstr>PowerPoint Presentation</vt:lpstr>
      <vt:lpstr>The First World War—1914-1918 The Last Campaigns</vt:lpstr>
      <vt:lpstr>PowerPoint Presentation</vt:lpstr>
      <vt:lpstr>The First World War—1914-1918 The Last Campaigns</vt:lpstr>
      <vt:lpstr>PowerPoint Presentation</vt:lpstr>
      <vt:lpstr>The First World War—1914-1918 The Last Campaigns</vt:lpstr>
      <vt:lpstr>The First World War—1914-1918 American Troops in WWI</vt:lpstr>
      <vt:lpstr>The First World War—1914-1918 The Fighting Ends—The Armistice</vt:lpstr>
      <vt:lpstr>The First World War—1914-1918 The Fighting Ends—The Armistice</vt:lpstr>
      <vt:lpstr>The First World War—1914-1918 Treaty of Versailles</vt:lpstr>
      <vt:lpstr>PowerPoint Presentation</vt:lpstr>
      <vt:lpstr>The First World War—1914-1918 Terms of Treaty of Versailles</vt:lpstr>
      <vt:lpstr>PowerPoint Presentation</vt:lpstr>
      <vt:lpstr>The First World War—1914-1918 Terms of Treaty of Versailles</vt:lpstr>
      <vt:lpstr>The First World War—1914-1918 Effects of the Treaty of Versailles</vt:lpstr>
      <vt:lpstr>The First World War—1914-1918 Effects of the Treaty of Versailles</vt:lpstr>
      <vt:lpstr>The First World War—1914-1918 Effects of the Treaty of Versailles</vt:lpstr>
    </vt:vector>
  </TitlesOfParts>
  <Company>Tri-Valley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Becomes a World Power</dc:title>
  <dc:creator>teacher</dc:creator>
  <cp:lastModifiedBy>Dan Snethen</cp:lastModifiedBy>
  <cp:revision>23</cp:revision>
  <dcterms:created xsi:type="dcterms:W3CDTF">2009-02-17T14:49:36Z</dcterms:created>
  <dcterms:modified xsi:type="dcterms:W3CDTF">2020-03-23T20:09:23Z</dcterms:modified>
</cp:coreProperties>
</file>