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67" r:id="rId2"/>
    <p:sldId id="269" r:id="rId3"/>
    <p:sldId id="270" r:id="rId4"/>
    <p:sldId id="271" r:id="rId5"/>
    <p:sldId id="272" r:id="rId6"/>
    <p:sldId id="273" r:id="rId7"/>
    <p:sldId id="276" r:id="rId8"/>
    <p:sldId id="278" r:id="rId9"/>
    <p:sldId id="274" r:id="rId10"/>
    <p:sldId id="313" r:id="rId11"/>
    <p:sldId id="314" r:id="rId12"/>
    <p:sldId id="315" r:id="rId13"/>
    <p:sldId id="316" r:id="rId14"/>
    <p:sldId id="287" r:id="rId15"/>
    <p:sldId id="322" r:id="rId16"/>
    <p:sldId id="323" r:id="rId17"/>
    <p:sldId id="324" r:id="rId18"/>
    <p:sldId id="325" r:id="rId19"/>
    <p:sldId id="326" r:id="rId20"/>
    <p:sldId id="327" r:id="rId21"/>
    <p:sldId id="328" r:id="rId22"/>
    <p:sldId id="329" r:id="rId23"/>
    <p:sldId id="330" r:id="rId24"/>
    <p:sldId id="275" r:id="rId25"/>
    <p:sldId id="257" r:id="rId26"/>
    <p:sldId id="258" r:id="rId27"/>
    <p:sldId id="259" r:id="rId28"/>
    <p:sldId id="331" r:id="rId29"/>
    <p:sldId id="332" r:id="rId30"/>
    <p:sldId id="261" r:id="rId31"/>
    <p:sldId id="333" r:id="rId32"/>
    <p:sldId id="334" r:id="rId33"/>
    <p:sldId id="335" r:id="rId34"/>
    <p:sldId id="336" r:id="rId35"/>
    <p:sldId id="317" r:id="rId36"/>
    <p:sldId id="256" r:id="rId37"/>
    <p:sldId id="262" r:id="rId38"/>
    <p:sldId id="266" r:id="rId39"/>
    <p:sldId id="263" r:id="rId40"/>
    <p:sldId id="264" r:id="rId41"/>
    <p:sldId id="265" r:id="rId42"/>
    <p:sldId id="318" r:id="rId43"/>
    <p:sldId id="268" r:id="rId44"/>
    <p:sldId id="321" r:id="rId45"/>
    <p:sldId id="319" r:id="rId46"/>
    <p:sldId id="320"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78" autoAdjust="0"/>
    <p:restoredTop sz="86323" autoAdjust="0"/>
  </p:normalViewPr>
  <p:slideViewPr>
    <p:cSldViewPr>
      <p:cViewPr varScale="1">
        <p:scale>
          <a:sx n="74" d="100"/>
          <a:sy n="74" d="100"/>
        </p:scale>
        <p:origin x="283" y="67"/>
      </p:cViewPr>
      <p:guideLst>
        <p:guide orient="horz" pos="2160"/>
        <p:guide pos="2880"/>
      </p:guideLst>
    </p:cSldViewPr>
  </p:slideViewPr>
  <p:outlineViewPr>
    <p:cViewPr>
      <p:scale>
        <a:sx n="33" d="100"/>
        <a:sy n="33" d="100"/>
      </p:scale>
      <p:origin x="0" y="5224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C957B7-693E-4018-8B01-FF04A8CEA5E0}" type="datetimeFigureOut">
              <a:rPr lang="en-US" smtClean="0"/>
              <a:pPr/>
              <a:t>1/30/2023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436667-027D-4F9E-A5EA-10D7FFFF898C}" type="slidenum">
              <a:rPr lang="en-US" smtClean="0"/>
              <a:pPr/>
              <a:t>‹#›</a:t>
            </a:fld>
            <a:endParaRPr lang="en-US"/>
          </a:p>
        </p:txBody>
      </p:sp>
    </p:spTree>
    <p:extLst>
      <p:ext uri="{BB962C8B-B14F-4D97-AF65-F5344CB8AC3E}">
        <p14:creationId xmlns:p14="http://schemas.microsoft.com/office/powerpoint/2010/main" val="3587783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436667-027D-4F9E-A5EA-10D7FFFF898C}" type="slidenum">
              <a:rPr lang="en-US" smtClean="0"/>
              <a:pPr/>
              <a:t>6</a:t>
            </a:fld>
            <a:endParaRPr lang="en-US"/>
          </a:p>
        </p:txBody>
      </p:sp>
    </p:spTree>
    <p:extLst>
      <p:ext uri="{BB962C8B-B14F-4D97-AF65-F5344CB8AC3E}">
        <p14:creationId xmlns:p14="http://schemas.microsoft.com/office/powerpoint/2010/main" val="1579447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436667-027D-4F9E-A5EA-10D7FFFF898C}" type="slidenum">
              <a:rPr lang="en-US" smtClean="0"/>
              <a:pPr/>
              <a:t>8</a:t>
            </a:fld>
            <a:endParaRPr lang="en-US"/>
          </a:p>
        </p:txBody>
      </p:sp>
    </p:spTree>
    <p:extLst>
      <p:ext uri="{BB962C8B-B14F-4D97-AF65-F5344CB8AC3E}">
        <p14:creationId xmlns:p14="http://schemas.microsoft.com/office/powerpoint/2010/main" val="745924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436667-027D-4F9E-A5EA-10D7FFFF898C}" type="slidenum">
              <a:rPr lang="en-US" smtClean="0"/>
              <a:pPr/>
              <a:t>11</a:t>
            </a:fld>
            <a:endParaRPr lang="en-US"/>
          </a:p>
        </p:txBody>
      </p:sp>
    </p:spTree>
    <p:extLst>
      <p:ext uri="{BB962C8B-B14F-4D97-AF65-F5344CB8AC3E}">
        <p14:creationId xmlns:p14="http://schemas.microsoft.com/office/powerpoint/2010/main" val="31270216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1187258-5166-4719-8113-44475EF4620B}" type="slidenum">
              <a:rPr lang="en-US" smtClean="0"/>
              <a:pPr/>
              <a:t>15</a:t>
            </a:fld>
            <a:endParaRPr lang="en-US"/>
          </a:p>
        </p:txBody>
      </p:sp>
    </p:spTree>
    <p:extLst>
      <p:ext uri="{BB962C8B-B14F-4D97-AF65-F5344CB8AC3E}">
        <p14:creationId xmlns:p14="http://schemas.microsoft.com/office/powerpoint/2010/main" val="1913177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A1283DDB-CBBC-4C07-BBDA-857954CB6BED}" type="slidenum">
              <a:rPr lang="en-US" smtClean="0"/>
              <a:pPr/>
              <a:t>17</a:t>
            </a:fld>
            <a:endParaRPr lang="en-US"/>
          </a:p>
        </p:txBody>
      </p:sp>
      <p:sp>
        <p:nvSpPr>
          <p:cNvPr id="11267" name="Rectangle 2"/>
          <p:cNvSpPr>
            <a:spLocks noGrp="1" noRot="1" noChangeAspect="1" noChangeArrowheads="1" noTextEdit="1"/>
          </p:cNvSpPr>
          <p:nvPr>
            <p:ph type="sldImg"/>
          </p:nvPr>
        </p:nvSpPr>
        <p:spPr>
          <a:xfrm>
            <a:off x="1182688" y="696913"/>
            <a:ext cx="4646612" cy="3484562"/>
          </a:xfrm>
          <a:ln/>
        </p:spPr>
      </p:sp>
      <p:sp>
        <p:nvSpPr>
          <p:cNvPr id="1126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804735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436667-027D-4F9E-A5EA-10D7FFFF898C}" type="slidenum">
              <a:rPr lang="en-US" smtClean="0"/>
              <a:pPr/>
              <a:t>39</a:t>
            </a:fld>
            <a:endParaRPr lang="en-US"/>
          </a:p>
        </p:txBody>
      </p:sp>
    </p:spTree>
    <p:extLst>
      <p:ext uri="{BB962C8B-B14F-4D97-AF65-F5344CB8AC3E}">
        <p14:creationId xmlns:p14="http://schemas.microsoft.com/office/powerpoint/2010/main" val="1504452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02A56C2-50C3-4B96-A847-F73DAA8640AB}" type="datetimeFigureOut">
              <a:rPr lang="en-US" smtClean="0"/>
              <a:pPr/>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F8A61-1AE0-4B03-B383-880645064D0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2A56C2-50C3-4B96-A847-F73DAA8640AB}" type="datetimeFigureOut">
              <a:rPr lang="en-US" smtClean="0"/>
              <a:pPr/>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F8A61-1AE0-4B03-B383-880645064D0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2A56C2-50C3-4B96-A847-F73DAA8640AB}" type="datetimeFigureOut">
              <a:rPr lang="en-US" smtClean="0"/>
              <a:pPr/>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F8A61-1AE0-4B03-B383-880645064D0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CB5B966B-6A34-4E8B-ACCE-0523AFD537BB}"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2"/>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51BD54D-0EF3-4288-92A1-156CD7DB7DD3}" type="slidenum">
              <a:rPr lang="en-US"/>
              <a:pPr>
                <a:defRPr/>
              </a:pPr>
              <a:t>‹#›</a:t>
            </a:fld>
            <a:endParaRPr lang="en-US"/>
          </a:p>
        </p:txBody>
      </p:sp>
    </p:spTree>
    <p:extLst>
      <p:ext uri="{BB962C8B-B14F-4D97-AF65-F5344CB8AC3E}">
        <p14:creationId xmlns:p14="http://schemas.microsoft.com/office/powerpoint/2010/main" val="342483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2A56C2-50C3-4B96-A847-F73DAA8640AB}" type="datetimeFigureOut">
              <a:rPr lang="en-US" smtClean="0"/>
              <a:pPr/>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F8A61-1AE0-4B03-B383-880645064D0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2A56C2-50C3-4B96-A847-F73DAA8640AB}" type="datetimeFigureOut">
              <a:rPr lang="en-US" smtClean="0"/>
              <a:pPr/>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F8A61-1AE0-4B03-B383-880645064D0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02A56C2-50C3-4B96-A847-F73DAA8640AB}" type="datetimeFigureOut">
              <a:rPr lang="en-US" smtClean="0"/>
              <a:pPr/>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3F8A61-1AE0-4B03-B383-880645064D0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02A56C2-50C3-4B96-A847-F73DAA8640AB}" type="datetimeFigureOut">
              <a:rPr lang="en-US" smtClean="0"/>
              <a:pPr/>
              <a:t>1/30/2023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3F8A61-1AE0-4B03-B383-880645064D0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02A56C2-50C3-4B96-A847-F73DAA8640AB}" type="datetimeFigureOut">
              <a:rPr lang="en-US" smtClean="0"/>
              <a:pPr/>
              <a:t>1/30/2023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3F8A61-1AE0-4B03-B383-880645064D0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2A56C2-50C3-4B96-A847-F73DAA8640AB}" type="datetimeFigureOut">
              <a:rPr lang="en-US" smtClean="0"/>
              <a:pPr/>
              <a:t>1/30/2023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3F8A61-1AE0-4B03-B383-880645064D0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2A56C2-50C3-4B96-A847-F73DAA8640AB}" type="datetimeFigureOut">
              <a:rPr lang="en-US" smtClean="0"/>
              <a:pPr/>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3F8A61-1AE0-4B03-B383-880645064D0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2A56C2-50C3-4B96-A847-F73DAA8640AB}" type="datetimeFigureOut">
              <a:rPr lang="en-US" smtClean="0"/>
              <a:pPr/>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3F8A61-1AE0-4B03-B383-880645064D0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2A56C2-50C3-4B96-A847-F73DAA8640AB}" type="datetimeFigureOut">
              <a:rPr lang="en-US" smtClean="0"/>
              <a:pPr/>
              <a:t>1/30/2023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3F8A61-1AE0-4B03-B383-880645064D0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a:bodyPr>
          <a:lstStyle/>
          <a:p>
            <a:r>
              <a:rPr lang="en-US" sz="4800" dirty="0">
                <a:latin typeface="Bernard MT Condensed" panose="02050806060905020404" pitchFamily="18" charset="0"/>
              </a:rPr>
              <a:t>America—1850-1920</a:t>
            </a:r>
            <a:br>
              <a:rPr lang="en-US" sz="4800" dirty="0">
                <a:latin typeface="Bernard MT Condensed" panose="02050806060905020404" pitchFamily="18" charset="0"/>
              </a:rPr>
            </a:br>
            <a:br>
              <a:rPr lang="en-US" sz="1600" dirty="0">
                <a:latin typeface="Blackoak Std" pitchFamily="50" charset="0"/>
              </a:rPr>
            </a:br>
            <a:r>
              <a:rPr lang="en-US" sz="4800" b="1" dirty="0">
                <a:latin typeface="Engravers MT" panose="02090707080505020304" pitchFamily="18" charset="0"/>
              </a:rPr>
              <a:t>Industry</a:t>
            </a:r>
            <a:br>
              <a:rPr lang="en-US" sz="4800" b="1" dirty="0">
                <a:latin typeface="Engravers MT" panose="02090707080505020304" pitchFamily="18" charset="0"/>
              </a:rPr>
            </a:br>
            <a:r>
              <a:rPr lang="en-US" sz="4800" b="1" dirty="0">
                <a:latin typeface="Engravers MT" panose="02090707080505020304" pitchFamily="18" charset="0"/>
              </a:rPr>
              <a:t>Invention</a:t>
            </a:r>
            <a:br>
              <a:rPr lang="en-US" sz="4800" b="1" dirty="0">
                <a:latin typeface="Engravers MT" panose="02090707080505020304" pitchFamily="18" charset="0"/>
              </a:rPr>
            </a:br>
            <a:r>
              <a:rPr lang="en-US" sz="4800" b="1" dirty="0">
                <a:latin typeface="Engravers MT" panose="02090707080505020304" pitchFamily="18" charset="0"/>
              </a:rPr>
              <a:t>and</a:t>
            </a:r>
            <a:br>
              <a:rPr lang="en-US" sz="4800" b="1" dirty="0">
                <a:latin typeface="Engravers MT" panose="02090707080505020304" pitchFamily="18" charset="0"/>
              </a:rPr>
            </a:br>
            <a:r>
              <a:rPr lang="en-US" sz="4800" b="1" dirty="0">
                <a:latin typeface="Engravers MT" panose="02090707080505020304" pitchFamily="18" charset="0"/>
              </a:rPr>
              <a:t>Corruption</a:t>
            </a:r>
            <a:br>
              <a:rPr lang="en-US" sz="4800" dirty="0">
                <a:latin typeface="Engravers MT" panose="02090707080505020304" pitchFamily="18" charset="0"/>
              </a:rPr>
            </a:br>
            <a:br>
              <a:rPr lang="en-US" sz="1600" dirty="0">
                <a:latin typeface="Blackoak Std" pitchFamily="50" charset="0"/>
              </a:rPr>
            </a:br>
            <a:r>
              <a:rPr lang="en-US" sz="4800" dirty="0">
                <a:latin typeface="Bernard MT Condensed" panose="02050806060905020404" pitchFamily="18" charset="0"/>
              </a:rPr>
              <a:t>Modules 12-14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a:t>19</a:t>
            </a:r>
            <a:r>
              <a:rPr lang="en-US" baseline="30000" dirty="0"/>
              <a:t>th</a:t>
            </a:r>
            <a:r>
              <a:rPr lang="en-US" dirty="0"/>
              <a:t> Century Corruption in American Business and Politics</a:t>
            </a:r>
          </a:p>
        </p:txBody>
      </p:sp>
      <p:sp>
        <p:nvSpPr>
          <p:cNvPr id="4" name="Rectangle 3"/>
          <p:cNvSpPr>
            <a:spLocks noChangeArrowheads="1"/>
          </p:cNvSpPr>
          <p:nvPr/>
        </p:nvSpPr>
        <p:spPr bwMode="auto">
          <a:xfrm>
            <a:off x="457200" y="1600200"/>
            <a:ext cx="8224838" cy="4725988"/>
          </a:xfrm>
          <a:prstGeom prst="rect">
            <a:avLst/>
          </a:prstGeom>
          <a:solidFill>
            <a:srgbClr val="FFFF99"/>
          </a:solidFill>
          <a:ln w="9525">
            <a:solidFill>
              <a:srgbClr val="FFFF99"/>
            </a:solidFill>
            <a:miter lim="800000"/>
            <a:headEnd/>
            <a:tailEnd/>
          </a:ln>
        </p:spPr>
        <p:txBody>
          <a:bodyPr/>
          <a:lstStyle/>
          <a:p>
            <a:pPr algn="ctr">
              <a:lnSpc>
                <a:spcPct val="90000"/>
              </a:lnSpc>
              <a:spcBef>
                <a:spcPct val="50000"/>
              </a:spcBef>
            </a:pPr>
            <a:r>
              <a:rPr lang="en-US" b="1" dirty="0"/>
              <a:t>BIG BUSINESS GROWS OUT OF CONTROL</a:t>
            </a:r>
          </a:p>
          <a:p>
            <a:pPr marL="342900" indent="-342900">
              <a:lnSpc>
                <a:spcPct val="90000"/>
              </a:lnSpc>
              <a:spcBef>
                <a:spcPct val="50000"/>
              </a:spcBef>
              <a:buFont typeface="+mj-lt"/>
              <a:buAutoNum type="arabicPeriod"/>
            </a:pPr>
            <a:r>
              <a:rPr lang="en-US" dirty="0"/>
              <a:t>IMMGRATION INCREASED TO FILL NEEDS OF THE LABOR FORCE—CHEAP LABOR</a:t>
            </a:r>
          </a:p>
          <a:p>
            <a:pPr marL="342900" indent="-342900">
              <a:lnSpc>
                <a:spcPct val="90000"/>
              </a:lnSpc>
              <a:spcBef>
                <a:spcPct val="50000"/>
              </a:spcBef>
              <a:buFont typeface="+mj-lt"/>
              <a:buAutoNum type="arabicPeriod"/>
            </a:pPr>
            <a:r>
              <a:rPr lang="en-US" dirty="0"/>
              <a:t>FORMER SLAVES AND SOUTHERNERS MOVED NORTH FOR JOB OPPORTUNITIES</a:t>
            </a:r>
          </a:p>
          <a:p>
            <a:pPr marL="342900" indent="-342900">
              <a:lnSpc>
                <a:spcPct val="90000"/>
              </a:lnSpc>
              <a:spcBef>
                <a:spcPct val="50000"/>
              </a:spcBef>
              <a:buFont typeface="+mj-lt"/>
              <a:buAutoNum type="arabicPeriod"/>
            </a:pPr>
            <a:r>
              <a:rPr lang="en-US" dirty="0"/>
              <a:t>INDUSTRY DID LITTLE TO PROTECT WORKERS—MANY NEEDED ANY AVAILABLE WORK—EXPENDABLE</a:t>
            </a:r>
          </a:p>
          <a:p>
            <a:pPr marL="342900" indent="-342900">
              <a:lnSpc>
                <a:spcPct val="90000"/>
              </a:lnSpc>
              <a:spcBef>
                <a:spcPct val="50000"/>
              </a:spcBef>
              <a:buFont typeface="+mj-lt"/>
              <a:buAutoNum type="arabicPeriod"/>
            </a:pPr>
            <a:r>
              <a:rPr lang="en-US" dirty="0"/>
              <a:t>WEALTH WAS CONCENTRATED AND WORKERS WERE OFTEN EXPLOITED FOR PROFIT—WAGE CUTS, LONGER HOURS, NO COMPENSATION FOR INJURY</a:t>
            </a:r>
          </a:p>
          <a:p>
            <a:pPr algn="ctr">
              <a:lnSpc>
                <a:spcPct val="90000"/>
              </a:lnSpc>
              <a:spcBef>
                <a:spcPct val="50000"/>
              </a:spcBef>
            </a:pPr>
            <a:endParaRPr lang="en-US" b="1" dirty="0"/>
          </a:p>
          <a:p>
            <a:pPr algn="ctr">
              <a:lnSpc>
                <a:spcPct val="90000"/>
              </a:lnSpc>
              <a:spcBef>
                <a:spcPct val="50000"/>
              </a:spcBef>
            </a:pPr>
            <a:r>
              <a:rPr lang="en-US" b="1" dirty="0"/>
              <a:t>COMPANIES BEGAN TO FORM MONOPOLIES AND TRUSTS</a:t>
            </a:r>
          </a:p>
          <a:p>
            <a:pPr marL="342900" indent="-342900">
              <a:lnSpc>
                <a:spcPct val="90000"/>
              </a:lnSpc>
              <a:spcBef>
                <a:spcPct val="50000"/>
              </a:spcBef>
              <a:buFont typeface="+mj-lt"/>
              <a:buAutoNum type="arabicPeriod"/>
            </a:pPr>
            <a:r>
              <a:rPr lang="en-US" dirty="0"/>
              <a:t>MONOPOLIES—WHEN AN ENTIRE INDUSTRY IS OWNED OR CONTROLLED BY A SINGLE COMPANY OR CORPORATION</a:t>
            </a:r>
          </a:p>
          <a:p>
            <a:pPr marL="342900" indent="-342900">
              <a:lnSpc>
                <a:spcPct val="90000"/>
              </a:lnSpc>
              <a:spcBef>
                <a:spcPct val="50000"/>
              </a:spcBef>
              <a:buFont typeface="+mj-lt"/>
              <a:buAutoNum type="arabicPeriod"/>
            </a:pPr>
            <a:r>
              <a:rPr lang="en-US" dirty="0"/>
              <a:t>TRUSTS—HIDDEN COMPANIES THAT MANAGE A MONOPOLY SO THAT IT APPEARS TO BE A GROUP OF UNRELATED COMPANIES, ACTING INDEPENDENTLY </a:t>
            </a:r>
          </a:p>
          <a:p>
            <a:pPr>
              <a:lnSpc>
                <a:spcPct val="90000"/>
              </a:lnSpc>
              <a:spcBef>
                <a:spcPct val="50000"/>
              </a:spcBef>
            </a:pPr>
            <a:endParaRPr lang="en-US" dirty="0"/>
          </a:p>
          <a:p>
            <a:pPr>
              <a:lnSpc>
                <a:spcPct val="90000"/>
              </a:lnSpc>
              <a:spcBef>
                <a:spcPct val="50000"/>
              </a:spcBef>
            </a:pPr>
            <a:endParaRPr lang="en-US" dirty="0"/>
          </a:p>
        </p:txBody>
      </p:sp>
    </p:spTree>
    <p:extLst>
      <p:ext uri="{BB962C8B-B14F-4D97-AF65-F5344CB8AC3E}">
        <p14:creationId xmlns:p14="http://schemas.microsoft.com/office/powerpoint/2010/main" val="2215536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dirty="0"/>
              <a:t>19</a:t>
            </a:r>
            <a:r>
              <a:rPr lang="en-US" baseline="30000" dirty="0"/>
              <a:t>th</a:t>
            </a:r>
            <a:r>
              <a:rPr lang="en-US" dirty="0"/>
              <a:t> Century Corruption in American Business and Politics (continued)</a:t>
            </a:r>
          </a:p>
        </p:txBody>
      </p:sp>
      <p:sp>
        <p:nvSpPr>
          <p:cNvPr id="3" name="Rectangle 2"/>
          <p:cNvSpPr>
            <a:spLocks noChangeArrowheads="1"/>
          </p:cNvSpPr>
          <p:nvPr/>
        </p:nvSpPr>
        <p:spPr bwMode="auto">
          <a:xfrm>
            <a:off x="457200" y="1524000"/>
            <a:ext cx="8224838" cy="5105400"/>
          </a:xfrm>
          <a:prstGeom prst="rect">
            <a:avLst/>
          </a:prstGeom>
          <a:solidFill>
            <a:srgbClr val="FFFF99"/>
          </a:solidFill>
          <a:ln w="9525">
            <a:solidFill>
              <a:srgbClr val="FFFF99"/>
            </a:solidFill>
            <a:miter lim="800000"/>
            <a:headEnd/>
            <a:tailEnd/>
          </a:ln>
        </p:spPr>
        <p:txBody>
          <a:bodyPr/>
          <a:lstStyle/>
          <a:p>
            <a:pPr lvl="0" algn="ctr">
              <a:spcAft>
                <a:spcPts val="600"/>
              </a:spcAft>
            </a:pPr>
            <a:r>
              <a:rPr lang="en-US" sz="2000" b="1" dirty="0"/>
              <a:t>POLITICAL CORRUPTION WAS COMMON IN THE LAST HALF OF THE 1800'S</a:t>
            </a:r>
            <a:endParaRPr lang="en-US" sz="2000" dirty="0"/>
          </a:p>
          <a:p>
            <a:pPr marL="342900" indent="-342900">
              <a:spcAft>
                <a:spcPts val="600"/>
              </a:spcAft>
              <a:buFont typeface="+mj-lt"/>
              <a:buAutoNum type="arabicPeriod"/>
            </a:pPr>
            <a:r>
              <a:rPr lang="en-US" sz="2000" dirty="0"/>
              <a:t>BIG BUSINESS CONTROLLED MANY POLITICIANS TO INSURE GOVERNMENT CONTRACTS AND/OR FAVORABLE LAWS—CAMPAIGN CONTRIBUTIONS, BRIBES, VOTES (OPEN BALLOT VOTING), EXTORTION</a:t>
            </a:r>
          </a:p>
          <a:p>
            <a:pPr marL="342900" indent="-342900">
              <a:spcAft>
                <a:spcPts val="600"/>
              </a:spcAft>
              <a:buFont typeface="+mj-lt"/>
              <a:buAutoNum type="arabicPeriod"/>
            </a:pPr>
            <a:r>
              <a:rPr lang="en-US" sz="2000" dirty="0"/>
              <a:t>SCANDALS WERE OFTEN NOT REPORTED—BUSINESSES CONTROLLED THE PRESS IN SOME PLACES</a:t>
            </a:r>
          </a:p>
          <a:p>
            <a:r>
              <a:rPr lang="en-US" sz="2000" dirty="0"/>
              <a:t> </a:t>
            </a:r>
          </a:p>
          <a:p>
            <a:pPr lvl="0" algn="ctr">
              <a:spcAft>
                <a:spcPts val="600"/>
              </a:spcAft>
            </a:pPr>
            <a:r>
              <a:rPr lang="en-US" sz="2000" b="1" dirty="0"/>
              <a:t>THE SPOILS SYSTEM WAS OUT OF CONTROL</a:t>
            </a:r>
          </a:p>
          <a:p>
            <a:pPr marL="342900" indent="-342900">
              <a:spcAft>
                <a:spcPts val="600"/>
              </a:spcAft>
              <a:buFont typeface="+mj-lt"/>
              <a:buAutoNum type="arabicPeriod"/>
            </a:pPr>
            <a:r>
              <a:rPr lang="en-US" sz="2000" dirty="0"/>
              <a:t>PATRONAGE—CIVIL SERVICE JOBS OR WORK CONTRACTS USED TO REWARD POLITICAL LOYALTY, FAMILY CONSIDERATIONS OR CAMPAIGN CONTRIBUTIONS</a:t>
            </a:r>
          </a:p>
          <a:p>
            <a:pPr marL="342900" indent="-342900">
              <a:spcAft>
                <a:spcPts val="600"/>
              </a:spcAft>
              <a:buFont typeface="+mj-lt"/>
              <a:buAutoNum type="arabicPeriod"/>
            </a:pPr>
            <a:r>
              <a:rPr lang="en-US" sz="2000" dirty="0"/>
              <a:t>GOVERNMENT AGENCIES AND JOBS WERE USED PROTECT INDUSTRY FROM REGULATION AND INCREASE PROFITS FROM GOVERNMENT CONTRACTS—</a:t>
            </a:r>
            <a:r>
              <a:rPr lang="en-US" sz="2000" b="1" u="sng" dirty="0"/>
              <a:t>GRAFT</a:t>
            </a:r>
            <a:r>
              <a:rPr lang="en-US" sz="2000" dirty="0"/>
              <a:t>—THE USE OF GOVERNMENT PROGRAMS OR LEGISLATION FOR PERSONAL PROFIT </a:t>
            </a:r>
          </a:p>
        </p:txBody>
      </p:sp>
    </p:spTree>
    <p:extLst>
      <p:ext uri="{BB962C8B-B14F-4D97-AF65-F5344CB8AC3E}">
        <p14:creationId xmlns:p14="http://schemas.microsoft.com/office/powerpoint/2010/main" val="2360911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19</a:t>
            </a:r>
            <a:r>
              <a:rPr lang="en-US" baseline="30000" dirty="0"/>
              <a:t>th</a:t>
            </a:r>
            <a:r>
              <a:rPr lang="en-US" dirty="0"/>
              <a:t> Century Corruption in American Business and Politics (continued)</a:t>
            </a:r>
          </a:p>
        </p:txBody>
      </p:sp>
      <p:sp>
        <p:nvSpPr>
          <p:cNvPr id="3" name="Rectangle 2"/>
          <p:cNvSpPr>
            <a:spLocks noChangeArrowheads="1"/>
          </p:cNvSpPr>
          <p:nvPr/>
        </p:nvSpPr>
        <p:spPr bwMode="auto">
          <a:xfrm>
            <a:off x="457200" y="1524000"/>
            <a:ext cx="8224838" cy="5105400"/>
          </a:xfrm>
          <a:prstGeom prst="rect">
            <a:avLst/>
          </a:prstGeom>
          <a:solidFill>
            <a:srgbClr val="FFFF99"/>
          </a:solidFill>
          <a:ln w="9525">
            <a:solidFill>
              <a:srgbClr val="FFFF99"/>
            </a:solidFill>
            <a:miter lim="800000"/>
            <a:headEnd/>
            <a:tailEnd/>
          </a:ln>
        </p:spPr>
        <p:txBody>
          <a:bodyPr/>
          <a:lstStyle/>
          <a:p>
            <a:pPr marR="0" lvl="0" algn="ctr">
              <a:spcBef>
                <a:spcPts val="0"/>
              </a:spcBef>
              <a:spcAft>
                <a:spcPts val="600"/>
              </a:spcAft>
              <a:tabLst>
                <a:tab pos="228600" algn="l"/>
              </a:tabLst>
            </a:pPr>
            <a:r>
              <a:rPr lang="en-US" sz="2000" b="1" dirty="0"/>
              <a:t>POLITICAL MACHINES CONTROLLED CAMPAIGNS AND GOVERNMENT</a:t>
            </a:r>
            <a:endParaRPr lang="en-US" sz="2000" dirty="0"/>
          </a:p>
          <a:p>
            <a:pPr marL="457200" indent="-457200" algn="just">
              <a:spcAft>
                <a:spcPts val="600"/>
              </a:spcAft>
              <a:buFont typeface="+mj-lt"/>
              <a:buAutoNum type="arabicPeriod"/>
            </a:pPr>
            <a:r>
              <a:rPr lang="en-US" sz="2000" u="sng" dirty="0"/>
              <a:t>POLITICAL MACHINE</a:t>
            </a:r>
            <a:r>
              <a:rPr lang="en-US" sz="2000" dirty="0"/>
              <a:t>—COMBINATION OF POLITICAL PARTY LEADERSHIP, CORRUPT BUSINESS LEADERS AND/OR CRIMINAL ORGANIZATIONS TO CONTROL NEIGHBORHOODS, CITIES, COUNTIES, AND STATES</a:t>
            </a:r>
          </a:p>
          <a:p>
            <a:pPr marL="457200" indent="-457200" algn="just">
              <a:spcAft>
                <a:spcPts val="600"/>
              </a:spcAft>
              <a:buFont typeface="+mj-lt"/>
              <a:buAutoNum type="arabicPeriod"/>
            </a:pPr>
            <a:r>
              <a:rPr lang="en-US" sz="2000" dirty="0"/>
              <a:t>IMMIGRANTS WERE OFTEN EXPLOITED TO PROVIDE VOTES—JOB SECURITY, HOUSING, AND/OR PERSONAL SAFETY WERE USED AS LEVERAGE FOR THEIR VOTES</a:t>
            </a:r>
          </a:p>
          <a:p>
            <a:pPr marL="457200" indent="-457200" algn="just">
              <a:spcAft>
                <a:spcPts val="600"/>
              </a:spcAft>
              <a:buFont typeface="+mj-lt"/>
              <a:buAutoNum type="arabicPeriod"/>
            </a:pPr>
            <a:r>
              <a:rPr lang="en-US" sz="2000" u="sng" dirty="0"/>
              <a:t>BOSS TWEED</a:t>
            </a:r>
            <a:r>
              <a:rPr lang="en-US" sz="2000" dirty="0"/>
              <a:t>—WILLIAM TWEED CONTROLLED THE DEMOCRATIC PARTY MACHINE IN NYC</a:t>
            </a:r>
            <a:endParaRPr lang="en-US" sz="2000" dirty="0">
              <a:sym typeface="Wingdings"/>
            </a:endParaRPr>
          </a:p>
          <a:p>
            <a:pPr algn="ctr">
              <a:spcAft>
                <a:spcPts val="600"/>
              </a:spcAft>
            </a:pPr>
            <a:r>
              <a:rPr lang="en-US" sz="2000" b="1" dirty="0"/>
              <a:t>CORRUPTION WAS RAMPANT IN ALL LEVELS OF POLITICS</a:t>
            </a:r>
          </a:p>
          <a:p>
            <a:pPr marL="457200" indent="-457200" algn="just">
              <a:spcAft>
                <a:spcPts val="600"/>
              </a:spcAft>
              <a:buFont typeface="+mj-lt"/>
              <a:buAutoNum type="arabicPeriod"/>
            </a:pPr>
            <a:r>
              <a:rPr lang="en-US" sz="2000" dirty="0"/>
              <a:t>ASSASSINATION OF PRESIDENT GARFIELD  (1881) SHOCKED AMERICANS—KILLED BY LUNATIC WHO BELIEVED HE WAS OWED A JOB PROMISED BY MACHINE POLITICIANS</a:t>
            </a:r>
          </a:p>
          <a:p>
            <a:pPr marL="457200" indent="-457200" algn="just">
              <a:spcAft>
                <a:spcPts val="600"/>
              </a:spcAft>
              <a:buFont typeface="+mj-lt"/>
              <a:buAutoNum type="arabicPeriod"/>
            </a:pPr>
            <a:r>
              <a:rPr lang="en-US" sz="2000" dirty="0"/>
              <a:t>MANY AMERICANS WERE FED UP WITH CORRUPTION AND GRAFT—REFORM MOVEMENTS BEGIN</a:t>
            </a:r>
          </a:p>
          <a:p>
            <a:pPr algn="just">
              <a:lnSpc>
                <a:spcPts val="1600"/>
              </a:lnSpc>
            </a:pPr>
            <a:endParaRPr lang="en-US" sz="2000" dirty="0"/>
          </a:p>
        </p:txBody>
      </p:sp>
    </p:spTree>
    <p:extLst>
      <p:ext uri="{BB962C8B-B14F-4D97-AF65-F5344CB8AC3E}">
        <p14:creationId xmlns:p14="http://schemas.microsoft.com/office/powerpoint/2010/main" val="2644632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a:t>Political Scandals &amp; Corruption</a:t>
            </a:r>
          </a:p>
        </p:txBody>
      </p:sp>
      <p:sp>
        <p:nvSpPr>
          <p:cNvPr id="4" name="Rectangle 3"/>
          <p:cNvSpPr txBox="1">
            <a:spLocks noChangeArrowheads="1"/>
          </p:cNvSpPr>
          <p:nvPr/>
        </p:nvSpPr>
        <p:spPr>
          <a:xfrm>
            <a:off x="533400" y="1219200"/>
            <a:ext cx="8153400" cy="5375275"/>
          </a:xfrm>
          <a:prstGeom prst="rect">
            <a:avLst/>
          </a:prstGeom>
          <a:solidFill>
            <a:srgbClr val="FFFF99"/>
          </a:solidFill>
          <a:ln>
            <a:solidFill>
              <a:srgbClr val="FFFF99"/>
            </a:solidFill>
          </a:ln>
        </p:spPr>
        <p:txBody>
          <a:bodyPr anchor="ct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spcBef>
                <a:spcPct val="50000"/>
              </a:spcBef>
            </a:pPr>
            <a:r>
              <a:rPr lang="en-US" sz="2400" dirty="0"/>
              <a:t>Grant’s presidency was scandalous:</a:t>
            </a:r>
          </a:p>
          <a:p>
            <a:pPr marL="800100" lvl="1" indent="-342900">
              <a:lnSpc>
                <a:spcPct val="80000"/>
              </a:lnSpc>
              <a:spcBef>
                <a:spcPct val="50000"/>
              </a:spcBef>
              <a:buFont typeface="+mj-lt"/>
              <a:buAutoNum type="arabicPeriod"/>
            </a:pPr>
            <a:r>
              <a:rPr lang="en-US" sz="2400" dirty="0" err="1"/>
              <a:t>Crédit</a:t>
            </a:r>
            <a:r>
              <a:rPr lang="en-US" sz="2400" dirty="0"/>
              <a:t> </a:t>
            </a:r>
            <a:r>
              <a:rPr lang="en-US" sz="2400" dirty="0" err="1"/>
              <a:t>Mobilier</a:t>
            </a:r>
            <a:r>
              <a:rPr lang="en-US" sz="2400" dirty="0"/>
              <a:t>—scheme to funnel federal RR money to stockholders</a:t>
            </a:r>
          </a:p>
          <a:p>
            <a:pPr marL="800100" lvl="1" indent="-342900">
              <a:lnSpc>
                <a:spcPct val="80000"/>
              </a:lnSpc>
              <a:spcBef>
                <a:spcPct val="50000"/>
              </a:spcBef>
              <a:buFont typeface="+mj-lt"/>
              <a:buAutoNum type="arabicPeriod"/>
            </a:pPr>
            <a:r>
              <a:rPr lang="en-US" sz="2400" dirty="0"/>
              <a:t>Pension Grabs—officials stole unclaimed pensions from veterans and their survivors</a:t>
            </a:r>
          </a:p>
          <a:p>
            <a:pPr>
              <a:lnSpc>
                <a:spcPct val="80000"/>
              </a:lnSpc>
              <a:spcBef>
                <a:spcPct val="50000"/>
              </a:spcBef>
            </a:pPr>
            <a:r>
              <a:rPr lang="en-US" sz="2400" dirty="0"/>
              <a:t>Election of 1876</a:t>
            </a:r>
          </a:p>
          <a:p>
            <a:pPr marL="800100" lvl="1" indent="-342900">
              <a:lnSpc>
                <a:spcPct val="80000"/>
              </a:lnSpc>
              <a:spcBef>
                <a:spcPct val="50000"/>
              </a:spcBef>
              <a:buFont typeface="+mj-lt"/>
              <a:buAutoNum type="arabicPeriod"/>
            </a:pPr>
            <a:r>
              <a:rPr lang="en-US" sz="2400" dirty="0"/>
              <a:t>Machines controlled the elections in several states</a:t>
            </a:r>
          </a:p>
          <a:p>
            <a:pPr marL="800100" lvl="1" indent="-342900">
              <a:lnSpc>
                <a:spcPct val="80000"/>
              </a:lnSpc>
              <a:spcBef>
                <a:spcPct val="50000"/>
              </a:spcBef>
              <a:buFont typeface="+mj-lt"/>
              <a:buAutoNum type="arabicPeriod"/>
            </a:pPr>
            <a:r>
              <a:rPr lang="en-US" sz="2400" dirty="0"/>
              <a:t>Hayes won as the result of a political bargain—end of reconstruction</a:t>
            </a:r>
          </a:p>
          <a:p>
            <a:pPr>
              <a:lnSpc>
                <a:spcPct val="80000"/>
              </a:lnSpc>
              <a:spcBef>
                <a:spcPct val="50000"/>
              </a:spcBef>
            </a:pPr>
            <a:r>
              <a:rPr lang="en-US" sz="2400" dirty="0"/>
              <a:t>Reform split the Republican party</a:t>
            </a:r>
          </a:p>
          <a:p>
            <a:pPr marL="800100" lvl="1" indent="-342900">
              <a:lnSpc>
                <a:spcPct val="80000"/>
              </a:lnSpc>
              <a:spcBef>
                <a:spcPct val="50000"/>
              </a:spcBef>
              <a:buFont typeface="+mj-lt"/>
              <a:buAutoNum type="arabicPeriod"/>
            </a:pPr>
            <a:r>
              <a:rPr lang="en-US" sz="2400" dirty="0"/>
              <a:t>1880—Pres. Garfield was assassinated—spoils system</a:t>
            </a:r>
          </a:p>
          <a:p>
            <a:pPr marL="800100" lvl="1" indent="-342900">
              <a:lnSpc>
                <a:spcPct val="80000"/>
              </a:lnSpc>
              <a:spcBef>
                <a:spcPct val="50000"/>
              </a:spcBef>
              <a:buFont typeface="+mj-lt"/>
              <a:buAutoNum type="arabicPeriod"/>
            </a:pPr>
            <a:r>
              <a:rPr lang="en-US" sz="2400" dirty="0"/>
              <a:t>1882—Arthur—Pendleton Civil Service Act—reduced the spoils system</a:t>
            </a:r>
          </a:p>
        </p:txBody>
      </p:sp>
    </p:spTree>
    <p:extLst>
      <p:ext uri="{BB962C8B-B14F-4D97-AF65-F5344CB8AC3E}">
        <p14:creationId xmlns:p14="http://schemas.microsoft.com/office/powerpoint/2010/main" val="631380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152400"/>
            <a:ext cx="8229600" cy="815975"/>
          </a:xfrm>
        </p:spPr>
        <p:txBody>
          <a:bodyPr/>
          <a:lstStyle/>
          <a:p>
            <a:r>
              <a:rPr lang="en-US" sz="4200" dirty="0">
                <a:solidFill>
                  <a:schemeClr val="tx1"/>
                </a:solidFill>
              </a:rPr>
              <a:t>Segregation and Discrimination</a:t>
            </a:r>
            <a:endParaRPr lang="en-US" sz="5200" dirty="0">
              <a:solidFill>
                <a:schemeClr val="tx1"/>
              </a:solidFill>
              <a:effectLst>
                <a:outerShdw blurRad="38100" dist="38100" dir="2700000" algn="tl">
                  <a:srgbClr val="C0C0C0"/>
                </a:outerShdw>
              </a:effectLst>
            </a:endParaRPr>
          </a:p>
        </p:txBody>
      </p:sp>
      <p:sp>
        <p:nvSpPr>
          <p:cNvPr id="21507" name="Rectangle 3"/>
          <p:cNvSpPr>
            <a:spLocks noGrp="1" noChangeArrowheads="1"/>
          </p:cNvSpPr>
          <p:nvPr>
            <p:ph type="body" idx="1"/>
          </p:nvPr>
        </p:nvSpPr>
        <p:spPr>
          <a:xfrm>
            <a:off x="508000" y="990600"/>
            <a:ext cx="8153400" cy="5486400"/>
          </a:xfrm>
          <a:solidFill>
            <a:srgbClr val="FFFF99"/>
          </a:solidFill>
          <a:ln>
            <a:solidFill>
              <a:srgbClr val="FFFF99"/>
            </a:solidFill>
          </a:ln>
        </p:spPr>
        <p:txBody>
          <a:bodyPr>
            <a:noAutofit/>
          </a:bodyPr>
          <a:lstStyle/>
          <a:p>
            <a:pPr>
              <a:lnSpc>
                <a:spcPct val="90000"/>
              </a:lnSpc>
              <a:spcBef>
                <a:spcPct val="50000"/>
              </a:spcBef>
            </a:pPr>
            <a:r>
              <a:rPr lang="en-US" sz="2100" i="1" dirty="0" err="1"/>
              <a:t>Plessy</a:t>
            </a:r>
            <a:r>
              <a:rPr lang="en-US" sz="2100" i="1" dirty="0"/>
              <a:t> v. Ferguson—Supreme Court </a:t>
            </a:r>
            <a:r>
              <a:rPr lang="en-US" sz="2100" dirty="0"/>
              <a:t>upheld segregation—“separate but equal” facilities didn’t violate the Fourteenth Amendment.</a:t>
            </a:r>
          </a:p>
          <a:p>
            <a:pPr>
              <a:lnSpc>
                <a:spcPct val="90000"/>
              </a:lnSpc>
              <a:spcBef>
                <a:spcPct val="50000"/>
              </a:spcBef>
            </a:pPr>
            <a:r>
              <a:rPr lang="en-US" sz="2100" dirty="0"/>
              <a:t>Strict rules governed social and business interactions between black and white Americans—Black Codes/Jim Crow Laws</a:t>
            </a:r>
          </a:p>
          <a:p>
            <a:pPr>
              <a:lnSpc>
                <a:spcPct val="90000"/>
              </a:lnSpc>
              <a:spcBef>
                <a:spcPct val="50000"/>
              </a:spcBef>
            </a:pPr>
            <a:r>
              <a:rPr lang="en-US" sz="2100" dirty="0"/>
              <a:t>The worst outcome of discrimination was </a:t>
            </a:r>
            <a:r>
              <a:rPr lang="en-US" sz="2100" b="1" dirty="0"/>
              <a:t>lynching</a:t>
            </a:r>
            <a:r>
              <a:rPr lang="en-US" sz="2100" dirty="0"/>
              <a:t>, or murder by a mob—900 African Americans murdered from 1882-92 by lynch mobs.</a:t>
            </a:r>
          </a:p>
          <a:p>
            <a:pPr>
              <a:lnSpc>
                <a:spcPct val="90000"/>
              </a:lnSpc>
              <a:spcBef>
                <a:spcPct val="50000"/>
              </a:spcBef>
            </a:pPr>
            <a:r>
              <a:rPr lang="en-US" sz="2100" dirty="0"/>
              <a:t>Two approaches to fighting racism emerged—accept segregation and learn skills to rise up…or…strive for full rights immediately.</a:t>
            </a:r>
          </a:p>
          <a:p>
            <a:pPr>
              <a:lnSpc>
                <a:spcPct val="90000"/>
              </a:lnSpc>
              <a:spcBef>
                <a:spcPct val="50000"/>
              </a:spcBef>
            </a:pPr>
            <a:r>
              <a:rPr lang="en-US" sz="2100" dirty="0"/>
              <a:t>Two leaders represented these groups.</a:t>
            </a:r>
          </a:p>
          <a:p>
            <a:pPr>
              <a:lnSpc>
                <a:spcPct val="90000"/>
              </a:lnSpc>
              <a:spcBef>
                <a:spcPct val="50000"/>
              </a:spcBef>
            </a:pPr>
            <a:endParaRPr lang="en-US" sz="2100" dirty="0"/>
          </a:p>
          <a:p>
            <a:pPr>
              <a:lnSpc>
                <a:spcPct val="90000"/>
              </a:lnSpc>
              <a:spcBef>
                <a:spcPct val="50000"/>
              </a:spcBef>
            </a:pPr>
            <a:endParaRPr lang="en-US" sz="2100" dirty="0"/>
          </a:p>
        </p:txBody>
      </p:sp>
      <p:graphicFrame>
        <p:nvGraphicFramePr>
          <p:cNvPr id="2" name="Table 1"/>
          <p:cNvGraphicFramePr>
            <a:graphicFrameLocks noGrp="1"/>
          </p:cNvGraphicFramePr>
          <p:nvPr>
            <p:extLst>
              <p:ext uri="{D42A27DB-BD31-4B8C-83A1-F6EECF244321}">
                <p14:modId xmlns:p14="http://schemas.microsoft.com/office/powerpoint/2010/main" val="509805894"/>
              </p:ext>
            </p:extLst>
          </p:nvPr>
        </p:nvGraphicFramePr>
        <p:xfrm>
          <a:off x="685800" y="4419600"/>
          <a:ext cx="7848600" cy="1993392"/>
        </p:xfrm>
        <a:graphic>
          <a:graphicData uri="http://schemas.openxmlformats.org/drawingml/2006/table">
            <a:tbl>
              <a:tblPr firstRow="1" bandRow="1">
                <a:tableStyleId>{5C22544A-7EE6-4342-B048-85BDC9FD1C3A}</a:tableStyleId>
              </a:tblPr>
              <a:tblGrid>
                <a:gridCol w="3924300">
                  <a:extLst>
                    <a:ext uri="{9D8B030D-6E8A-4147-A177-3AD203B41FA5}">
                      <a16:colId xmlns:a16="http://schemas.microsoft.com/office/drawing/2014/main" val="20000"/>
                    </a:ext>
                  </a:extLst>
                </a:gridCol>
                <a:gridCol w="3924300">
                  <a:extLst>
                    <a:ext uri="{9D8B030D-6E8A-4147-A177-3AD203B41FA5}">
                      <a16:colId xmlns:a16="http://schemas.microsoft.com/office/drawing/2014/main" val="20001"/>
                    </a:ext>
                  </a:extLst>
                </a:gridCol>
              </a:tblGrid>
              <a:tr h="1828800">
                <a:tc>
                  <a:txBody>
                    <a:bodyPr/>
                    <a:lstStyle/>
                    <a:p>
                      <a:pPr marL="228600" indent="-228600" algn="ctr">
                        <a:lnSpc>
                          <a:spcPct val="90000"/>
                        </a:lnSpc>
                        <a:spcBef>
                          <a:spcPct val="50000"/>
                        </a:spcBef>
                        <a:buFontTx/>
                        <a:buNone/>
                      </a:pPr>
                      <a:r>
                        <a:rPr lang="en-US" sz="1600" b="1" u="sng" dirty="0">
                          <a:solidFill>
                            <a:schemeClr val="tx1"/>
                          </a:solidFill>
                        </a:rPr>
                        <a:t>Booker T. Washington</a:t>
                      </a:r>
                    </a:p>
                    <a:p>
                      <a:pPr marL="342900" indent="-342900">
                        <a:lnSpc>
                          <a:spcPct val="90000"/>
                        </a:lnSpc>
                        <a:spcBef>
                          <a:spcPct val="50000"/>
                        </a:spcBef>
                        <a:buFont typeface="+mj-lt"/>
                        <a:buAutoNum type="arabicPeriod"/>
                      </a:pPr>
                      <a:r>
                        <a:rPr lang="en-US" sz="1600" b="0" dirty="0">
                          <a:solidFill>
                            <a:schemeClr val="tx1"/>
                          </a:solidFill>
                        </a:rPr>
                        <a:t>Born into slavery</a:t>
                      </a:r>
                    </a:p>
                    <a:p>
                      <a:pPr marL="342900" indent="-342900">
                        <a:lnSpc>
                          <a:spcPct val="90000"/>
                        </a:lnSpc>
                        <a:spcBef>
                          <a:spcPct val="50000"/>
                        </a:spcBef>
                        <a:buFont typeface="+mj-lt"/>
                        <a:buAutoNum type="arabicPeriod"/>
                      </a:pPr>
                      <a:r>
                        <a:rPr lang="en-US" sz="1600" b="0" dirty="0">
                          <a:solidFill>
                            <a:schemeClr val="tx1"/>
                          </a:solidFill>
                        </a:rPr>
                        <a:t>accept segregation for the moment</a:t>
                      </a:r>
                    </a:p>
                    <a:p>
                      <a:pPr marL="342900" indent="-342900">
                        <a:lnSpc>
                          <a:spcPct val="90000"/>
                        </a:lnSpc>
                        <a:spcBef>
                          <a:spcPct val="50000"/>
                        </a:spcBef>
                        <a:buFont typeface="+mj-lt"/>
                        <a:buAutoNum type="arabicPeriod"/>
                      </a:pPr>
                      <a:r>
                        <a:rPr lang="en-US" sz="1600" b="0" dirty="0">
                          <a:solidFill>
                            <a:schemeClr val="tx1"/>
                          </a:solidFill>
                        </a:rPr>
                        <a:t>improve by learning farming and vocational skills</a:t>
                      </a:r>
                    </a:p>
                    <a:p>
                      <a:pPr marL="342900" indent="-342900">
                        <a:lnSpc>
                          <a:spcPct val="90000"/>
                        </a:lnSpc>
                        <a:spcBef>
                          <a:spcPct val="50000"/>
                        </a:spcBef>
                        <a:buFont typeface="+mj-lt"/>
                        <a:buAutoNum type="arabicPeriod"/>
                      </a:pPr>
                      <a:r>
                        <a:rPr lang="en-US" sz="1600" b="0" dirty="0">
                          <a:solidFill>
                            <a:schemeClr val="tx1"/>
                          </a:solidFill>
                        </a:rPr>
                        <a:t>Founded the Tuskegee Institute</a:t>
                      </a:r>
                    </a:p>
                  </a:txBody>
                  <a:tcPr>
                    <a:noFill/>
                  </a:tcPr>
                </a:tc>
                <a:tc>
                  <a:txBody>
                    <a:bodyPr/>
                    <a:lstStyle/>
                    <a:p>
                      <a:pPr marL="228600" indent="-228600" algn="ctr">
                        <a:lnSpc>
                          <a:spcPct val="90000"/>
                        </a:lnSpc>
                        <a:spcBef>
                          <a:spcPct val="50000"/>
                        </a:spcBef>
                        <a:buFontTx/>
                        <a:buNone/>
                      </a:pPr>
                      <a:r>
                        <a:rPr lang="en-US" sz="1600" b="1" u="sng" dirty="0">
                          <a:solidFill>
                            <a:schemeClr val="tx1"/>
                          </a:solidFill>
                        </a:rPr>
                        <a:t>W.E.B. Du Bois</a:t>
                      </a:r>
                    </a:p>
                    <a:p>
                      <a:pPr marL="342900" indent="-342900">
                        <a:lnSpc>
                          <a:spcPct val="90000"/>
                        </a:lnSpc>
                        <a:spcBef>
                          <a:spcPct val="50000"/>
                        </a:spcBef>
                        <a:buFont typeface="+mj-lt"/>
                        <a:buAutoNum type="arabicPeriod"/>
                      </a:pPr>
                      <a:r>
                        <a:rPr lang="en-US" sz="1600" b="0" dirty="0">
                          <a:solidFill>
                            <a:schemeClr val="tx1"/>
                          </a:solidFill>
                        </a:rPr>
                        <a:t>strive for full rights immediately</a:t>
                      </a:r>
                    </a:p>
                    <a:p>
                      <a:pPr marL="342900" indent="-342900">
                        <a:lnSpc>
                          <a:spcPct val="90000"/>
                        </a:lnSpc>
                        <a:spcBef>
                          <a:spcPct val="50000"/>
                        </a:spcBef>
                        <a:buFont typeface="+mj-lt"/>
                        <a:buAutoNum type="arabicPeriod"/>
                      </a:pPr>
                      <a:r>
                        <a:rPr lang="en-US" sz="1600" b="0" dirty="0">
                          <a:solidFill>
                            <a:schemeClr val="tx1"/>
                          </a:solidFill>
                        </a:rPr>
                        <a:t>founded the Niagara Movement in 1905 to fight for equal rights</a:t>
                      </a:r>
                    </a:p>
                    <a:p>
                      <a:pPr marL="342900" indent="-342900">
                        <a:lnSpc>
                          <a:spcPct val="90000"/>
                        </a:lnSpc>
                        <a:spcBef>
                          <a:spcPct val="50000"/>
                        </a:spcBef>
                        <a:buFont typeface="+mj-lt"/>
                        <a:buAutoNum type="arabicPeriod"/>
                      </a:pPr>
                      <a:r>
                        <a:rPr lang="en-US" sz="1600" b="0" dirty="0">
                          <a:solidFill>
                            <a:schemeClr val="tx1"/>
                          </a:solidFill>
                        </a:rPr>
                        <a:t>Led to the National Association for the Advancement of Colored People (NAACP)—legal defense</a:t>
                      </a:r>
                    </a:p>
                  </a:txBody>
                  <a:tcPr>
                    <a:noFill/>
                  </a:tcPr>
                </a:tc>
                <a:extLst>
                  <a:ext uri="{0D108BD9-81ED-4DB2-BD59-A6C34878D82A}">
                    <a16:rowId xmlns:a16="http://schemas.microsoft.com/office/drawing/2014/main" val="10000"/>
                  </a:ext>
                </a:extLst>
              </a:tr>
            </a:tbl>
          </a:graphicData>
        </a:graphic>
      </p:graphicFrame>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normAutofit/>
          </a:bodyPr>
          <a:lstStyle/>
          <a:p>
            <a:r>
              <a:rPr lang="en-US" sz="8800" dirty="0">
                <a:latin typeface="Playbill" pitchFamily="82" charset="0"/>
              </a:rPr>
              <a:t>The Old West</a:t>
            </a:r>
          </a:p>
        </p:txBody>
      </p:sp>
      <p:sp>
        <p:nvSpPr>
          <p:cNvPr id="3" name="Subtitle 2"/>
          <p:cNvSpPr>
            <a:spLocks noGrp="1"/>
          </p:cNvSpPr>
          <p:nvPr>
            <p:ph type="subTitle" idx="1"/>
          </p:nvPr>
        </p:nvSpPr>
        <p:spPr>
          <a:xfrm>
            <a:off x="1371600" y="2743200"/>
            <a:ext cx="6400800" cy="2819400"/>
          </a:xfrm>
        </p:spPr>
        <p:txBody>
          <a:bodyPr>
            <a:normAutofit fontScale="77500" lnSpcReduction="20000"/>
          </a:bodyPr>
          <a:lstStyle/>
          <a:p>
            <a:r>
              <a:rPr lang="en-US" sz="4800" dirty="0">
                <a:solidFill>
                  <a:schemeClr val="tx1"/>
                </a:solidFill>
                <a:latin typeface="Playbill" pitchFamily="82" charset="0"/>
              </a:rPr>
              <a:t>The Indian Wars</a:t>
            </a:r>
          </a:p>
          <a:p>
            <a:r>
              <a:rPr lang="en-US" sz="4800" dirty="0">
                <a:solidFill>
                  <a:schemeClr val="tx1"/>
                </a:solidFill>
                <a:latin typeface="Playbill" pitchFamily="82" charset="0"/>
              </a:rPr>
              <a:t>The Westward March</a:t>
            </a:r>
          </a:p>
          <a:p>
            <a:r>
              <a:rPr lang="en-US" sz="4800" dirty="0">
                <a:solidFill>
                  <a:schemeClr val="tx1"/>
                </a:solidFill>
                <a:latin typeface="Playbill" pitchFamily="82" charset="0"/>
              </a:rPr>
              <a:t>Living in the American West</a:t>
            </a:r>
          </a:p>
          <a:p>
            <a:endParaRPr lang="en-US" sz="4800" dirty="0">
              <a:solidFill>
                <a:schemeClr val="tx1"/>
              </a:solidFill>
              <a:latin typeface="Playbill" pitchFamily="82" charset="0"/>
            </a:endParaRPr>
          </a:p>
          <a:p>
            <a:r>
              <a:rPr lang="en-US" sz="4800" b="1" dirty="0">
                <a:solidFill>
                  <a:schemeClr val="tx1"/>
                </a:solidFill>
              </a:rPr>
              <a:t>Module 11</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050" name="TextBox 2"/>
          <p:cNvSpPr txBox="1">
            <a:spLocks noChangeArrowheads="1"/>
          </p:cNvSpPr>
          <p:nvPr/>
        </p:nvSpPr>
        <p:spPr bwMode="auto">
          <a:xfrm>
            <a:off x="457200" y="533400"/>
            <a:ext cx="8229600" cy="5324535"/>
          </a:xfrm>
          <a:prstGeom prst="rect">
            <a:avLst/>
          </a:prstGeom>
          <a:noFill/>
          <a:ln w="9525">
            <a:noFill/>
            <a:miter lim="800000"/>
            <a:headEnd/>
            <a:tailEnd/>
          </a:ln>
        </p:spPr>
        <p:txBody>
          <a:bodyPr>
            <a:spAutoFit/>
          </a:bodyPr>
          <a:lstStyle/>
          <a:p>
            <a:pPr algn="ctr"/>
            <a:endParaRPr lang="en-US" dirty="0"/>
          </a:p>
          <a:p>
            <a:pPr algn="ctr"/>
            <a:endParaRPr lang="en-US" sz="6000" dirty="0">
              <a:latin typeface="Mesquite Std" pitchFamily="50" charset="0"/>
            </a:endParaRPr>
          </a:p>
          <a:p>
            <a:pPr algn="ctr"/>
            <a:r>
              <a:rPr lang="en-US" sz="8800" dirty="0">
                <a:latin typeface="Playbill" panose="040506030A0602020202" pitchFamily="82" charset="0"/>
              </a:rPr>
              <a:t>The American West</a:t>
            </a:r>
          </a:p>
          <a:p>
            <a:pPr algn="ctr"/>
            <a:endParaRPr lang="en-US" sz="6000" dirty="0">
              <a:latin typeface="Mesquite Std" pitchFamily="50" charset="0"/>
            </a:endParaRPr>
          </a:p>
          <a:p>
            <a:pPr algn="ctr"/>
            <a:r>
              <a:rPr lang="en-US" sz="6000" i="1" dirty="0">
                <a:latin typeface="Blackadder ITC" panose="04020505051007020D02" pitchFamily="82" charset="0"/>
              </a:rPr>
              <a:t>The Indian Wars Period</a:t>
            </a:r>
          </a:p>
          <a:p>
            <a:pPr algn="ctr"/>
            <a:endParaRPr lang="en-US" sz="3600" dirty="0">
              <a:latin typeface="Copperplate Gothic Light" pitchFamily="34" charset="0"/>
            </a:endParaRPr>
          </a:p>
          <a:p>
            <a:pPr algn="ct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33400" y="457200"/>
            <a:ext cx="8077200" cy="533400"/>
          </a:xfrm>
          <a:noFill/>
        </p:spPr>
        <p:txBody>
          <a:bodyPr>
            <a:normAutofit fontScale="90000"/>
          </a:bodyPr>
          <a:lstStyle/>
          <a:p>
            <a:pPr eaLnBrk="1" hangingPunct="1"/>
            <a:r>
              <a:rPr lang="en-US" sz="3200" dirty="0"/>
              <a:t>Conflicts Lead to Indian Wars Period</a:t>
            </a:r>
          </a:p>
        </p:txBody>
      </p:sp>
      <p:sp>
        <p:nvSpPr>
          <p:cNvPr id="3075" name="Text Box 3"/>
          <p:cNvSpPr txBox="1">
            <a:spLocks noChangeArrowheads="1"/>
          </p:cNvSpPr>
          <p:nvPr/>
        </p:nvSpPr>
        <p:spPr bwMode="auto">
          <a:xfrm>
            <a:off x="533400" y="1166813"/>
            <a:ext cx="8077200" cy="4929187"/>
          </a:xfrm>
          <a:prstGeom prst="rect">
            <a:avLst/>
          </a:prstGeom>
          <a:solidFill>
            <a:srgbClr val="FFFF99"/>
          </a:solidFill>
          <a:ln w="9525">
            <a:solidFill>
              <a:srgbClr val="FFFF99"/>
            </a:solidFill>
            <a:miter lim="800000"/>
            <a:headEnd/>
            <a:tailEnd/>
          </a:ln>
        </p:spPr>
        <p:txBody>
          <a:bodyPr/>
          <a:lstStyle/>
          <a:p>
            <a:pPr marL="342900" indent="-342900">
              <a:spcBef>
                <a:spcPct val="50000"/>
              </a:spcBef>
              <a:buFontTx/>
              <a:buChar char="•"/>
            </a:pPr>
            <a:r>
              <a:rPr lang="en-US" sz="1600" b="1" dirty="0">
                <a:latin typeface="Verdana" pitchFamily="34" charset="0"/>
              </a:rPr>
              <a:t>White settlers streamed into the lands of the Sioux, Cheyenne, Blackfoot, Kiowa, and Comanche, who were known as the Plains Indians.</a:t>
            </a:r>
          </a:p>
          <a:p>
            <a:pPr marL="342900" indent="-342900">
              <a:spcBef>
                <a:spcPct val="50000"/>
              </a:spcBef>
              <a:buFontTx/>
              <a:buChar char="•"/>
            </a:pPr>
            <a:r>
              <a:rPr lang="en-US" sz="1600" b="1" dirty="0">
                <a:latin typeface="Verdana" pitchFamily="34" charset="0"/>
              </a:rPr>
              <a:t>Tensions between Plains Indians and settlers led to a long period of violence known as the Indian Wars.</a:t>
            </a:r>
          </a:p>
          <a:p>
            <a:pPr marL="342900" indent="-342900">
              <a:spcBef>
                <a:spcPct val="50000"/>
              </a:spcBef>
              <a:buFontTx/>
              <a:buChar char="•"/>
            </a:pPr>
            <a:r>
              <a:rPr lang="en-US" sz="1600" b="1" dirty="0">
                <a:latin typeface="Verdana" pitchFamily="34" charset="0"/>
              </a:rPr>
              <a:t>In the mid-1800s, the U.S. government’s Indian policy changed: they seized Native American lands and created reservations for them to live in.</a:t>
            </a:r>
          </a:p>
          <a:p>
            <a:pPr marL="342900" indent="-342900">
              <a:spcBef>
                <a:spcPct val="50000"/>
              </a:spcBef>
              <a:buFontTx/>
              <a:buChar char="•"/>
            </a:pPr>
            <a:r>
              <a:rPr lang="en-US" sz="1600" b="1" dirty="0">
                <a:latin typeface="Verdana" pitchFamily="34" charset="0"/>
              </a:rPr>
              <a:t>Being confined to these reservations threatened the buffalo-centered Native Americans’ way of life. The buffalo were being driven to extinction by white settlers.</a:t>
            </a:r>
          </a:p>
          <a:p>
            <a:pPr marL="342900" indent="-342900">
              <a:spcBef>
                <a:spcPct val="50000"/>
              </a:spcBef>
              <a:buFontTx/>
              <a:buChar char="•"/>
            </a:pPr>
            <a:r>
              <a:rPr lang="en-US" sz="1600" b="1" dirty="0">
                <a:latin typeface="Verdana" pitchFamily="34" charset="0"/>
              </a:rPr>
              <a:t>The Plains Indians did not settle in towns and did not think land should be bought or sold, while white settlers thought it should be divided up into claims.</a:t>
            </a:r>
          </a:p>
          <a:p>
            <a:pPr marL="342900" indent="-342900">
              <a:spcBef>
                <a:spcPct val="50000"/>
              </a:spcBef>
              <a:buFontTx/>
              <a:buChar char="•"/>
            </a:pPr>
            <a:r>
              <a:rPr lang="en-US" sz="1600" b="1" dirty="0">
                <a:latin typeface="Verdana" pitchFamily="34" charset="0"/>
              </a:rPr>
              <a:t>By the 1890s, Native American cultures were dying, and many turned to a prophet, </a:t>
            </a:r>
            <a:r>
              <a:rPr lang="en-US" sz="1600" b="1" dirty="0" err="1">
                <a:latin typeface="Verdana" pitchFamily="34" charset="0"/>
              </a:rPr>
              <a:t>Wavoka</a:t>
            </a:r>
            <a:r>
              <a:rPr lang="en-US" sz="1600" b="1" dirty="0">
                <a:latin typeface="Verdana" pitchFamily="34" charset="0"/>
              </a:rPr>
              <a:t>, who said that through a Ghost Dance a messiah would save them.</a:t>
            </a:r>
          </a:p>
          <a:p>
            <a:pPr marL="342900" indent="-342900">
              <a:spcBef>
                <a:spcPct val="50000"/>
              </a:spcBef>
              <a:buFontTx/>
              <a:buChar char="•"/>
            </a:pPr>
            <a:endParaRPr lang="en-US" sz="1600" b="1" dirty="0">
              <a:latin typeface="Verdana" pitchFamily="34" charset="0"/>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Key Figures of the Indian Wars</a:t>
            </a:r>
          </a:p>
        </p:txBody>
      </p:sp>
      <p:graphicFrame>
        <p:nvGraphicFramePr>
          <p:cNvPr id="8223" name="Group 31"/>
          <p:cNvGraphicFramePr>
            <a:graphicFrameLocks noGrp="1"/>
          </p:cNvGraphicFramePr>
          <p:nvPr>
            <p:ph idx="1"/>
          </p:nvPr>
        </p:nvGraphicFramePr>
        <p:xfrm>
          <a:off x="457200" y="1371600"/>
          <a:ext cx="8229600" cy="4744847"/>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2263775">
                <a:tc>
                  <a:txBody>
                    <a:bodyPr/>
                    <a:lstStyle/>
                    <a:p>
                      <a:pPr marL="533400" marR="0" lvl="0" indent="-533400" algn="l" defTabSz="914400" rtl="0" eaLnBrk="1" fontAlgn="base" latinLnBrk="0" hangingPunct="1">
                        <a:lnSpc>
                          <a:spcPct val="100000"/>
                        </a:lnSpc>
                        <a:spcBef>
                          <a:spcPct val="20000"/>
                        </a:spcBef>
                        <a:spcAft>
                          <a:spcPct val="0"/>
                        </a:spcAft>
                        <a:buClrTx/>
                        <a:buSzTx/>
                        <a:buFontTx/>
                        <a:buChar char="•"/>
                        <a:tabLst/>
                      </a:pPr>
                      <a:r>
                        <a:rPr kumimoji="0" lang="en-US" sz="1600" b="0" i="0" u="none" strike="noStrike" cap="none" normalizeH="0" baseline="0" dirty="0">
                          <a:ln>
                            <a:noFill/>
                          </a:ln>
                          <a:solidFill>
                            <a:schemeClr val="tx1"/>
                          </a:solidFill>
                          <a:effectLst/>
                          <a:latin typeface="Arial" charset="0"/>
                        </a:rPr>
                        <a:t>George Armstrong Custer: </a:t>
                      </a:r>
                    </a:p>
                    <a:p>
                      <a:pPr marL="914400" marR="0" lvl="1" indent="-457200" algn="l" defTabSz="914400" rtl="0" eaLnBrk="1" fontAlgn="base" latinLnBrk="0" hangingPunct="1">
                        <a:lnSpc>
                          <a:spcPct val="100000"/>
                        </a:lnSpc>
                        <a:spcBef>
                          <a:spcPct val="2000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Arial" charset="0"/>
                        </a:rPr>
                        <a:t>Frontier soldier</a:t>
                      </a:r>
                    </a:p>
                    <a:p>
                      <a:pPr marL="914400" marR="0" lvl="1" indent="-457200" algn="l" defTabSz="914400" rtl="0" eaLnBrk="1" fontAlgn="base" latinLnBrk="0" hangingPunct="1">
                        <a:lnSpc>
                          <a:spcPct val="100000"/>
                        </a:lnSpc>
                        <a:spcBef>
                          <a:spcPct val="2000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Arial" charset="0"/>
                        </a:rPr>
                        <a:t>Sought glory</a:t>
                      </a:r>
                    </a:p>
                    <a:p>
                      <a:pPr marL="914400" marR="0" lvl="1" indent="-457200" algn="l" defTabSz="914400" rtl="0" eaLnBrk="1" fontAlgn="base" latinLnBrk="0" hangingPunct="1">
                        <a:lnSpc>
                          <a:spcPct val="100000"/>
                        </a:lnSpc>
                        <a:spcBef>
                          <a:spcPct val="2000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Arial" charset="0"/>
                        </a:rPr>
                        <a:t>Applied “total warfare” on the Plains, but also lobbied for better treatment of tribes</a:t>
                      </a:r>
                    </a:p>
                    <a:p>
                      <a:pPr marL="914400" marR="0" lvl="1" indent="-457200" algn="l" defTabSz="914400" rtl="0" eaLnBrk="1" fontAlgn="base" latinLnBrk="0" hangingPunct="1">
                        <a:lnSpc>
                          <a:spcPct val="100000"/>
                        </a:lnSpc>
                        <a:spcBef>
                          <a:spcPct val="2000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Arial" charset="0"/>
                        </a:rPr>
                        <a:t>Seen as a “martyr” by military/nation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Tx/>
                        <a:buSzTx/>
                        <a:buFontTx/>
                        <a:buChar char="•"/>
                        <a:tabLst/>
                      </a:pPr>
                      <a:r>
                        <a:rPr kumimoji="0" lang="en-US" sz="1600" b="0" i="0" u="none" strike="noStrike" cap="none" normalizeH="0" baseline="0">
                          <a:ln>
                            <a:noFill/>
                          </a:ln>
                          <a:solidFill>
                            <a:schemeClr val="tx1"/>
                          </a:solidFill>
                          <a:effectLst/>
                          <a:latin typeface="Arial" charset="0"/>
                        </a:rPr>
                        <a:t>Crazy Horse:</a:t>
                      </a:r>
                    </a:p>
                    <a:p>
                      <a:pPr marL="914400" marR="0" lvl="1" indent="-457200" algn="l" defTabSz="914400" rtl="0" eaLnBrk="1" fontAlgn="base" latinLnBrk="0" hangingPunct="1">
                        <a:lnSpc>
                          <a:spcPct val="100000"/>
                        </a:lnSpc>
                        <a:spcBef>
                          <a:spcPct val="20000"/>
                        </a:spcBef>
                        <a:spcAft>
                          <a:spcPct val="0"/>
                        </a:spcAft>
                        <a:buClrTx/>
                        <a:buSzTx/>
                        <a:buFontTx/>
                        <a:buAutoNum type="arabicPeriod"/>
                        <a:tabLst/>
                      </a:pPr>
                      <a:r>
                        <a:rPr kumimoji="0" lang="en-US" sz="1600" b="0" i="0" u="none" strike="noStrike" cap="none" normalizeH="0" baseline="0">
                          <a:ln>
                            <a:noFill/>
                          </a:ln>
                          <a:solidFill>
                            <a:schemeClr val="tx1"/>
                          </a:solidFill>
                          <a:effectLst/>
                          <a:latin typeface="Arial" charset="0"/>
                        </a:rPr>
                        <a:t>Lakota leader</a:t>
                      </a:r>
                    </a:p>
                    <a:p>
                      <a:pPr marL="914400" marR="0" lvl="1" indent="-457200" algn="l" defTabSz="914400" rtl="0" eaLnBrk="1" fontAlgn="base" latinLnBrk="0" hangingPunct="1">
                        <a:lnSpc>
                          <a:spcPct val="100000"/>
                        </a:lnSpc>
                        <a:spcBef>
                          <a:spcPct val="20000"/>
                        </a:spcBef>
                        <a:spcAft>
                          <a:spcPct val="0"/>
                        </a:spcAft>
                        <a:buClrTx/>
                        <a:buSzTx/>
                        <a:buFontTx/>
                        <a:buAutoNum type="arabicPeriod"/>
                        <a:tabLst/>
                      </a:pPr>
                      <a:r>
                        <a:rPr kumimoji="0" lang="en-US" sz="1600" b="0" i="0" u="none" strike="noStrike" cap="none" normalizeH="0" baseline="0">
                          <a:ln>
                            <a:noFill/>
                          </a:ln>
                          <a:solidFill>
                            <a:schemeClr val="tx1"/>
                          </a:solidFill>
                          <a:effectLst/>
                          <a:latin typeface="Arial" charset="0"/>
                        </a:rPr>
                        <a:t>Respected warrior—Deeply religious</a:t>
                      </a:r>
                    </a:p>
                    <a:p>
                      <a:pPr marL="914400" marR="0" lvl="1" indent="-457200" algn="l" defTabSz="914400" rtl="0" eaLnBrk="1" fontAlgn="base" latinLnBrk="0" hangingPunct="1">
                        <a:lnSpc>
                          <a:spcPct val="100000"/>
                        </a:lnSpc>
                        <a:spcBef>
                          <a:spcPct val="20000"/>
                        </a:spcBef>
                        <a:spcAft>
                          <a:spcPct val="0"/>
                        </a:spcAft>
                        <a:buClrTx/>
                        <a:buSzTx/>
                        <a:buFontTx/>
                        <a:buAutoNum type="arabicPeriod"/>
                        <a:tabLst/>
                      </a:pPr>
                      <a:r>
                        <a:rPr kumimoji="0" lang="en-US" sz="1600" b="0" i="0" u="none" strike="noStrike" cap="none" normalizeH="0" baseline="0">
                          <a:ln>
                            <a:noFill/>
                          </a:ln>
                          <a:solidFill>
                            <a:schemeClr val="tx1"/>
                          </a:solidFill>
                          <a:effectLst/>
                          <a:latin typeface="Arial" charset="0"/>
                        </a:rPr>
                        <a:t>Fought to protect his people</a:t>
                      </a:r>
                    </a:p>
                    <a:p>
                      <a:pPr marL="914400" marR="0" lvl="1" indent="-457200" algn="l" defTabSz="914400" rtl="0" eaLnBrk="1" fontAlgn="base" latinLnBrk="0" hangingPunct="1">
                        <a:lnSpc>
                          <a:spcPct val="100000"/>
                        </a:lnSpc>
                        <a:spcBef>
                          <a:spcPct val="20000"/>
                        </a:spcBef>
                        <a:spcAft>
                          <a:spcPct val="0"/>
                        </a:spcAft>
                        <a:buClrTx/>
                        <a:buSzTx/>
                        <a:buFontTx/>
                        <a:buAutoNum type="arabicPeriod"/>
                        <a:tabLst/>
                      </a:pPr>
                      <a:r>
                        <a:rPr kumimoji="0" lang="en-US" sz="1600" b="0" i="0" u="none" strike="noStrike" cap="none" normalizeH="0" baseline="0">
                          <a:ln>
                            <a:noFill/>
                          </a:ln>
                          <a:solidFill>
                            <a:schemeClr val="tx1"/>
                          </a:solidFill>
                          <a:effectLst/>
                          <a:latin typeface="Arial" charset="0"/>
                        </a:rPr>
                        <a:t>Surrendered to save his people</a:t>
                      </a:r>
                    </a:p>
                    <a:p>
                      <a:pPr marL="914400" marR="0" lvl="1" indent="-457200" algn="l" defTabSz="914400" rtl="0" eaLnBrk="1" fontAlgn="base" latinLnBrk="0" hangingPunct="1">
                        <a:lnSpc>
                          <a:spcPct val="100000"/>
                        </a:lnSpc>
                        <a:spcBef>
                          <a:spcPct val="20000"/>
                        </a:spcBef>
                        <a:spcAft>
                          <a:spcPct val="0"/>
                        </a:spcAft>
                        <a:buClrTx/>
                        <a:buSzTx/>
                        <a:buFontTx/>
                        <a:buAutoNum type="arabicPeriod"/>
                        <a:tabLst/>
                      </a:pPr>
                      <a:r>
                        <a:rPr kumimoji="0" lang="en-US" sz="1600" b="0" i="0" u="none" strike="noStrike" cap="none" normalizeH="0" baseline="0">
                          <a:ln>
                            <a:noFill/>
                          </a:ln>
                          <a:solidFill>
                            <a:schemeClr val="tx1"/>
                          </a:solidFill>
                          <a:effectLst/>
                          <a:latin typeface="Arial" charset="0"/>
                        </a:rPr>
                        <a:t>Killed by Indian police/guards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62188">
                <a:tc>
                  <a:txBody>
                    <a:bodyPr/>
                    <a:lstStyle/>
                    <a:p>
                      <a:pPr marL="533400" marR="0" lvl="0" indent="-533400" algn="l" defTabSz="914400" rtl="0" eaLnBrk="1" fontAlgn="base" latinLnBrk="0" hangingPunct="1">
                        <a:lnSpc>
                          <a:spcPct val="100000"/>
                        </a:lnSpc>
                        <a:spcBef>
                          <a:spcPct val="20000"/>
                        </a:spcBef>
                        <a:spcAft>
                          <a:spcPct val="0"/>
                        </a:spcAft>
                        <a:buClrTx/>
                        <a:buSzTx/>
                        <a:buFontTx/>
                        <a:buChar char="•"/>
                        <a:tabLst/>
                      </a:pPr>
                      <a:r>
                        <a:rPr kumimoji="0" lang="en-US" sz="1600" b="0" i="0" u="none" strike="noStrike" cap="none" normalizeH="0" baseline="0" dirty="0">
                          <a:ln>
                            <a:noFill/>
                          </a:ln>
                          <a:solidFill>
                            <a:schemeClr val="tx1"/>
                          </a:solidFill>
                          <a:effectLst/>
                          <a:latin typeface="Arial" charset="0"/>
                        </a:rPr>
                        <a:t>Sitting Bull:</a:t>
                      </a:r>
                    </a:p>
                    <a:p>
                      <a:pPr marL="914400" marR="0" lvl="1" indent="-457200" algn="l" defTabSz="914400" rtl="0" eaLnBrk="1" fontAlgn="base" latinLnBrk="0" hangingPunct="1">
                        <a:lnSpc>
                          <a:spcPct val="100000"/>
                        </a:lnSpc>
                        <a:spcBef>
                          <a:spcPct val="2000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Arial" charset="0"/>
                        </a:rPr>
                        <a:t>Spiritual leader of the Lakota</a:t>
                      </a:r>
                    </a:p>
                    <a:p>
                      <a:pPr marL="914400" marR="0" lvl="1" indent="-457200" algn="l" defTabSz="914400" rtl="0" eaLnBrk="1" fontAlgn="base" latinLnBrk="0" hangingPunct="1">
                        <a:lnSpc>
                          <a:spcPct val="100000"/>
                        </a:lnSpc>
                        <a:spcBef>
                          <a:spcPct val="2000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Arial" charset="0"/>
                        </a:rPr>
                        <a:t>Refused to surrender to Federal Gov’t. –Moved his people to Canada</a:t>
                      </a:r>
                    </a:p>
                    <a:p>
                      <a:pPr marL="914400" marR="0" lvl="1" indent="-457200" algn="l" defTabSz="914400" rtl="0" eaLnBrk="1" fontAlgn="base" latinLnBrk="0" hangingPunct="1">
                        <a:lnSpc>
                          <a:spcPct val="100000"/>
                        </a:lnSpc>
                        <a:spcBef>
                          <a:spcPct val="2000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Arial" charset="0"/>
                        </a:rPr>
                        <a:t>Returned later—highly respected</a:t>
                      </a:r>
                    </a:p>
                    <a:p>
                      <a:pPr marL="914400" marR="0" lvl="1" indent="-457200" algn="l" defTabSz="914400" rtl="0" eaLnBrk="1" fontAlgn="base" latinLnBrk="0" hangingPunct="1">
                        <a:lnSpc>
                          <a:spcPct val="100000"/>
                        </a:lnSpc>
                        <a:spcBef>
                          <a:spcPct val="2000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Arial" charset="0"/>
                        </a:rPr>
                        <a:t>Protected Lakota culture/values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Tx/>
                        <a:buSzTx/>
                        <a:buFontTx/>
                        <a:buChar char="•"/>
                        <a:tabLst/>
                      </a:pPr>
                      <a:r>
                        <a:rPr kumimoji="0" lang="en-US" sz="1600" b="0" i="0" u="none" strike="noStrike" cap="none" normalizeH="0" baseline="0" dirty="0">
                          <a:ln>
                            <a:noFill/>
                          </a:ln>
                          <a:solidFill>
                            <a:schemeClr val="tx1"/>
                          </a:solidFill>
                          <a:effectLst/>
                          <a:latin typeface="Arial" charset="0"/>
                        </a:rPr>
                        <a:t>Chief Joseph:</a:t>
                      </a:r>
                    </a:p>
                    <a:p>
                      <a:pPr marL="914400" marR="0" lvl="1" indent="-457200" algn="l" defTabSz="914400" rtl="0" eaLnBrk="1" fontAlgn="base" latinLnBrk="0" hangingPunct="1">
                        <a:lnSpc>
                          <a:spcPct val="100000"/>
                        </a:lnSpc>
                        <a:spcBef>
                          <a:spcPct val="2000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Arial" charset="0"/>
                        </a:rPr>
                        <a:t>Nez Perce` leader—Peaceful tribe in Idaho</a:t>
                      </a:r>
                    </a:p>
                    <a:p>
                      <a:pPr marL="914400" marR="0" lvl="1" indent="-457200" algn="l" defTabSz="914400" rtl="0" eaLnBrk="1" fontAlgn="base" latinLnBrk="0" hangingPunct="1">
                        <a:lnSpc>
                          <a:spcPct val="100000"/>
                        </a:lnSpc>
                        <a:spcBef>
                          <a:spcPct val="2000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Arial" charset="0"/>
                        </a:rPr>
                        <a:t>1877-Tribe was wrongfully removed by the Dept. of the Interior—Gold?</a:t>
                      </a:r>
                    </a:p>
                    <a:p>
                      <a:pPr marL="914400" marR="0" lvl="1" indent="-457200" algn="l" defTabSz="914400" rtl="0" eaLnBrk="1" fontAlgn="base" latinLnBrk="0" hangingPunct="1">
                        <a:lnSpc>
                          <a:spcPct val="100000"/>
                        </a:lnSpc>
                        <a:spcBef>
                          <a:spcPct val="2000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Arial" charset="0"/>
                        </a:rPr>
                        <a:t>Attempted to lead tribe out of US</a:t>
                      </a:r>
                    </a:p>
                    <a:p>
                      <a:pPr marL="914400" marR="0" lvl="1" indent="-457200" algn="l" defTabSz="914400" rtl="0" eaLnBrk="1" fontAlgn="base" latinLnBrk="0" hangingPunct="1">
                        <a:lnSpc>
                          <a:spcPct val="100000"/>
                        </a:lnSpc>
                        <a:spcBef>
                          <a:spcPct val="20000"/>
                        </a:spcBef>
                        <a:spcAft>
                          <a:spcPct val="0"/>
                        </a:spcAft>
                        <a:buClrTx/>
                        <a:buSzTx/>
                        <a:buFontTx/>
                        <a:buAutoNum type="arabicPeriod"/>
                        <a:tabLst/>
                      </a:pPr>
                      <a:r>
                        <a:rPr kumimoji="0" lang="en-US" sz="1600" b="0" i="0" u="none" strike="noStrike" cap="none" normalizeH="0" baseline="0" dirty="0">
                          <a:ln>
                            <a:noFill/>
                          </a:ln>
                          <a:solidFill>
                            <a:schemeClr val="tx1"/>
                          </a:solidFill>
                          <a:effectLst/>
                          <a:latin typeface="Arial" charset="0"/>
                        </a:rPr>
                        <a:t>Escaped the US Army—had to give up—people were suffering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357188" y="995363"/>
            <a:ext cx="2741612" cy="4872037"/>
            <a:chOff x="336" y="1248"/>
            <a:chExt cx="1584" cy="2448"/>
          </a:xfrm>
        </p:grpSpPr>
        <p:sp>
          <p:nvSpPr>
            <p:cNvPr id="5135" name="Rectangle 3"/>
            <p:cNvSpPr>
              <a:spLocks noChangeArrowheads="1"/>
            </p:cNvSpPr>
            <p:nvPr/>
          </p:nvSpPr>
          <p:spPr bwMode="auto">
            <a:xfrm>
              <a:off x="336" y="1248"/>
              <a:ext cx="1584" cy="2448"/>
            </a:xfrm>
            <a:prstGeom prst="rect">
              <a:avLst/>
            </a:prstGeom>
            <a:noFill/>
            <a:ln w="9525" algn="ctr">
              <a:noFill/>
              <a:miter lim="800000"/>
              <a:headEnd/>
              <a:tailEnd/>
            </a:ln>
          </p:spPr>
          <p:txBody>
            <a:bodyPr wrap="none" anchor="ctr"/>
            <a:lstStyle/>
            <a:p>
              <a:endParaRPr lang="en-US"/>
            </a:p>
          </p:txBody>
        </p:sp>
        <p:sp>
          <p:nvSpPr>
            <p:cNvPr id="5136" name="Text Box 4"/>
            <p:cNvSpPr txBox="1">
              <a:spLocks noChangeArrowheads="1"/>
            </p:cNvSpPr>
            <p:nvPr/>
          </p:nvSpPr>
          <p:spPr bwMode="auto">
            <a:xfrm>
              <a:off x="336" y="1296"/>
              <a:ext cx="1577" cy="2211"/>
            </a:xfrm>
            <a:prstGeom prst="rect">
              <a:avLst/>
            </a:prstGeom>
            <a:noFill/>
            <a:ln w="9525">
              <a:noFill/>
              <a:miter lim="800000"/>
              <a:headEnd/>
              <a:tailEnd/>
            </a:ln>
          </p:spPr>
          <p:txBody>
            <a:bodyPr>
              <a:spAutoFit/>
            </a:bodyPr>
            <a:lstStyle/>
            <a:p>
              <a:pPr marL="342900" indent="-342900" algn="ctr">
                <a:spcBef>
                  <a:spcPct val="50000"/>
                </a:spcBef>
              </a:pPr>
              <a:r>
                <a:rPr lang="en-US" sz="1600" b="1" i="1" dirty="0">
                  <a:latin typeface="Verdana" pitchFamily="34" charset="0"/>
                </a:rPr>
                <a:t>Sand Creek Massacre</a:t>
              </a:r>
              <a:endParaRPr lang="en-US" sz="1600" dirty="0">
                <a:latin typeface="Verdana" pitchFamily="34" charset="0"/>
              </a:endParaRPr>
            </a:p>
            <a:p>
              <a:pPr marL="342900" indent="-342900">
                <a:spcBef>
                  <a:spcPct val="50000"/>
                </a:spcBef>
                <a:buFont typeface="Arial" charset="0"/>
                <a:buAutoNum type="arabicPeriod"/>
              </a:pPr>
              <a:r>
                <a:rPr lang="en-US" sz="1600" dirty="0">
                  <a:latin typeface="Verdana" pitchFamily="34" charset="0"/>
                </a:rPr>
                <a:t>1864: The Army persuaded a group of Cheyenne to stop raiding farms and return to their Colorado reservation.</a:t>
              </a:r>
            </a:p>
            <a:p>
              <a:pPr marL="342900" indent="-342900">
                <a:spcBef>
                  <a:spcPct val="50000"/>
                </a:spcBef>
                <a:buFont typeface="Arial" charset="0"/>
                <a:buAutoNum type="arabicPeriod"/>
              </a:pPr>
              <a:r>
                <a:rPr lang="en-US" sz="1600" dirty="0">
                  <a:latin typeface="Verdana" pitchFamily="34" charset="0"/>
                </a:rPr>
                <a:t>Then army troops attacked, killing about 150 people, and burned the camp.</a:t>
              </a:r>
            </a:p>
            <a:p>
              <a:pPr marL="342900" indent="-342900">
                <a:spcBef>
                  <a:spcPct val="50000"/>
                </a:spcBef>
                <a:buFont typeface="Arial" charset="0"/>
                <a:buAutoNum type="arabicPeriod"/>
              </a:pPr>
              <a:r>
                <a:rPr lang="en-US" sz="1600" dirty="0">
                  <a:latin typeface="Verdana" pitchFamily="34" charset="0"/>
                </a:rPr>
                <a:t>Congress condemned the actions but did not punish the commander.</a:t>
              </a:r>
              <a:endParaRPr lang="en-US" dirty="0">
                <a:latin typeface="Verdana" pitchFamily="34" charset="0"/>
              </a:endParaRPr>
            </a:p>
          </p:txBody>
        </p:sp>
      </p:grpSp>
      <p:grpSp>
        <p:nvGrpSpPr>
          <p:cNvPr id="3" name="Group 5"/>
          <p:cNvGrpSpPr>
            <a:grpSpLocks/>
          </p:cNvGrpSpPr>
          <p:nvPr/>
        </p:nvGrpSpPr>
        <p:grpSpPr bwMode="auto">
          <a:xfrm>
            <a:off x="3149600" y="995363"/>
            <a:ext cx="2627313" cy="4872037"/>
            <a:chOff x="2064" y="1152"/>
            <a:chExt cx="1808" cy="3069"/>
          </a:xfrm>
        </p:grpSpPr>
        <p:sp>
          <p:nvSpPr>
            <p:cNvPr id="5133" name="Rectangle 6"/>
            <p:cNvSpPr>
              <a:spLocks noChangeArrowheads="1"/>
            </p:cNvSpPr>
            <p:nvPr/>
          </p:nvSpPr>
          <p:spPr bwMode="auto">
            <a:xfrm>
              <a:off x="2064" y="1152"/>
              <a:ext cx="1808" cy="3069"/>
            </a:xfrm>
            <a:prstGeom prst="rect">
              <a:avLst/>
            </a:prstGeom>
            <a:noFill/>
            <a:ln w="9525" algn="ctr">
              <a:noFill/>
              <a:miter lim="800000"/>
              <a:headEnd/>
              <a:tailEnd/>
            </a:ln>
          </p:spPr>
          <p:txBody>
            <a:bodyPr wrap="none"/>
            <a:lstStyle/>
            <a:p>
              <a:endParaRPr lang="en-US"/>
            </a:p>
          </p:txBody>
        </p:sp>
        <p:sp>
          <p:nvSpPr>
            <p:cNvPr id="6151" name="Text Box 7"/>
            <p:cNvSpPr txBox="1">
              <a:spLocks noChangeArrowheads="1"/>
            </p:cNvSpPr>
            <p:nvPr/>
          </p:nvSpPr>
          <p:spPr bwMode="auto">
            <a:xfrm>
              <a:off x="2177" y="1206"/>
              <a:ext cx="1600" cy="3015"/>
            </a:xfrm>
            <a:prstGeom prst="rect">
              <a:avLst/>
            </a:prstGeom>
            <a:noFill/>
            <a:ln w="9525">
              <a:noFill/>
              <a:miter lim="800000"/>
              <a:headEnd/>
              <a:tailEnd/>
            </a:ln>
            <a:effectLst/>
          </p:spPr>
          <p:txBody>
            <a:bodyPr/>
            <a:lstStyle/>
            <a:p>
              <a:pPr marL="231775" indent="-231775">
                <a:spcBef>
                  <a:spcPct val="50000"/>
                </a:spcBef>
                <a:defRPr/>
              </a:pPr>
              <a:r>
                <a:rPr lang="en-US" sz="1600" b="1" dirty="0">
                  <a:latin typeface="Verdana" pitchFamily="34" charset="0"/>
                </a:rPr>
                <a:t>Battle of the Little Bighorn</a:t>
              </a:r>
            </a:p>
            <a:p>
              <a:pPr marL="342900" indent="-342900">
                <a:spcBef>
                  <a:spcPct val="50000"/>
                </a:spcBef>
                <a:buFont typeface="+mj-lt"/>
                <a:buAutoNum type="arabicPeriod"/>
                <a:defRPr/>
              </a:pPr>
              <a:r>
                <a:rPr lang="en-US" sz="1600" dirty="0">
                  <a:latin typeface="Verdana" pitchFamily="34" charset="0"/>
                </a:rPr>
                <a:t>The Sioux responded to government relocation by joining other tribes near the Little Bighorn River. </a:t>
              </a:r>
            </a:p>
            <a:p>
              <a:pPr marL="342900" indent="-342900">
                <a:spcBef>
                  <a:spcPct val="50000"/>
                </a:spcBef>
                <a:buFont typeface="+mj-lt"/>
                <a:buAutoNum type="arabicPeriod"/>
                <a:defRPr/>
              </a:pPr>
              <a:r>
                <a:rPr lang="en-US" sz="1600" dirty="0">
                  <a:latin typeface="Verdana" pitchFamily="34" charset="0"/>
                </a:rPr>
                <a:t>Led by </a:t>
              </a:r>
              <a:r>
                <a:rPr lang="en-US" sz="1600" b="1" dirty="0">
                  <a:latin typeface="Verdana" pitchFamily="34" charset="0"/>
                </a:rPr>
                <a:t>Sitting Bull</a:t>
              </a:r>
              <a:r>
                <a:rPr lang="en-US" sz="1600" dirty="0">
                  <a:latin typeface="Verdana" pitchFamily="34" charset="0"/>
                </a:rPr>
                <a:t>, they slaughtered </a:t>
              </a:r>
              <a:r>
                <a:rPr lang="en-US" sz="1600" b="1" dirty="0">
                  <a:latin typeface="Verdana" pitchFamily="34" charset="0"/>
                </a:rPr>
                <a:t>Lt. Col. George Armstrong Custer’s</a:t>
              </a:r>
              <a:r>
                <a:rPr lang="en-US" sz="1600" dirty="0">
                  <a:latin typeface="Verdana" pitchFamily="34" charset="0"/>
                </a:rPr>
                <a:t> smaller U.S. force.</a:t>
              </a:r>
              <a:endParaRPr lang="en-US" sz="1600" b="1" dirty="0">
                <a:latin typeface="Verdana" pitchFamily="34" charset="0"/>
              </a:endParaRPr>
            </a:p>
          </p:txBody>
        </p:sp>
      </p:grpSp>
      <p:sp>
        <p:nvSpPr>
          <p:cNvPr id="6152" name="Rectangle 8"/>
          <p:cNvSpPr>
            <a:spLocks noGrp="1" noChangeArrowheads="1"/>
          </p:cNvSpPr>
          <p:nvPr>
            <p:ph type="title"/>
          </p:nvPr>
        </p:nvSpPr>
        <p:spPr>
          <a:xfrm>
            <a:off x="533400" y="228600"/>
            <a:ext cx="8077200" cy="711200"/>
          </a:xfrm>
        </p:spPr>
        <p:txBody>
          <a:bodyPr anchor="t">
            <a:normAutofit fontScale="90000"/>
          </a:bodyPr>
          <a:lstStyle/>
          <a:p>
            <a:pPr eaLnBrk="1" hangingPunct="1">
              <a:defRPr/>
            </a:pPr>
            <a:r>
              <a:rPr lang="en-US" sz="4200" dirty="0">
                <a:solidFill>
                  <a:schemeClr val="tx1"/>
                </a:solidFill>
              </a:rPr>
              <a:t>Events of the Sioux Wars</a:t>
            </a:r>
            <a:endParaRPr lang="en-US" sz="5200" dirty="0">
              <a:solidFill>
                <a:schemeClr val="tx1"/>
              </a:solidFill>
              <a:effectLst>
                <a:outerShdw blurRad="38100" dist="38100" dir="2700000" algn="tl">
                  <a:srgbClr val="C0C0C0"/>
                </a:outerShdw>
              </a:effectLst>
            </a:endParaRPr>
          </a:p>
        </p:txBody>
      </p:sp>
      <p:pic>
        <p:nvPicPr>
          <p:cNvPr id="5125" name="Picture 9"/>
          <p:cNvPicPr>
            <a:picLocks noChangeAspect="1" noChangeArrowheads="1"/>
          </p:cNvPicPr>
          <p:nvPr/>
        </p:nvPicPr>
        <p:blipFill>
          <a:blip r:embed="rId2" cstate="print"/>
          <a:srcRect/>
          <a:stretch>
            <a:fillRect/>
          </a:stretch>
        </p:blipFill>
        <p:spPr bwMode="auto">
          <a:xfrm>
            <a:off x="8602663" y="3108325"/>
            <a:ext cx="160337" cy="160338"/>
          </a:xfrm>
          <a:prstGeom prst="rect">
            <a:avLst/>
          </a:prstGeom>
          <a:noFill/>
          <a:ln w="9525">
            <a:noFill/>
            <a:miter lim="800000"/>
            <a:headEnd/>
            <a:tailEnd/>
          </a:ln>
        </p:spPr>
      </p:pic>
      <p:pic>
        <p:nvPicPr>
          <p:cNvPr id="5126" name="Picture 10"/>
          <p:cNvPicPr>
            <a:picLocks noChangeAspect="1" noChangeArrowheads="1"/>
          </p:cNvPicPr>
          <p:nvPr/>
        </p:nvPicPr>
        <p:blipFill>
          <a:blip r:embed="rId2" cstate="print"/>
          <a:srcRect/>
          <a:stretch>
            <a:fillRect/>
          </a:stretch>
        </p:blipFill>
        <p:spPr bwMode="auto">
          <a:xfrm>
            <a:off x="8602663" y="2651125"/>
            <a:ext cx="160337" cy="160338"/>
          </a:xfrm>
          <a:prstGeom prst="rect">
            <a:avLst/>
          </a:prstGeom>
          <a:noFill/>
          <a:ln w="9525">
            <a:noFill/>
            <a:miter lim="800000"/>
            <a:headEnd/>
            <a:tailEnd/>
          </a:ln>
        </p:spPr>
      </p:pic>
      <p:pic>
        <p:nvPicPr>
          <p:cNvPr id="5127" name="Picture 11"/>
          <p:cNvPicPr>
            <a:picLocks noChangeAspect="1" noChangeArrowheads="1"/>
          </p:cNvPicPr>
          <p:nvPr/>
        </p:nvPicPr>
        <p:blipFill>
          <a:blip r:embed="rId2" cstate="print"/>
          <a:srcRect/>
          <a:stretch>
            <a:fillRect/>
          </a:stretch>
        </p:blipFill>
        <p:spPr bwMode="auto">
          <a:xfrm>
            <a:off x="8602663" y="3549650"/>
            <a:ext cx="160337" cy="160338"/>
          </a:xfrm>
          <a:prstGeom prst="rect">
            <a:avLst/>
          </a:prstGeom>
          <a:noFill/>
          <a:ln w="9525">
            <a:noFill/>
            <a:miter lim="800000"/>
            <a:headEnd/>
            <a:tailEnd/>
          </a:ln>
        </p:spPr>
      </p:pic>
      <p:grpSp>
        <p:nvGrpSpPr>
          <p:cNvPr id="4" name="Group 12"/>
          <p:cNvGrpSpPr>
            <a:grpSpLocks/>
          </p:cNvGrpSpPr>
          <p:nvPr/>
        </p:nvGrpSpPr>
        <p:grpSpPr bwMode="auto">
          <a:xfrm>
            <a:off x="5830888" y="995363"/>
            <a:ext cx="2728912" cy="5210175"/>
            <a:chOff x="3504" y="1248"/>
            <a:chExt cx="1584" cy="2618"/>
          </a:xfrm>
        </p:grpSpPr>
        <p:grpSp>
          <p:nvGrpSpPr>
            <p:cNvPr id="5" name="Group 13"/>
            <p:cNvGrpSpPr>
              <a:grpSpLocks/>
            </p:cNvGrpSpPr>
            <p:nvPr/>
          </p:nvGrpSpPr>
          <p:grpSpPr bwMode="auto">
            <a:xfrm>
              <a:off x="3504" y="1248"/>
              <a:ext cx="1584" cy="2448"/>
              <a:chOff x="3504" y="1248"/>
              <a:chExt cx="1584" cy="2448"/>
            </a:xfrm>
          </p:grpSpPr>
          <p:sp>
            <p:nvSpPr>
              <p:cNvPr id="5131" name="Rectangle 14"/>
              <p:cNvSpPr>
                <a:spLocks noChangeArrowheads="1"/>
              </p:cNvSpPr>
              <p:nvPr/>
            </p:nvSpPr>
            <p:spPr bwMode="auto">
              <a:xfrm>
                <a:off x="3504" y="1248"/>
                <a:ext cx="1539" cy="2448"/>
              </a:xfrm>
              <a:prstGeom prst="rect">
                <a:avLst/>
              </a:prstGeom>
              <a:noFill/>
              <a:ln w="9525" algn="ctr">
                <a:noFill/>
                <a:miter lim="800000"/>
                <a:headEnd/>
                <a:tailEnd/>
              </a:ln>
            </p:spPr>
            <p:txBody>
              <a:bodyPr wrap="none" anchor="ctr"/>
              <a:lstStyle/>
              <a:p>
                <a:endParaRPr lang="en-US"/>
              </a:p>
            </p:txBody>
          </p:sp>
          <p:sp>
            <p:nvSpPr>
              <p:cNvPr id="5132" name="Text Box 15"/>
              <p:cNvSpPr txBox="1">
                <a:spLocks noChangeArrowheads="1"/>
              </p:cNvSpPr>
              <p:nvPr/>
            </p:nvSpPr>
            <p:spPr bwMode="auto">
              <a:xfrm>
                <a:off x="3504" y="1296"/>
                <a:ext cx="1584" cy="392"/>
              </a:xfrm>
              <a:prstGeom prst="rect">
                <a:avLst/>
              </a:prstGeom>
              <a:noFill/>
              <a:ln w="9525">
                <a:noFill/>
                <a:miter lim="800000"/>
                <a:headEnd/>
                <a:tailEnd/>
              </a:ln>
            </p:spPr>
            <p:txBody>
              <a:bodyPr>
                <a:spAutoFit/>
              </a:bodyPr>
              <a:lstStyle/>
              <a:p>
                <a:pPr algn="ctr">
                  <a:spcBef>
                    <a:spcPct val="50000"/>
                  </a:spcBef>
                </a:pPr>
                <a:endParaRPr lang="en-US">
                  <a:latin typeface="Verdana" pitchFamily="34" charset="0"/>
                </a:endParaRPr>
              </a:p>
              <a:p>
                <a:pPr algn="ctr">
                  <a:spcBef>
                    <a:spcPct val="50000"/>
                  </a:spcBef>
                </a:pPr>
                <a:endParaRPr lang="en-US">
                  <a:latin typeface="Verdana" pitchFamily="34" charset="0"/>
                </a:endParaRPr>
              </a:p>
            </p:txBody>
          </p:sp>
        </p:grpSp>
        <p:sp>
          <p:nvSpPr>
            <p:cNvPr id="6160" name="Rectangle 16"/>
            <p:cNvSpPr>
              <a:spLocks noChangeArrowheads="1"/>
            </p:cNvSpPr>
            <p:nvPr/>
          </p:nvSpPr>
          <p:spPr bwMode="auto">
            <a:xfrm>
              <a:off x="3552" y="1296"/>
              <a:ext cx="1392" cy="2570"/>
            </a:xfrm>
            <a:prstGeom prst="rect">
              <a:avLst/>
            </a:prstGeom>
            <a:noFill/>
            <a:ln w="9525" algn="ctr">
              <a:noFill/>
              <a:miter lim="800000"/>
              <a:headEnd/>
              <a:tailEnd/>
            </a:ln>
            <a:effectLst/>
          </p:spPr>
          <p:txBody>
            <a:bodyPr>
              <a:spAutoFit/>
            </a:bodyPr>
            <a:lstStyle/>
            <a:p>
              <a:pPr marL="231775" indent="-231775" algn="ctr">
                <a:lnSpc>
                  <a:spcPct val="90000"/>
                </a:lnSpc>
                <a:spcBef>
                  <a:spcPct val="50000"/>
                </a:spcBef>
                <a:defRPr/>
              </a:pPr>
              <a:r>
                <a:rPr lang="en-US" sz="1600" b="1" dirty="0">
                  <a:latin typeface="Verdana" pitchFamily="34" charset="0"/>
                </a:rPr>
                <a:t>Wounded Knee Massacre</a:t>
              </a:r>
              <a:endParaRPr lang="en-US" sz="1600" dirty="0">
                <a:latin typeface="Verdana" pitchFamily="34" charset="0"/>
              </a:endParaRPr>
            </a:p>
            <a:p>
              <a:pPr marL="342900" indent="-342900">
                <a:lnSpc>
                  <a:spcPct val="90000"/>
                </a:lnSpc>
                <a:spcBef>
                  <a:spcPct val="50000"/>
                </a:spcBef>
                <a:buFont typeface="+mj-lt"/>
                <a:buAutoNum type="arabicPeriod"/>
                <a:defRPr/>
              </a:pPr>
              <a:r>
                <a:rPr lang="en-US" sz="1600" dirty="0">
                  <a:latin typeface="Verdana" pitchFamily="34" charset="0"/>
                </a:rPr>
                <a:t>Army troops captured Sitting Bull’s followers and took them to a camp at Wounded Knee Creek.</a:t>
              </a:r>
            </a:p>
            <a:p>
              <a:pPr marL="342900" indent="-342900">
                <a:lnSpc>
                  <a:spcPct val="90000"/>
                </a:lnSpc>
                <a:spcBef>
                  <a:spcPct val="50000"/>
                </a:spcBef>
                <a:buFont typeface="+mj-lt"/>
                <a:buAutoNum type="arabicPeriod"/>
                <a:defRPr/>
              </a:pPr>
              <a:r>
                <a:rPr lang="en-US" sz="1600" dirty="0">
                  <a:latin typeface="Verdana" pitchFamily="34" charset="0"/>
                </a:rPr>
                <a:t>Fighting began, and the soldiers slaughtered 300 Native American men, women, and children.</a:t>
              </a:r>
            </a:p>
            <a:p>
              <a:pPr marL="342900" indent="-342900">
                <a:lnSpc>
                  <a:spcPct val="90000"/>
                </a:lnSpc>
                <a:spcBef>
                  <a:spcPct val="50000"/>
                </a:spcBef>
                <a:buFont typeface="+mj-lt"/>
                <a:buAutoNum type="arabicPeriod"/>
                <a:defRPr/>
              </a:pPr>
              <a:r>
                <a:rPr lang="en-US" sz="1600" dirty="0">
                  <a:latin typeface="Verdana" pitchFamily="34" charset="0"/>
                </a:rPr>
                <a:t>The massacre shocked Americans and broke Native American resistance.</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490538" y="1571625"/>
            <a:ext cx="8224837" cy="4198938"/>
          </a:xfrm>
          <a:prstGeom prst="rect">
            <a:avLst/>
          </a:prstGeom>
          <a:solidFill>
            <a:srgbClr val="FFFF99"/>
          </a:solidFill>
          <a:ln w="9525">
            <a:solidFill>
              <a:srgbClr val="FFFF99"/>
            </a:solidFill>
            <a:miter lim="800000"/>
            <a:headEnd/>
            <a:tailEnd/>
          </a:ln>
        </p:spPr>
        <p:txBody>
          <a:bodyPr anchor="ctr"/>
          <a:lstStyle/>
          <a:p>
            <a:pPr marL="236538" indent="-236538" algn="ctr">
              <a:lnSpc>
                <a:spcPct val="90000"/>
              </a:lnSpc>
              <a:spcBef>
                <a:spcPct val="20000"/>
              </a:spcBef>
            </a:pPr>
            <a:r>
              <a:rPr lang="en-US" b="1" dirty="0"/>
              <a:t>The Main Idea</a:t>
            </a:r>
          </a:p>
          <a:p>
            <a:pPr marL="236538" indent="-236538" algn="ctr">
              <a:lnSpc>
                <a:spcPct val="90000"/>
              </a:lnSpc>
              <a:spcBef>
                <a:spcPct val="20000"/>
              </a:spcBef>
            </a:pPr>
            <a:r>
              <a:rPr lang="en-US" dirty="0"/>
              <a:t>During the late 1800s, new technology and inventions led to the growth of industry, the rise of big business, and revolutions in transportation and communication.</a:t>
            </a:r>
          </a:p>
          <a:p>
            <a:pPr marL="236538" indent="-236538" algn="ctr">
              <a:lnSpc>
                <a:spcPct val="90000"/>
              </a:lnSpc>
              <a:spcBef>
                <a:spcPct val="20000"/>
              </a:spcBef>
            </a:pPr>
            <a:endParaRPr lang="en-US" dirty="0"/>
          </a:p>
          <a:p>
            <a:pPr marL="236538" indent="-236538" algn="ctr">
              <a:lnSpc>
                <a:spcPct val="90000"/>
              </a:lnSpc>
              <a:spcBef>
                <a:spcPct val="20000"/>
              </a:spcBef>
            </a:pPr>
            <a:r>
              <a:rPr lang="en-US" b="1" dirty="0"/>
              <a:t>Reading Focus</a:t>
            </a:r>
          </a:p>
          <a:p>
            <a:pPr marL="236538" indent="-236538">
              <a:lnSpc>
                <a:spcPct val="90000"/>
              </a:lnSpc>
              <a:spcBef>
                <a:spcPct val="50000"/>
              </a:spcBef>
              <a:buFontTx/>
              <a:buChar char="•"/>
            </a:pPr>
            <a:r>
              <a:rPr lang="en-US" dirty="0"/>
              <a:t>How did industry and railroads lead to the Second Industrial Revolution?</a:t>
            </a:r>
          </a:p>
          <a:p>
            <a:pPr marL="236538" indent="-236538">
              <a:lnSpc>
                <a:spcPct val="90000"/>
              </a:lnSpc>
              <a:spcBef>
                <a:spcPct val="50000"/>
              </a:spcBef>
              <a:buFontTx/>
              <a:buChar char="•"/>
            </a:pPr>
            <a:r>
              <a:rPr lang="en-US" dirty="0"/>
              <a:t>How did entrepreneurs and public attitudes help the rise of big business in the late 1800s?</a:t>
            </a:r>
          </a:p>
          <a:p>
            <a:pPr marL="236538" indent="-236538">
              <a:lnSpc>
                <a:spcPct val="90000"/>
              </a:lnSpc>
              <a:spcBef>
                <a:spcPct val="50000"/>
              </a:spcBef>
              <a:buFontTx/>
              <a:buChar char="•"/>
            </a:pPr>
            <a:r>
              <a:rPr lang="en-US" dirty="0"/>
              <a:t>What conditions prompted workers to organize in the late 1800s?</a:t>
            </a:r>
          </a:p>
          <a:p>
            <a:pPr marL="236538" indent="-236538">
              <a:lnSpc>
                <a:spcPct val="90000"/>
              </a:lnSpc>
              <a:spcBef>
                <a:spcPct val="50000"/>
              </a:spcBef>
              <a:buFontTx/>
              <a:buChar char="•"/>
            </a:pPr>
            <a:r>
              <a:rPr lang="en-US" dirty="0"/>
              <a:t>What advances in transportation and communication were made in the late 1800s?</a:t>
            </a:r>
          </a:p>
        </p:txBody>
      </p:sp>
      <p:sp>
        <p:nvSpPr>
          <p:cNvPr id="4099" name="Rectangle 3"/>
          <p:cNvSpPr>
            <a:spLocks noGrp="1" noChangeArrowheads="1"/>
          </p:cNvSpPr>
          <p:nvPr>
            <p:ph type="title"/>
          </p:nvPr>
        </p:nvSpPr>
        <p:spPr>
          <a:xfrm>
            <a:off x="533400" y="609600"/>
            <a:ext cx="8077200" cy="533400"/>
          </a:xfrm>
        </p:spPr>
        <p:txBody>
          <a:bodyPr>
            <a:normAutofit fontScale="90000"/>
          </a:bodyPr>
          <a:lstStyle/>
          <a:p>
            <a:r>
              <a:rPr lang="en-US" dirty="0">
                <a:solidFill>
                  <a:schemeClr val="tx1"/>
                </a:solidFill>
              </a:rPr>
              <a:t>The Second Industrial Revolution</a:t>
            </a:r>
          </a:p>
        </p:txBody>
      </p:sp>
      <p:sp>
        <p:nvSpPr>
          <p:cNvPr id="4100" name="Rectangle 4">
            <a:hlinkClick r:id="" action="ppaction://hlinkshowjump?jump=firstslide"/>
          </p:cNvPr>
          <p:cNvSpPr>
            <a:spLocks noChangeArrowheads="1"/>
          </p:cNvSpPr>
          <p:nvPr/>
        </p:nvSpPr>
        <p:spPr bwMode="auto">
          <a:xfrm>
            <a:off x="6172200" y="6019800"/>
            <a:ext cx="762000" cy="838200"/>
          </a:xfrm>
          <a:prstGeom prst="rect">
            <a:avLst/>
          </a:prstGeom>
          <a:noFill/>
          <a:ln w="9525">
            <a:noFill/>
            <a:miter lim="800000"/>
            <a:headEnd/>
            <a:tailEnd/>
          </a:ln>
          <a:effectLst/>
        </p:spPr>
        <p:txBody>
          <a:bodyPr wrap="none" anchor="ctr"/>
          <a:lstStyle/>
          <a:p>
            <a:endParaRPr lang="en-US"/>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pic>
        <p:nvPicPr>
          <p:cNvPr id="6146" name="Picture 2" descr="http://www.wyomingtalesandtrails.com/custerfatfield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33400" y="304800"/>
            <a:ext cx="8077200" cy="1216025"/>
          </a:xfrm>
          <a:noFill/>
        </p:spPr>
        <p:txBody>
          <a:bodyPr>
            <a:normAutofit fontScale="90000"/>
          </a:bodyPr>
          <a:lstStyle/>
          <a:p>
            <a:pPr eaLnBrk="1" hangingPunct="1"/>
            <a:r>
              <a:rPr lang="en-US" sz="4200" dirty="0"/>
              <a:t>Resistance Fades into Reservation Life</a:t>
            </a:r>
          </a:p>
        </p:txBody>
      </p:sp>
      <p:sp>
        <p:nvSpPr>
          <p:cNvPr id="7171" name="Rectangle 3"/>
          <p:cNvSpPr>
            <a:spLocks noGrp="1" noChangeArrowheads="1"/>
          </p:cNvSpPr>
          <p:nvPr>
            <p:ph type="body" idx="1"/>
          </p:nvPr>
        </p:nvSpPr>
        <p:spPr>
          <a:xfrm>
            <a:off x="533400" y="1447800"/>
            <a:ext cx="8077200" cy="4953000"/>
          </a:xfrm>
          <a:solidFill>
            <a:srgbClr val="FFFF99"/>
          </a:solidFill>
          <a:ln>
            <a:solidFill>
              <a:srgbClr val="FFFF99"/>
            </a:solidFill>
          </a:ln>
        </p:spPr>
        <p:txBody>
          <a:bodyPr>
            <a:normAutofit/>
          </a:bodyPr>
          <a:lstStyle/>
          <a:p>
            <a:pPr eaLnBrk="1" hangingPunct="1">
              <a:spcBef>
                <a:spcPct val="40000"/>
              </a:spcBef>
            </a:pPr>
            <a:r>
              <a:rPr lang="en-US" sz="2000" dirty="0"/>
              <a:t>In 1877, while the Nez </a:t>
            </a:r>
            <a:r>
              <a:rPr lang="en-US" sz="2000" dirty="0" err="1"/>
              <a:t>Percé</a:t>
            </a:r>
            <a:r>
              <a:rPr lang="en-US" sz="2000" dirty="0"/>
              <a:t> were relocated to a smaller reservation in Idaho, some killed white settlers on the way, they fled with their leader, </a:t>
            </a:r>
            <a:r>
              <a:rPr lang="en-US" sz="2000" b="1" dirty="0"/>
              <a:t>Chief Joseph</a:t>
            </a:r>
            <a:r>
              <a:rPr lang="en-US" sz="2000" dirty="0"/>
              <a:t>, to Canada where they were captured.</a:t>
            </a:r>
          </a:p>
          <a:p>
            <a:pPr eaLnBrk="1" hangingPunct="1">
              <a:spcBef>
                <a:spcPct val="40000"/>
              </a:spcBef>
            </a:pPr>
            <a:r>
              <a:rPr lang="en-US" sz="2000" dirty="0"/>
              <a:t>In the Southwest, the Apache were moved to a reservation in Arizona, but their leader, </a:t>
            </a:r>
            <a:r>
              <a:rPr lang="en-US" sz="2000" b="1" dirty="0"/>
              <a:t>Geronimo</a:t>
            </a:r>
            <a:r>
              <a:rPr lang="en-US" sz="2000" dirty="0"/>
              <a:t>, fled the reservation and led raids on the Arizona-Mexico border for years, until they were captured  in 1886.</a:t>
            </a:r>
          </a:p>
          <a:p>
            <a:pPr eaLnBrk="1" hangingPunct="1">
              <a:spcBef>
                <a:spcPct val="40000"/>
              </a:spcBef>
            </a:pPr>
            <a:r>
              <a:rPr lang="en-US" sz="2000" dirty="0"/>
              <a:t>In creating the reservations, the U.S. wanted to Americanize the Native Americans, or make them abandon their traditional culture in favor of white American culture.  </a:t>
            </a:r>
          </a:p>
          <a:p>
            <a:pPr eaLnBrk="1" hangingPunct="1">
              <a:spcBef>
                <a:spcPct val="40000"/>
              </a:spcBef>
            </a:pPr>
            <a:r>
              <a:rPr lang="en-US" sz="2000" dirty="0"/>
              <a:t>The Bureau of Indian Affairs (BIA) managed reservations, set up public schools often far from children’s homes, and forced them to speak English.</a:t>
            </a:r>
          </a:p>
          <a:p>
            <a:pPr eaLnBrk="1" hangingPunct="1">
              <a:spcBef>
                <a:spcPct val="40000"/>
              </a:spcBef>
            </a:pPr>
            <a:r>
              <a:rPr lang="en-US" sz="2000" dirty="0"/>
              <a:t>The </a:t>
            </a:r>
            <a:r>
              <a:rPr lang="en-US" sz="2000" b="1" dirty="0"/>
              <a:t>Dawes Act</a:t>
            </a:r>
            <a:r>
              <a:rPr lang="en-US" sz="2000" dirty="0"/>
              <a:t> (1887) broke up some reservations and divided the land for people, but the best land was usually sold to white settlers.</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dirty="0"/>
              <a:t>Pratt and Americanization</a:t>
            </a:r>
          </a:p>
        </p:txBody>
      </p:sp>
      <p:graphicFrame>
        <p:nvGraphicFramePr>
          <p:cNvPr id="4" name="Content Placeholder 3"/>
          <p:cNvGraphicFramePr>
            <a:graphicFrameLocks noGrp="1"/>
          </p:cNvGraphicFramePr>
          <p:nvPr>
            <p:ph idx="1"/>
          </p:nvPr>
        </p:nvGraphicFramePr>
        <p:xfrm>
          <a:off x="489856" y="1518557"/>
          <a:ext cx="8196944" cy="4734923"/>
        </p:xfrm>
        <a:graphic>
          <a:graphicData uri="http://schemas.openxmlformats.org/drawingml/2006/table">
            <a:tbl>
              <a:tblPr firstRow="1" bandRow="1">
                <a:tableStyleId>{073A0DAA-6AF3-43AB-8588-CEC1D06C72B9}</a:tableStyleId>
              </a:tblPr>
              <a:tblGrid>
                <a:gridCol w="4098472">
                  <a:extLst>
                    <a:ext uri="{9D8B030D-6E8A-4147-A177-3AD203B41FA5}">
                      <a16:colId xmlns:a16="http://schemas.microsoft.com/office/drawing/2014/main" val="20000"/>
                    </a:ext>
                  </a:extLst>
                </a:gridCol>
                <a:gridCol w="4098472">
                  <a:extLst>
                    <a:ext uri="{9D8B030D-6E8A-4147-A177-3AD203B41FA5}">
                      <a16:colId xmlns:a16="http://schemas.microsoft.com/office/drawing/2014/main" val="20001"/>
                    </a:ext>
                  </a:extLst>
                </a:gridCol>
              </a:tblGrid>
              <a:tr h="371267">
                <a:tc>
                  <a:txBody>
                    <a:bodyPr/>
                    <a:lstStyle/>
                    <a:p>
                      <a:r>
                        <a:rPr lang="en-US" dirty="0"/>
                        <a:t>Richard</a:t>
                      </a:r>
                      <a:r>
                        <a:rPr lang="en-US" baseline="0" dirty="0"/>
                        <a:t> Henry Pratt</a:t>
                      </a:r>
                      <a:endParaRPr lang="en-US" dirty="0"/>
                    </a:p>
                  </a:txBody>
                  <a:tcPr/>
                </a:tc>
                <a:tc>
                  <a:txBody>
                    <a:bodyPr/>
                    <a:lstStyle/>
                    <a:p>
                      <a:r>
                        <a:rPr lang="en-US" dirty="0"/>
                        <a:t>Americanization</a:t>
                      </a:r>
                    </a:p>
                  </a:txBody>
                  <a:tcPr/>
                </a:tc>
                <a:extLst>
                  <a:ext uri="{0D108BD9-81ED-4DB2-BD59-A6C34878D82A}">
                    <a16:rowId xmlns:a16="http://schemas.microsoft.com/office/drawing/2014/main" val="10000"/>
                  </a:ext>
                </a:extLst>
              </a:tr>
              <a:tr h="4363656">
                <a:tc>
                  <a:txBody>
                    <a:bodyPr/>
                    <a:lstStyle/>
                    <a:p>
                      <a:pPr lvl="0">
                        <a:buFont typeface="Arial" pitchFamily="34" charset="0"/>
                        <a:buChar char="•"/>
                      </a:pPr>
                      <a:r>
                        <a:rPr lang="en-US" sz="2000" kern="1200" baseline="0" dirty="0"/>
                        <a:t>Former US Cavalry officer</a:t>
                      </a:r>
                    </a:p>
                    <a:p>
                      <a:pPr>
                        <a:buFont typeface="Arial" pitchFamily="34" charset="0"/>
                        <a:buChar char="•"/>
                      </a:pPr>
                      <a:endParaRPr lang="en-US" sz="2000" kern="1200" baseline="0" dirty="0"/>
                    </a:p>
                    <a:p>
                      <a:pPr lvl="0">
                        <a:buFont typeface="Arial" pitchFamily="34" charset="0"/>
                        <a:buChar char="•"/>
                      </a:pPr>
                      <a:r>
                        <a:rPr lang="en-US" sz="2000" kern="1200" baseline="0" dirty="0"/>
                        <a:t>Wanted to help tribes modernize</a:t>
                      </a:r>
                    </a:p>
                    <a:p>
                      <a:pPr lvl="0">
                        <a:buFont typeface="Arial" pitchFamily="34" charset="0"/>
                        <a:buNone/>
                      </a:pPr>
                      <a:endParaRPr lang="en-US" sz="2000" kern="1200" baseline="0" dirty="0"/>
                    </a:p>
                    <a:p>
                      <a:pPr lvl="0">
                        <a:buFont typeface="Arial" pitchFamily="34" charset="0"/>
                        <a:buChar char="•"/>
                      </a:pPr>
                      <a:r>
                        <a:rPr lang="en-US" sz="2000" kern="1200" baseline="0" dirty="0"/>
                        <a:t>Set up a system of “Indian Schools” to “Americanize” tribal children</a:t>
                      </a:r>
                    </a:p>
                    <a:p>
                      <a:pPr>
                        <a:buFont typeface="Arial" pitchFamily="34" charset="0"/>
                        <a:buNone/>
                      </a:pPr>
                      <a:r>
                        <a:rPr lang="en-US" sz="2000" kern="1200" baseline="0" dirty="0"/>
                        <a:t> </a:t>
                      </a:r>
                    </a:p>
                    <a:p>
                      <a:pPr lvl="0">
                        <a:buFont typeface="Arial" pitchFamily="34" charset="0"/>
                        <a:buChar char="•"/>
                      </a:pPr>
                      <a:r>
                        <a:rPr lang="en-US" sz="2000" kern="1200" baseline="0" dirty="0"/>
                        <a:t>Destroyed cultural heritage/traditions</a:t>
                      </a:r>
                    </a:p>
                    <a:p>
                      <a:pPr>
                        <a:buFont typeface="Arial" pitchFamily="34" charset="0"/>
                        <a:buNone/>
                      </a:pPr>
                      <a:r>
                        <a:rPr lang="en-US" sz="2000" kern="1200" baseline="0" dirty="0"/>
                        <a:t> </a:t>
                      </a:r>
                    </a:p>
                    <a:p>
                      <a:pPr lvl="0">
                        <a:buFont typeface="Arial" pitchFamily="34" charset="0"/>
                        <a:buChar char="•"/>
                      </a:pPr>
                      <a:r>
                        <a:rPr lang="en-US" sz="2000" kern="1200" baseline="0" dirty="0"/>
                        <a:t>Influences Fed. Policy for 80 years</a:t>
                      </a:r>
                    </a:p>
                    <a:p>
                      <a:pPr>
                        <a:buFont typeface="Arial" pitchFamily="34" charset="0"/>
                        <a:buChar char="•"/>
                      </a:pPr>
                      <a:endParaRPr lang="en-US" sz="2000" baseline="0" dirty="0"/>
                    </a:p>
                  </a:txBody>
                  <a:tcPr/>
                </a:tc>
                <a:tc>
                  <a:txBody>
                    <a:bodyPr/>
                    <a:lstStyle/>
                    <a:p>
                      <a:pPr>
                        <a:buFont typeface="Arial" pitchFamily="34" charset="0"/>
                        <a:buChar char="•"/>
                      </a:pPr>
                      <a:r>
                        <a:rPr lang="en-US" sz="2000" dirty="0"/>
                        <a:t>Well-meaning</a:t>
                      </a:r>
                      <a:r>
                        <a:rPr lang="en-US" sz="2000" baseline="0" dirty="0"/>
                        <a:t> officials destroy Native Cultures and Traditions</a:t>
                      </a:r>
                    </a:p>
                    <a:p>
                      <a:pPr>
                        <a:buFont typeface="Arial" pitchFamily="34" charset="0"/>
                        <a:buChar char="•"/>
                      </a:pPr>
                      <a:endParaRPr lang="en-US" sz="2000" baseline="0" dirty="0"/>
                    </a:p>
                    <a:p>
                      <a:pPr>
                        <a:buFont typeface="Arial" pitchFamily="34" charset="0"/>
                        <a:buChar char="•"/>
                      </a:pPr>
                      <a:r>
                        <a:rPr lang="en-US" sz="2000" baseline="0" dirty="0"/>
                        <a:t>Does not include full citizenship</a:t>
                      </a:r>
                    </a:p>
                    <a:p>
                      <a:pPr>
                        <a:buFont typeface="Arial" pitchFamily="34" charset="0"/>
                        <a:buChar char="•"/>
                      </a:pPr>
                      <a:endParaRPr lang="en-US" sz="2000" baseline="0" dirty="0"/>
                    </a:p>
                    <a:p>
                      <a:pPr>
                        <a:buFont typeface="Arial" pitchFamily="34" charset="0"/>
                        <a:buChar char="•"/>
                      </a:pPr>
                      <a:r>
                        <a:rPr lang="en-US" sz="2000" baseline="0" dirty="0"/>
                        <a:t>Federal policy convinces many to move into urban areas—give up allotments of land</a:t>
                      </a:r>
                    </a:p>
                    <a:p>
                      <a:pPr>
                        <a:buFont typeface="Arial" pitchFamily="34" charset="0"/>
                        <a:buChar char="•"/>
                      </a:pPr>
                      <a:endParaRPr lang="en-US" sz="2000" baseline="0" dirty="0"/>
                    </a:p>
                    <a:p>
                      <a:pPr>
                        <a:buFont typeface="Arial" pitchFamily="34" charset="0"/>
                        <a:buChar char="•"/>
                      </a:pPr>
                      <a:r>
                        <a:rPr lang="en-US" sz="2000" baseline="0" dirty="0"/>
                        <a:t>Creates culture of dependency</a:t>
                      </a:r>
                    </a:p>
                    <a:p>
                      <a:pPr>
                        <a:buFont typeface="Arial" pitchFamily="34" charset="0"/>
                        <a:buChar char="•"/>
                      </a:pPr>
                      <a:endParaRPr lang="en-US" sz="2000" baseline="0" dirty="0"/>
                    </a:p>
                    <a:p>
                      <a:pPr>
                        <a:buFont typeface="Arial" pitchFamily="34" charset="0"/>
                        <a:buChar char="•"/>
                      </a:pPr>
                      <a:r>
                        <a:rPr lang="en-US" sz="2000" baseline="0" dirty="0"/>
                        <a:t>In spite of all this Native cultures have been revived and traditions continue to return</a:t>
                      </a:r>
                      <a:endParaRPr lang="en-US" sz="20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a:t>Books on the Subject</a:t>
            </a:r>
          </a:p>
        </p:txBody>
      </p:sp>
      <p:sp>
        <p:nvSpPr>
          <p:cNvPr id="9219" name="Content Placeholder 2"/>
          <p:cNvSpPr>
            <a:spLocks noGrp="1"/>
          </p:cNvSpPr>
          <p:nvPr>
            <p:ph idx="1"/>
          </p:nvPr>
        </p:nvSpPr>
        <p:spPr/>
        <p:txBody>
          <a:bodyPr/>
          <a:lstStyle/>
          <a:p>
            <a:endParaRPr lang="en-US" b="1" dirty="0"/>
          </a:p>
          <a:p>
            <a:r>
              <a:rPr lang="en-US" b="1" dirty="0"/>
              <a:t>Crazy Horse </a:t>
            </a:r>
            <a:r>
              <a:rPr lang="en-US" dirty="0"/>
              <a:t>by Mari Sandoz</a:t>
            </a:r>
          </a:p>
          <a:p>
            <a:endParaRPr lang="en-US" dirty="0"/>
          </a:p>
          <a:p>
            <a:r>
              <a:rPr lang="en-US" b="1" dirty="0"/>
              <a:t>Black Elk Speaks </a:t>
            </a:r>
            <a:r>
              <a:rPr lang="en-US" dirty="0"/>
              <a:t>by John G. </a:t>
            </a:r>
            <a:r>
              <a:rPr lang="en-US" dirty="0" err="1"/>
              <a:t>Neidhardt</a:t>
            </a:r>
            <a:endParaRPr lang="en-US" dirty="0"/>
          </a:p>
          <a:p>
            <a:endParaRPr lang="en-US" b="1" dirty="0"/>
          </a:p>
          <a:p>
            <a:r>
              <a:rPr lang="en-US" b="1" dirty="0"/>
              <a:t>Centennial Campaign </a:t>
            </a:r>
            <a:r>
              <a:rPr lang="en-US" dirty="0"/>
              <a:t>by John S. Gray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ctr">
              <a:buNone/>
            </a:pPr>
            <a:r>
              <a:rPr lang="en-US" sz="8800" dirty="0">
                <a:latin typeface="Playbill" panose="040506030A0602020202" pitchFamily="82" charset="0"/>
              </a:rPr>
              <a:t>The American West</a:t>
            </a:r>
          </a:p>
          <a:p>
            <a:pPr algn="ctr">
              <a:buNone/>
            </a:pPr>
            <a:endParaRPr lang="en-US" sz="6600" dirty="0"/>
          </a:p>
          <a:p>
            <a:pPr algn="ctr">
              <a:buNone/>
            </a:pPr>
            <a:r>
              <a:rPr lang="en-US" sz="6600" dirty="0">
                <a:latin typeface="Blackadder ITC" pitchFamily="82" charset="0"/>
              </a:rPr>
              <a:t>The Westward March</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Westward March</a:t>
            </a:r>
          </a:p>
        </p:txBody>
      </p:sp>
      <p:sp>
        <p:nvSpPr>
          <p:cNvPr id="3" name="Content Placeholder 2"/>
          <p:cNvSpPr>
            <a:spLocks noGrp="1"/>
          </p:cNvSpPr>
          <p:nvPr>
            <p:ph idx="1"/>
          </p:nvPr>
        </p:nvSpPr>
        <p:spPr/>
        <p:txBody>
          <a:bodyPr/>
          <a:lstStyle/>
          <a:p>
            <a:pPr lvl="0"/>
            <a:endParaRPr lang="en-US" dirty="0"/>
          </a:p>
          <a:p>
            <a:r>
              <a:rPr lang="en-US" dirty="0"/>
              <a:t>1845-1910—period of expansion west of the Mississippi</a:t>
            </a:r>
          </a:p>
          <a:p>
            <a:pPr lvl="0"/>
            <a:endParaRPr lang="en-US" dirty="0"/>
          </a:p>
          <a:p>
            <a:pPr lvl="0"/>
            <a:endParaRPr lang="en-US" dirty="0"/>
          </a:p>
          <a:p>
            <a:pPr lvl="0"/>
            <a:r>
              <a:rPr lang="en-US" dirty="0"/>
              <a:t>Several factors were involved…</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a:t>The Westward March</a:t>
            </a:r>
          </a:p>
        </p:txBody>
      </p:sp>
      <p:sp>
        <p:nvSpPr>
          <p:cNvPr id="3" name="Content Placeholder 2"/>
          <p:cNvSpPr>
            <a:spLocks noGrp="1"/>
          </p:cNvSpPr>
          <p:nvPr>
            <p:ph idx="1"/>
          </p:nvPr>
        </p:nvSpPr>
        <p:spPr>
          <a:xfrm>
            <a:off x="228600" y="1219200"/>
            <a:ext cx="8686800" cy="5334000"/>
          </a:xfrm>
        </p:spPr>
        <p:txBody>
          <a:bodyPr>
            <a:normAutofit/>
          </a:bodyPr>
          <a:lstStyle/>
          <a:p>
            <a:pPr marL="971550" lvl="1" indent="-514350">
              <a:buFont typeface="+mj-lt"/>
              <a:buAutoNum type="arabicPeriod"/>
            </a:pPr>
            <a:r>
              <a:rPr lang="en-US" b="1" dirty="0"/>
              <a:t>Immigration from Europe and Asia</a:t>
            </a:r>
            <a:endParaRPr lang="en-US" sz="1400" b="1" dirty="0"/>
          </a:p>
          <a:p>
            <a:pPr marL="1371600" lvl="2" indent="-457200">
              <a:buFont typeface="+mj-lt"/>
              <a:buAutoNum type="alphaLcPeriod"/>
            </a:pPr>
            <a:r>
              <a:rPr lang="en-US" b="1" dirty="0"/>
              <a:t>Caused by political turmoil overseas</a:t>
            </a:r>
            <a:endParaRPr lang="en-US" sz="1400" b="1" dirty="0"/>
          </a:p>
          <a:p>
            <a:pPr marL="1371600" lvl="2" indent="-457200">
              <a:buFont typeface="+mj-lt"/>
              <a:buAutoNum type="alphaLcPeriod"/>
            </a:pPr>
            <a:r>
              <a:rPr lang="en-US" b="1" dirty="0"/>
              <a:t>Led to over-crowding in port cities</a:t>
            </a:r>
            <a:endParaRPr lang="en-US" sz="1400" b="1" dirty="0"/>
          </a:p>
          <a:p>
            <a:pPr marL="1371600" lvl="2" indent="-457200">
              <a:buFont typeface="+mj-lt"/>
              <a:buAutoNum type="alphaLcPeriod"/>
            </a:pPr>
            <a:r>
              <a:rPr lang="en-US" b="1" dirty="0"/>
              <a:t>Haven for immigrants—Economy/Religion/ Politics</a:t>
            </a:r>
            <a:endParaRPr lang="en-US" sz="1400" b="1" dirty="0"/>
          </a:p>
          <a:p>
            <a:pPr marL="1371600" lvl="2" indent="-457200">
              <a:buNone/>
            </a:pPr>
            <a:endParaRPr lang="en-US" sz="1600" b="1" dirty="0"/>
          </a:p>
          <a:p>
            <a:pPr marL="971550" lvl="1" indent="-514350">
              <a:buFont typeface="+mj-lt"/>
              <a:buAutoNum type="arabicPeriod"/>
            </a:pPr>
            <a:r>
              <a:rPr lang="en-US" b="1" dirty="0"/>
              <a:t>Post Civil War migration</a:t>
            </a:r>
            <a:endParaRPr lang="en-US" sz="1400" b="1" dirty="0"/>
          </a:p>
          <a:p>
            <a:pPr marL="1371600" lvl="2" indent="-457200">
              <a:buFont typeface="+mj-lt"/>
              <a:buAutoNum type="alphaLcPeriod"/>
            </a:pPr>
            <a:r>
              <a:rPr lang="en-US" b="1" dirty="0"/>
              <a:t>Refugees from the war—especially the South</a:t>
            </a:r>
            <a:endParaRPr lang="en-US" sz="1400" b="1" dirty="0"/>
          </a:p>
          <a:p>
            <a:pPr marL="1371600" lvl="2" indent="-457200">
              <a:buFont typeface="+mj-lt"/>
              <a:buAutoNum type="alphaLcPeriod"/>
            </a:pPr>
            <a:r>
              <a:rPr lang="en-US" b="1" dirty="0"/>
              <a:t>No more slavery—cleared way for statehood</a:t>
            </a:r>
            <a:endParaRPr lang="en-US" sz="1400" b="1" dirty="0"/>
          </a:p>
          <a:p>
            <a:pPr marL="1371600" lvl="2" indent="-457200">
              <a:buFont typeface="+mj-lt"/>
              <a:buAutoNum type="alphaLcPeriod"/>
            </a:pPr>
            <a:r>
              <a:rPr lang="en-US" b="1" dirty="0"/>
              <a:t>Former slaves looking for work/land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lstStyle/>
          <a:p>
            <a:r>
              <a:rPr lang="en-US" dirty="0"/>
              <a:t>The Westward March</a:t>
            </a:r>
          </a:p>
        </p:txBody>
      </p:sp>
      <p:sp>
        <p:nvSpPr>
          <p:cNvPr id="3" name="Content Placeholder 2"/>
          <p:cNvSpPr>
            <a:spLocks noGrp="1"/>
          </p:cNvSpPr>
          <p:nvPr>
            <p:ph idx="1"/>
          </p:nvPr>
        </p:nvSpPr>
        <p:spPr>
          <a:xfrm>
            <a:off x="152400" y="838200"/>
            <a:ext cx="8763000" cy="5867400"/>
          </a:xfrm>
        </p:spPr>
        <p:txBody>
          <a:bodyPr>
            <a:noAutofit/>
          </a:bodyPr>
          <a:lstStyle/>
          <a:p>
            <a:pPr marL="971550" lvl="1" indent="-514350">
              <a:buFont typeface="+mj-lt"/>
              <a:buAutoNum type="arabicPeriod" startAt="3"/>
            </a:pPr>
            <a:r>
              <a:rPr lang="en-US" b="1" dirty="0"/>
              <a:t>The Homestead Act of 1862</a:t>
            </a:r>
            <a:endParaRPr lang="en-US" sz="1400" b="1" dirty="0"/>
          </a:p>
          <a:p>
            <a:pPr marL="1371600" lvl="2" indent="-457200">
              <a:buFont typeface="+mj-lt"/>
              <a:buAutoNum type="alphaLcPeriod"/>
            </a:pPr>
            <a:r>
              <a:rPr lang="en-US" b="1" dirty="0"/>
              <a:t>People who developed a claim over a 5 years got ownership of that land</a:t>
            </a:r>
            <a:endParaRPr lang="en-US" sz="1400" b="1" dirty="0"/>
          </a:p>
          <a:p>
            <a:pPr marL="1371600" lvl="2" indent="-457200">
              <a:buFont typeface="+mj-lt"/>
              <a:buAutoNum type="alphaLcPeriod"/>
            </a:pPr>
            <a:r>
              <a:rPr lang="en-US" b="1" dirty="0"/>
              <a:t>Set aside 2 sections in each township for ed.—Funds Land Grant colleges/public schools</a:t>
            </a:r>
            <a:endParaRPr lang="en-US" sz="1400" b="1" dirty="0"/>
          </a:p>
          <a:p>
            <a:pPr marL="1371600" lvl="2" indent="-457200">
              <a:buFont typeface="+mj-lt"/>
              <a:buAutoNum type="alphaLcPeriod"/>
            </a:pPr>
            <a:r>
              <a:rPr lang="en-US" b="1" dirty="0"/>
              <a:t>Intended to ease crowding/support a trans-cont. RR</a:t>
            </a:r>
            <a:endParaRPr lang="en-US" sz="1400" b="1" dirty="0"/>
          </a:p>
          <a:p>
            <a:pPr marL="1200150" lvl="1" indent="-742950">
              <a:buFont typeface="+mj-lt"/>
              <a:buAutoNum type="arabicPeriod" startAt="3"/>
            </a:pPr>
            <a:r>
              <a:rPr lang="en-US" b="1" dirty="0"/>
              <a:t>Gold and Silver Strikes</a:t>
            </a:r>
          </a:p>
          <a:p>
            <a:pPr marL="1428750" lvl="2" indent="-514350">
              <a:buFont typeface="+mj-lt"/>
              <a:buAutoNum type="alphaLcPeriod"/>
            </a:pPr>
            <a:r>
              <a:rPr lang="en-US" b="1" dirty="0"/>
              <a:t>Precious metals in the west fueled curiosity and westward migration</a:t>
            </a:r>
          </a:p>
          <a:p>
            <a:pPr marL="1428750" lvl="2" indent="-514350">
              <a:buFont typeface="+mj-lt"/>
              <a:buAutoNum type="alphaLcPeriod"/>
            </a:pPr>
            <a:r>
              <a:rPr lang="en-US" b="1" dirty="0"/>
              <a:t>Strikes in Calif. (1848), Nev. (1852), Col. (1858), the Black Hills (1876), Alaska (1892)</a:t>
            </a:r>
          </a:p>
          <a:p>
            <a:pPr marL="1428750" lvl="2" indent="-514350">
              <a:buFont typeface="+mj-lt"/>
              <a:buAutoNum type="alphaLcPeriod"/>
            </a:pPr>
            <a:r>
              <a:rPr lang="en-US" b="1" dirty="0"/>
              <a:t>Thousands went west to “get rich”—most failed</a:t>
            </a:r>
          </a:p>
          <a:p>
            <a:pPr marL="1428750" lvl="2" indent="-514350">
              <a:buFont typeface="+mj-lt"/>
              <a:buAutoNum type="alphaLcPeriod"/>
            </a:pPr>
            <a:r>
              <a:rPr lang="en-US" b="1" dirty="0"/>
              <a:t>Towns and businesses popped up near the mines and were able to thrive after the mines played out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Westward March</a:t>
            </a:r>
          </a:p>
        </p:txBody>
      </p:sp>
      <p:sp>
        <p:nvSpPr>
          <p:cNvPr id="3" name="Content Placeholder 2"/>
          <p:cNvSpPr>
            <a:spLocks noGrp="1"/>
          </p:cNvSpPr>
          <p:nvPr>
            <p:ph idx="1"/>
          </p:nvPr>
        </p:nvSpPr>
        <p:spPr>
          <a:xfrm>
            <a:off x="152400" y="838200"/>
            <a:ext cx="8839200" cy="5943600"/>
          </a:xfrm>
        </p:spPr>
        <p:txBody>
          <a:bodyPr>
            <a:noAutofit/>
          </a:bodyPr>
          <a:lstStyle/>
          <a:p>
            <a:pPr marL="800100" indent="-742950">
              <a:buFont typeface="+mj-lt"/>
              <a:buAutoNum type="arabicPeriod" startAt="5"/>
            </a:pPr>
            <a:r>
              <a:rPr lang="en-US" sz="2800" b="1" dirty="0"/>
              <a:t>Railroads and Expansion</a:t>
            </a:r>
          </a:p>
          <a:p>
            <a:pPr marL="971550" lvl="1" indent="-457200">
              <a:buFont typeface="+mj-lt"/>
              <a:buAutoNum type="alphaLcPeriod"/>
            </a:pPr>
            <a:r>
              <a:rPr lang="en-US" sz="2100" b="1" dirty="0"/>
              <a:t>Were aided by expansion</a:t>
            </a:r>
          </a:p>
          <a:p>
            <a:pPr marL="971550" lvl="1" indent="-457200">
              <a:buFont typeface="+mj-lt"/>
              <a:buAutoNum type="alphaLcPeriod"/>
            </a:pPr>
            <a:r>
              <a:rPr lang="en-US" sz="2100" b="1" dirty="0"/>
              <a:t>Helped to drive expansion</a:t>
            </a:r>
          </a:p>
          <a:p>
            <a:pPr marL="971550" lvl="1" indent="-457200">
              <a:buFont typeface="+mj-lt"/>
              <a:buAutoNum type="alphaLcPeriod"/>
            </a:pPr>
            <a:r>
              <a:rPr lang="en-US" sz="2100" b="1" dirty="0"/>
              <a:t>Created jobs for immigrant population</a:t>
            </a:r>
          </a:p>
          <a:p>
            <a:pPr marL="971550" lvl="1" indent="-457200">
              <a:buFont typeface="+mj-lt"/>
              <a:buAutoNum type="alphaLcPeriod"/>
            </a:pPr>
            <a:r>
              <a:rPr lang="en-US" sz="2100" b="1" dirty="0"/>
              <a:t>Transcontinental Railroad—completed in 1869 (Promontory Pt., UT)</a:t>
            </a:r>
          </a:p>
          <a:p>
            <a:pPr marL="971550" lvl="1" indent="-457200">
              <a:buFont typeface="+mj-lt"/>
              <a:buAutoNum type="alphaLcPeriod"/>
            </a:pPr>
            <a:r>
              <a:rPr lang="en-US" sz="2100" b="1" dirty="0"/>
              <a:t>Main cargoes were lumber, cattle and people</a:t>
            </a:r>
          </a:p>
          <a:p>
            <a:pPr marL="971550" lvl="1" indent="-457200">
              <a:buFont typeface="+mj-lt"/>
              <a:buAutoNum type="alphaLcPeriod"/>
            </a:pPr>
            <a:r>
              <a:rPr lang="en-US" sz="2100" b="1" dirty="0"/>
              <a:t>Controlled politics and business in the West</a:t>
            </a:r>
          </a:p>
          <a:p>
            <a:pPr marL="571500" indent="-514350">
              <a:buFont typeface="+mj-lt"/>
              <a:buAutoNum type="arabicPeriod" startAt="5"/>
            </a:pPr>
            <a:r>
              <a:rPr lang="en-US" sz="2800" b="1" dirty="0"/>
              <a:t>Cattle Kingdom</a:t>
            </a:r>
          </a:p>
          <a:p>
            <a:pPr marL="971550" lvl="1" indent="-457200">
              <a:buFont typeface="+mj-lt"/>
              <a:buAutoNum type="alphaLcPeriod"/>
            </a:pPr>
            <a:r>
              <a:rPr lang="en-US" sz="2100" b="1" dirty="0"/>
              <a:t>Source of cheap food for a growing nation</a:t>
            </a:r>
          </a:p>
          <a:p>
            <a:pPr marL="971550" lvl="1" indent="-457200">
              <a:buFont typeface="+mj-lt"/>
              <a:buAutoNum type="alphaLcPeriod"/>
            </a:pPr>
            <a:r>
              <a:rPr lang="en-US" sz="2100" b="1" dirty="0"/>
              <a:t>Plains states offered wide-open grazing lands for the cattle herds</a:t>
            </a:r>
          </a:p>
          <a:p>
            <a:pPr marL="971550" lvl="1" indent="-457200">
              <a:buFont typeface="+mj-lt"/>
              <a:buAutoNum type="alphaLcPeriod"/>
            </a:pPr>
            <a:r>
              <a:rPr lang="en-US" sz="2100" b="1" dirty="0"/>
              <a:t>“Wild” cattle in Texas (longhorns) were the source of the earliest herds</a:t>
            </a:r>
          </a:p>
          <a:p>
            <a:pPr marL="1371600" lvl="2" indent="-457200">
              <a:buFont typeface="+mj-lt"/>
              <a:buAutoNum type="arabicParenR"/>
            </a:pPr>
            <a:r>
              <a:rPr lang="en-US" sz="2100" b="1" dirty="0"/>
              <a:t>Descendents of Spanish/Mexican cattle that escaped over time</a:t>
            </a:r>
          </a:p>
          <a:p>
            <a:pPr marL="1371600" lvl="2" indent="-457200">
              <a:buFont typeface="+mj-lt"/>
              <a:buAutoNum type="arabicParenR"/>
            </a:pPr>
            <a:r>
              <a:rPr lang="en-US" sz="2100" b="1" dirty="0"/>
              <a:t> Were rounded up and sold or gathered into herds</a:t>
            </a:r>
          </a:p>
          <a:p>
            <a:pPr marL="971550" lvl="1" indent="-457200">
              <a:buFont typeface="+mj-lt"/>
              <a:buAutoNum type="alphaLcPeriod"/>
            </a:pPr>
            <a:r>
              <a:rPr lang="en-US" sz="2100" b="1" dirty="0"/>
              <a:t>Part of the growth of the RR industry in America</a:t>
            </a:r>
          </a:p>
          <a:p>
            <a:endParaRPr lang="en-US" sz="21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ctr">
              <a:buNone/>
            </a:pPr>
            <a:r>
              <a:rPr lang="en-US" sz="8800" dirty="0">
                <a:latin typeface="Playbill" panose="040506030A0602020202" pitchFamily="82" charset="0"/>
              </a:rPr>
              <a:t>The American West</a:t>
            </a:r>
          </a:p>
          <a:p>
            <a:pPr algn="ctr">
              <a:buNone/>
            </a:pPr>
            <a:endParaRPr lang="en-US" sz="6600" dirty="0"/>
          </a:p>
          <a:p>
            <a:pPr algn="ctr">
              <a:buNone/>
            </a:pPr>
            <a:r>
              <a:rPr lang="en-US" sz="6000" i="1" dirty="0">
                <a:latin typeface="Blackadder ITC" pitchFamily="82" charset="0"/>
              </a:rPr>
              <a:t>Living in the American West</a:t>
            </a:r>
          </a:p>
        </p:txBody>
      </p:sp>
    </p:spTree>
    <p:extLst>
      <p:ext uri="{BB962C8B-B14F-4D97-AF65-F5344CB8AC3E}">
        <p14:creationId xmlns:p14="http://schemas.microsoft.com/office/powerpoint/2010/main" val="1110027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381000"/>
            <a:ext cx="8077200" cy="584200"/>
          </a:xfrm>
          <a:noFill/>
          <a:ln/>
        </p:spPr>
        <p:txBody>
          <a:bodyPr>
            <a:normAutofit fontScale="90000"/>
          </a:bodyPr>
          <a:lstStyle/>
          <a:p>
            <a:r>
              <a:rPr lang="en-US" sz="4200" dirty="0">
                <a:solidFill>
                  <a:schemeClr val="tx1"/>
                </a:solidFill>
              </a:rPr>
              <a:t>The Age of Oil and Steel </a:t>
            </a:r>
          </a:p>
        </p:txBody>
      </p:sp>
      <p:sp>
        <p:nvSpPr>
          <p:cNvPr id="5123" name="Rectangle 3"/>
          <p:cNvSpPr>
            <a:spLocks noGrp="1" noChangeArrowheads="1"/>
          </p:cNvSpPr>
          <p:nvPr>
            <p:ph type="body" sz="half" idx="1"/>
          </p:nvPr>
        </p:nvSpPr>
        <p:spPr>
          <a:xfrm>
            <a:off x="533400" y="1100138"/>
            <a:ext cx="3817938" cy="4826000"/>
          </a:xfrm>
          <a:solidFill>
            <a:schemeClr val="bg1"/>
          </a:solidFill>
          <a:ln/>
        </p:spPr>
        <p:txBody>
          <a:bodyPr>
            <a:normAutofit/>
          </a:bodyPr>
          <a:lstStyle/>
          <a:p>
            <a:pPr marL="228600" indent="-228600" algn="ctr">
              <a:lnSpc>
                <a:spcPct val="90000"/>
              </a:lnSpc>
              <a:spcBef>
                <a:spcPct val="50000"/>
              </a:spcBef>
              <a:buFontTx/>
              <a:buNone/>
            </a:pPr>
            <a:r>
              <a:rPr lang="en-US" sz="2100" b="1" dirty="0"/>
              <a:t>Oil</a:t>
            </a:r>
          </a:p>
          <a:p>
            <a:pPr marL="228600" indent="-228600">
              <a:lnSpc>
                <a:spcPct val="80000"/>
              </a:lnSpc>
              <a:spcBef>
                <a:spcPct val="50000"/>
              </a:spcBef>
            </a:pPr>
            <a:r>
              <a:rPr lang="en-US" sz="2100" dirty="0"/>
              <a:t>In the mid-1800s people began to refine oil found on coastal waters and lakes for kerosene lamps.</a:t>
            </a:r>
          </a:p>
          <a:p>
            <a:pPr marL="228600" indent="-228600">
              <a:lnSpc>
                <a:spcPct val="80000"/>
              </a:lnSpc>
              <a:spcBef>
                <a:spcPct val="50000"/>
              </a:spcBef>
            </a:pPr>
            <a:r>
              <a:rPr lang="en-US" sz="2100" dirty="0"/>
              <a:t>In 1859 Edwin L. Drake drilled for oil in Pennsylvania, starting the first commercial oil well.</a:t>
            </a:r>
          </a:p>
          <a:p>
            <a:pPr marL="228600" indent="-228600">
              <a:lnSpc>
                <a:spcPct val="80000"/>
              </a:lnSpc>
              <a:spcBef>
                <a:spcPct val="50000"/>
              </a:spcBef>
            </a:pPr>
            <a:r>
              <a:rPr lang="en-US" sz="2100" dirty="0"/>
              <a:t>Wildcatters, or oil prospectors, struck oil near Beaumont, Texas, which began the Texas oil boom.</a:t>
            </a:r>
          </a:p>
          <a:p>
            <a:pPr marL="228600" indent="-228600">
              <a:lnSpc>
                <a:spcPct val="80000"/>
              </a:lnSpc>
              <a:spcBef>
                <a:spcPct val="50000"/>
              </a:spcBef>
            </a:pPr>
            <a:r>
              <a:rPr lang="en-US" sz="2100" dirty="0"/>
              <a:t>It lasted less than 20 years, but oil remains big business in Texas to this day.</a:t>
            </a:r>
            <a:endParaRPr lang="en-US" sz="2100" b="1" dirty="0"/>
          </a:p>
        </p:txBody>
      </p:sp>
      <p:sp>
        <p:nvSpPr>
          <p:cNvPr id="5124" name="Rectangle 4"/>
          <p:cNvSpPr>
            <a:spLocks noGrp="1" noChangeArrowheads="1"/>
          </p:cNvSpPr>
          <p:nvPr>
            <p:ph type="body" sz="half" idx="2"/>
          </p:nvPr>
        </p:nvSpPr>
        <p:spPr>
          <a:xfrm>
            <a:off x="4570413" y="1066800"/>
            <a:ext cx="3821112" cy="4864100"/>
          </a:xfrm>
          <a:solidFill>
            <a:schemeClr val="bg1"/>
          </a:solidFill>
          <a:ln/>
        </p:spPr>
        <p:txBody>
          <a:bodyPr>
            <a:normAutofit/>
          </a:bodyPr>
          <a:lstStyle/>
          <a:p>
            <a:pPr marL="228600" indent="-228600" algn="ctr">
              <a:lnSpc>
                <a:spcPct val="90000"/>
              </a:lnSpc>
              <a:spcBef>
                <a:spcPct val="50000"/>
              </a:spcBef>
              <a:buFontTx/>
              <a:buNone/>
            </a:pPr>
            <a:r>
              <a:rPr lang="en-US" sz="2100" b="1" dirty="0"/>
              <a:t>Steel</a:t>
            </a:r>
          </a:p>
          <a:p>
            <a:pPr marL="228600" indent="-228600">
              <a:lnSpc>
                <a:spcPct val="90000"/>
              </a:lnSpc>
              <a:spcBef>
                <a:spcPct val="50000"/>
              </a:spcBef>
            </a:pPr>
            <a:r>
              <a:rPr lang="en-US" sz="2100" dirty="0"/>
              <a:t>In the 1850s a new method made steel-making faster and cheaper and by 1910 the U.S. was the world’s top steel producer.</a:t>
            </a:r>
          </a:p>
          <a:p>
            <a:pPr marL="228600" indent="-228600">
              <a:lnSpc>
                <a:spcPct val="90000"/>
              </a:lnSpc>
              <a:spcBef>
                <a:spcPct val="50000"/>
              </a:spcBef>
            </a:pPr>
            <a:r>
              <a:rPr lang="en-US" sz="2100" dirty="0"/>
              <a:t>Steel helped transform the U.S. into a modern industrial economy.</a:t>
            </a:r>
          </a:p>
          <a:p>
            <a:pPr marL="228600" indent="-228600">
              <a:lnSpc>
                <a:spcPct val="90000"/>
              </a:lnSpc>
              <a:spcBef>
                <a:spcPct val="50000"/>
              </a:spcBef>
            </a:pPr>
            <a:r>
              <a:rPr lang="en-US" sz="2100" dirty="0"/>
              <a:t>It was used to make bridges, locomotives, and taller buildings.</a:t>
            </a:r>
          </a:p>
          <a:p>
            <a:pPr marL="228600" indent="-228600">
              <a:lnSpc>
                <a:spcPct val="90000"/>
              </a:lnSpc>
              <a:spcBef>
                <a:spcPct val="50000"/>
              </a:spcBef>
            </a:pPr>
            <a:r>
              <a:rPr lang="en-US" sz="2100" dirty="0"/>
              <a:t>Factories used steel machinery to make goods faster.</a:t>
            </a:r>
          </a:p>
        </p:txBody>
      </p:sp>
      <p:pic>
        <p:nvPicPr>
          <p:cNvPr id="5125" name="Picture 5"/>
          <p:cNvPicPr>
            <a:picLocks noChangeAspect="1" noChangeArrowheads="1"/>
          </p:cNvPicPr>
          <p:nvPr/>
        </p:nvPicPr>
        <p:blipFill>
          <a:blip r:embed="rId2" cstate="print"/>
          <a:srcRect/>
          <a:stretch>
            <a:fillRect/>
          </a:stretch>
        </p:blipFill>
        <p:spPr bwMode="auto">
          <a:xfrm>
            <a:off x="8521700" y="3132138"/>
            <a:ext cx="160338" cy="160337"/>
          </a:xfrm>
          <a:prstGeom prst="rect">
            <a:avLst/>
          </a:prstGeom>
          <a:noFill/>
        </p:spPr>
      </p:pic>
      <p:pic>
        <p:nvPicPr>
          <p:cNvPr id="5126" name="Picture 6"/>
          <p:cNvPicPr>
            <a:picLocks noChangeAspect="1" noChangeArrowheads="1"/>
          </p:cNvPicPr>
          <p:nvPr/>
        </p:nvPicPr>
        <p:blipFill>
          <a:blip r:embed="rId2" cstate="print"/>
          <a:srcRect/>
          <a:stretch>
            <a:fillRect/>
          </a:stretch>
        </p:blipFill>
        <p:spPr bwMode="auto">
          <a:xfrm>
            <a:off x="8521700" y="3425825"/>
            <a:ext cx="160338" cy="160338"/>
          </a:xfrm>
          <a:prstGeom prst="rect">
            <a:avLst/>
          </a:prstGeom>
          <a:noFill/>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3"/>
                                        </p:tgtEl>
                                        <p:attrNameLst>
                                          <p:attrName>style.visibility</p:attrName>
                                        </p:attrNameLst>
                                      </p:cBhvr>
                                      <p:to>
                                        <p:strVal val="visible"/>
                                      </p:to>
                                    </p:set>
                                    <p:anim calcmode="lin" valueType="num">
                                      <p:cBhvr additive="base">
                                        <p:cTn id="7" dur="500" fill="hold"/>
                                        <p:tgtEl>
                                          <p:spTgt spid="5123"/>
                                        </p:tgtEl>
                                        <p:attrNameLst>
                                          <p:attrName>ppt_x</p:attrName>
                                        </p:attrNameLst>
                                      </p:cBhvr>
                                      <p:tavLst>
                                        <p:tav tm="0">
                                          <p:val>
                                            <p:strVal val="0-#ppt_w/2"/>
                                          </p:val>
                                        </p:tav>
                                        <p:tav tm="100000">
                                          <p:val>
                                            <p:strVal val="#ppt_x"/>
                                          </p:val>
                                        </p:tav>
                                      </p:tavLst>
                                    </p:anim>
                                    <p:anim calcmode="lin" valueType="num">
                                      <p:cBhvr additive="base">
                                        <p:cTn id="8" dur="500" fill="hold"/>
                                        <p:tgtEl>
                                          <p:spTgt spid="512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124"/>
                                        </p:tgtEl>
                                        <p:attrNameLst>
                                          <p:attrName>style.visibility</p:attrName>
                                        </p:attrNameLst>
                                      </p:cBhvr>
                                      <p:to>
                                        <p:strVal val="visible"/>
                                      </p:to>
                                    </p:set>
                                    <p:anim calcmode="lin" valueType="num">
                                      <p:cBhvr additive="base">
                                        <p:cTn id="13" dur="500" fill="hold"/>
                                        <p:tgtEl>
                                          <p:spTgt spid="5124"/>
                                        </p:tgtEl>
                                        <p:attrNameLst>
                                          <p:attrName>ppt_x</p:attrName>
                                        </p:attrNameLst>
                                      </p:cBhvr>
                                      <p:tavLst>
                                        <p:tav tm="0">
                                          <p:val>
                                            <p:strVal val="1+#ppt_w/2"/>
                                          </p:val>
                                        </p:tav>
                                        <p:tav tm="100000">
                                          <p:val>
                                            <p:strVal val="#ppt_x"/>
                                          </p:val>
                                        </p:tav>
                                      </p:tavLst>
                                    </p:anim>
                                    <p:anim calcmode="lin" valueType="num">
                                      <p:cBhvr additive="base">
                                        <p:cTn id="14" dur="500" fill="hold"/>
                                        <p:tgtEl>
                                          <p:spTgt spid="51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animBg="1" autoUpdateAnimBg="0"/>
      <p:bldP spid="5124" grpId="0" animBg="1"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Living in the American West</a:t>
            </a:r>
          </a:p>
        </p:txBody>
      </p:sp>
      <p:sp>
        <p:nvSpPr>
          <p:cNvPr id="3" name="Content Placeholder 2"/>
          <p:cNvSpPr>
            <a:spLocks noGrp="1"/>
          </p:cNvSpPr>
          <p:nvPr>
            <p:ph idx="1"/>
          </p:nvPr>
        </p:nvSpPr>
        <p:spPr/>
        <p:txBody>
          <a:bodyPr>
            <a:normAutofit fontScale="85000" lnSpcReduction="20000"/>
          </a:bodyPr>
          <a:lstStyle/>
          <a:p>
            <a:pPr lvl="0"/>
            <a:r>
              <a:rPr lang="en-US" b="1" dirty="0"/>
              <a:t>Life in the Mining Camps</a:t>
            </a:r>
            <a:endParaRPr lang="en-US" sz="1600" b="1" dirty="0"/>
          </a:p>
          <a:p>
            <a:pPr marL="971550" lvl="1" indent="-514350">
              <a:buFont typeface="+mj-lt"/>
              <a:buAutoNum type="arabicPeriod"/>
            </a:pPr>
            <a:r>
              <a:rPr lang="en-US" b="1" dirty="0"/>
              <a:t>Often lawless and undisciplined</a:t>
            </a:r>
            <a:endParaRPr lang="en-US" sz="1600" b="1" dirty="0"/>
          </a:p>
          <a:p>
            <a:pPr marL="971550" lvl="1" indent="-514350">
              <a:buFont typeface="+mj-lt"/>
              <a:buAutoNum type="arabicPeriod"/>
            </a:pPr>
            <a:r>
              <a:rPr lang="en-US" b="1" dirty="0"/>
              <a:t>High Crime rates</a:t>
            </a:r>
            <a:endParaRPr lang="en-US" sz="1600" b="1" dirty="0"/>
          </a:p>
          <a:p>
            <a:pPr marL="971550" lvl="1" indent="-514350">
              <a:buFont typeface="+mj-lt"/>
              <a:buAutoNum type="arabicPeriod"/>
            </a:pPr>
            <a:r>
              <a:rPr lang="en-US" b="1" dirty="0"/>
              <a:t>Grew too fast for “civilization” to keep up</a:t>
            </a:r>
            <a:endParaRPr lang="en-US" sz="1600" b="1" dirty="0"/>
          </a:p>
          <a:p>
            <a:pPr marL="971550" lvl="1" indent="-514350">
              <a:buFont typeface="+mj-lt"/>
              <a:buAutoNum type="arabicPeriod"/>
            </a:pPr>
            <a:r>
              <a:rPr lang="en-US" b="1" dirty="0"/>
              <a:t>Gambling, theft, injury and disease crippled miners’ ability to make a living</a:t>
            </a:r>
            <a:endParaRPr lang="en-US" sz="1600" b="1" dirty="0"/>
          </a:p>
          <a:p>
            <a:pPr marL="971550" lvl="1" indent="-514350">
              <a:buFont typeface="+mj-lt"/>
              <a:buAutoNum type="arabicPeriod"/>
            </a:pPr>
            <a:r>
              <a:rPr lang="en-US" b="1" dirty="0"/>
              <a:t>By 1880’s Mining companies were powerful businesses in the West and the nation—controlled politics and economy</a:t>
            </a:r>
            <a:endParaRPr lang="en-US" sz="1600" b="1" dirty="0"/>
          </a:p>
          <a:p>
            <a:pPr marL="971550" lvl="1" indent="-514350">
              <a:buFont typeface="+mj-lt"/>
              <a:buAutoNum type="arabicPeriod"/>
            </a:pPr>
            <a:r>
              <a:rPr lang="en-US" b="1" dirty="0"/>
              <a:t>As the big mines took over the process, more and more “civilized” people took control of life in the towns</a:t>
            </a:r>
            <a:endParaRPr lang="en-US" sz="1600" b="1" dirty="0"/>
          </a:p>
          <a:p>
            <a:pPr marL="971550" lvl="1" indent="-514350">
              <a:buFont typeface="+mj-lt"/>
              <a:buAutoNum type="arabicPeriod"/>
            </a:pPr>
            <a:r>
              <a:rPr lang="en-US" b="1" dirty="0"/>
              <a:t>Many towns “dried up” when the mines played out—no secondary source of income</a:t>
            </a:r>
            <a:endParaRPr lang="en-US" sz="1400" b="1" dirty="0"/>
          </a:p>
          <a:p>
            <a:endParaRPr lang="en-US"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Living in the American West</a:t>
            </a:r>
          </a:p>
        </p:txBody>
      </p:sp>
      <p:sp>
        <p:nvSpPr>
          <p:cNvPr id="3" name="Content Placeholder 2"/>
          <p:cNvSpPr>
            <a:spLocks noGrp="1"/>
          </p:cNvSpPr>
          <p:nvPr>
            <p:ph idx="1"/>
          </p:nvPr>
        </p:nvSpPr>
        <p:spPr/>
        <p:txBody>
          <a:bodyPr>
            <a:normAutofit fontScale="77500" lnSpcReduction="20000"/>
          </a:bodyPr>
          <a:lstStyle/>
          <a:p>
            <a:pPr lvl="0"/>
            <a:r>
              <a:rPr lang="en-US" b="1" dirty="0"/>
              <a:t>Life of the Homesteaders</a:t>
            </a:r>
            <a:endParaRPr lang="en-US" sz="1600" b="1" dirty="0"/>
          </a:p>
          <a:p>
            <a:pPr marL="971550" lvl="1" indent="-514350">
              <a:buFont typeface="+mj-lt"/>
              <a:buAutoNum type="arabicPeriod"/>
            </a:pPr>
            <a:r>
              <a:rPr lang="en-US" b="1" dirty="0"/>
              <a:t>Hard work dominated the day to day life of the homesteader</a:t>
            </a:r>
            <a:endParaRPr lang="en-US" sz="1600" b="1" dirty="0"/>
          </a:p>
          <a:p>
            <a:pPr marL="971550" lvl="1" indent="-514350">
              <a:buFont typeface="+mj-lt"/>
              <a:buAutoNum type="arabicPeriod"/>
            </a:pPr>
            <a:r>
              <a:rPr lang="en-US" b="1" dirty="0"/>
              <a:t>Most difficult of all the “get rich quick” schemes of the old west—dependent on the weather</a:t>
            </a:r>
            <a:endParaRPr lang="en-US" sz="1600" b="1" dirty="0"/>
          </a:p>
          <a:p>
            <a:pPr marL="971550" lvl="1" indent="-514350">
              <a:buFont typeface="+mj-lt"/>
              <a:buAutoNum type="arabicPeriod"/>
            </a:pPr>
            <a:r>
              <a:rPr lang="en-US" b="1" dirty="0"/>
              <a:t>Many were unprepared for life so far from “the states”</a:t>
            </a:r>
            <a:endParaRPr lang="en-US" sz="1600" b="1" dirty="0"/>
          </a:p>
          <a:p>
            <a:pPr marL="971550" lvl="1" indent="-514350">
              <a:buFont typeface="+mj-lt"/>
              <a:buAutoNum type="arabicPeriod"/>
            </a:pPr>
            <a:r>
              <a:rPr lang="en-US" b="1" dirty="0"/>
              <a:t>Good years in the 1870’s and 1890’s boosted migration and homesteading</a:t>
            </a:r>
            <a:endParaRPr lang="en-US" sz="1400" b="1" dirty="0"/>
          </a:p>
          <a:p>
            <a:pPr marL="971550" lvl="1" indent="-514350">
              <a:buFont typeface="+mj-lt"/>
              <a:buAutoNum type="arabicPeriod"/>
            </a:pPr>
            <a:r>
              <a:rPr lang="en-US" b="1" dirty="0"/>
              <a:t>Bad years in the 1880’s and 1910’s wiped many more out</a:t>
            </a:r>
            <a:endParaRPr lang="en-US" sz="1600" b="1" dirty="0"/>
          </a:p>
          <a:p>
            <a:pPr marL="971550" lvl="1" indent="-514350">
              <a:buFont typeface="+mj-lt"/>
              <a:buAutoNum type="arabicPeriod"/>
            </a:pPr>
            <a:r>
              <a:rPr lang="en-US" b="1" dirty="0"/>
              <a:t>Disease, insect infestations (locusts), prairie fires, and harsh weather had to be overcome to make the homestead successful</a:t>
            </a:r>
            <a:endParaRPr lang="en-US" sz="1600" b="1" dirty="0"/>
          </a:p>
          <a:p>
            <a:pPr marL="971550" lvl="1" indent="-514350">
              <a:buFont typeface="+mj-lt"/>
              <a:buAutoNum type="arabicPeriod"/>
            </a:pPr>
            <a:r>
              <a:rPr lang="en-US" b="1" dirty="0"/>
              <a:t>Lonely lifestyle—especially hard on women and children</a:t>
            </a:r>
            <a:endParaRPr lang="en-US" sz="1600" b="1" dirty="0"/>
          </a:p>
          <a:p>
            <a:pPr marL="971550" lvl="1" indent="-514350">
              <a:buFont typeface="+mj-lt"/>
              <a:buAutoNum type="arabicPeriod"/>
            </a:pPr>
            <a:r>
              <a:rPr lang="en-US" b="1" dirty="0"/>
              <a:t>New American way of life develops—pioneer values and optimism still dominate these regions</a:t>
            </a:r>
            <a:endParaRPr lang="en-US" sz="1400" b="1" dirty="0"/>
          </a:p>
          <a:p>
            <a:pPr>
              <a:buNone/>
            </a:pPr>
            <a:endParaRPr lang="en-US"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lstStyle/>
          <a:p>
            <a:r>
              <a:rPr lang="en-US" dirty="0"/>
              <a:t>Living in the American West</a:t>
            </a:r>
          </a:p>
        </p:txBody>
      </p:sp>
      <p:sp>
        <p:nvSpPr>
          <p:cNvPr id="3" name="Content Placeholder 2"/>
          <p:cNvSpPr>
            <a:spLocks noGrp="1"/>
          </p:cNvSpPr>
          <p:nvPr>
            <p:ph idx="1"/>
          </p:nvPr>
        </p:nvSpPr>
        <p:spPr>
          <a:xfrm>
            <a:off x="152400" y="838200"/>
            <a:ext cx="8839200" cy="5867400"/>
          </a:xfrm>
        </p:spPr>
        <p:txBody>
          <a:bodyPr>
            <a:normAutofit/>
          </a:bodyPr>
          <a:lstStyle/>
          <a:p>
            <a:pPr lvl="0"/>
            <a:r>
              <a:rPr lang="en-US" sz="2400" b="1" dirty="0"/>
              <a:t>Life of the Cowboys</a:t>
            </a:r>
          </a:p>
          <a:p>
            <a:pPr marL="971550" lvl="1" indent="-514350">
              <a:buFont typeface="+mj-lt"/>
              <a:buAutoNum type="arabicPeriod"/>
            </a:pPr>
            <a:r>
              <a:rPr lang="en-US" sz="2400" b="1" dirty="0"/>
              <a:t>“Cowboys” have been part of American culture since colonial days</a:t>
            </a:r>
          </a:p>
          <a:p>
            <a:pPr marL="1371600" lvl="2" indent="-457200">
              <a:buFont typeface="+mj-lt"/>
              <a:buAutoNum type="alphaLcPeriod"/>
            </a:pPr>
            <a:r>
              <a:rPr lang="en-US" b="1" dirty="0"/>
              <a:t>Low-income job for young men herding cattle for farmers in rural colonies</a:t>
            </a:r>
          </a:p>
          <a:p>
            <a:pPr marL="1371600" lvl="2" indent="-457200">
              <a:buFont typeface="+mj-lt"/>
              <a:buAutoNum type="alphaLcPeriod"/>
            </a:pPr>
            <a:r>
              <a:rPr lang="en-US" b="1" dirty="0"/>
              <a:t>Term was often used for people who stole livestock as well</a:t>
            </a:r>
          </a:p>
          <a:p>
            <a:pPr marL="971550" lvl="1" indent="-514350">
              <a:buFont typeface="+mj-lt"/>
              <a:buAutoNum type="arabicPeriod"/>
            </a:pPr>
            <a:r>
              <a:rPr lang="en-US" sz="2400" b="1" dirty="0"/>
              <a:t>Cowboy “culture” owes a great deal to Spanish traditions of the SW and Mexico</a:t>
            </a:r>
          </a:p>
          <a:p>
            <a:pPr marL="1371600" lvl="2" indent="-457200">
              <a:buFont typeface="+mj-lt"/>
              <a:buAutoNum type="alphaLcPeriod"/>
            </a:pPr>
            <a:r>
              <a:rPr lang="en-US" b="1" dirty="0"/>
              <a:t>Lariat = </a:t>
            </a:r>
            <a:r>
              <a:rPr lang="en-US" b="1" i="1" dirty="0"/>
              <a:t>la </a:t>
            </a:r>
            <a:r>
              <a:rPr lang="en-US" b="1" i="1" dirty="0" err="1"/>
              <a:t>Riata</a:t>
            </a:r>
            <a:r>
              <a:rPr lang="en-US" b="1" dirty="0"/>
              <a:t>; boots; saddle horn; chaps; western spurs</a:t>
            </a:r>
          </a:p>
          <a:p>
            <a:pPr marL="1371600" lvl="2" indent="-457200">
              <a:buFont typeface="+mj-lt"/>
              <a:buAutoNum type="alphaLcPeriod"/>
            </a:pPr>
            <a:r>
              <a:rPr lang="en-US" b="1" dirty="0"/>
              <a:t>Much of the language/lifestyle traces directly back to Spanish Mexico</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Autofit/>
          </a:bodyPr>
          <a:lstStyle/>
          <a:p>
            <a:pPr marL="971550" lvl="1" indent="-514350">
              <a:buFont typeface="+mj-lt"/>
              <a:buAutoNum type="arabicPeriod" startAt="3"/>
            </a:pPr>
            <a:r>
              <a:rPr lang="en-US" sz="2400" b="1" dirty="0"/>
              <a:t>Was seen as an entry-level job in the west—place to start a career</a:t>
            </a:r>
          </a:p>
          <a:p>
            <a:pPr marL="1371600" lvl="2" indent="-457200">
              <a:buFont typeface="+mj-lt"/>
              <a:buAutoNum type="alphaLcPeriod"/>
            </a:pPr>
            <a:r>
              <a:rPr lang="en-US" b="1" dirty="0"/>
              <a:t>Low-paying = $30-$60 a month depending on skill levels</a:t>
            </a:r>
          </a:p>
          <a:p>
            <a:pPr marL="1371600" lvl="2" indent="-457200">
              <a:buFont typeface="+mj-lt"/>
              <a:buAutoNum type="alphaLcPeriod"/>
            </a:pPr>
            <a:r>
              <a:rPr lang="en-US" b="1" dirty="0"/>
              <a:t>Some jobs were seasonal = round-up/trail drive</a:t>
            </a:r>
          </a:p>
          <a:p>
            <a:pPr marL="1371600" lvl="2" indent="-457200">
              <a:buFont typeface="+mj-lt"/>
              <a:buAutoNum type="alphaLcPeriod"/>
            </a:pPr>
            <a:r>
              <a:rPr lang="en-US" b="1" dirty="0"/>
              <a:t>Best jobs were permanent or allowed a cowboy to build “place of his own”—looked for a good place to “winter”</a:t>
            </a:r>
          </a:p>
          <a:p>
            <a:pPr marL="1371600" lvl="2" indent="-457200">
              <a:buFont typeface="+mj-lt"/>
              <a:buAutoNum type="alphaLcPeriod"/>
            </a:pPr>
            <a:r>
              <a:rPr lang="en-US" b="1" dirty="0"/>
              <a:t>Very hard work—dangerous/long hours during drives</a:t>
            </a:r>
          </a:p>
          <a:p>
            <a:pPr marL="1371600" lvl="2" indent="-457200">
              <a:buFont typeface="+mj-lt"/>
              <a:buAutoNum type="alphaLcPeriod"/>
            </a:pPr>
            <a:r>
              <a:rPr lang="en-US" b="1" dirty="0"/>
              <a:t>Most cowboys enjoyed the adventure and constant change in scenery</a:t>
            </a:r>
          </a:p>
          <a:p>
            <a:pPr marL="971550" lvl="1" indent="-514350">
              <a:buFont typeface="+mj-lt"/>
              <a:buAutoNum type="arabicPeriod" startAt="3"/>
            </a:pPr>
            <a:r>
              <a:rPr lang="en-US" sz="2400" b="1" dirty="0"/>
              <a:t>End the era</a:t>
            </a:r>
          </a:p>
          <a:p>
            <a:pPr marL="1371600" lvl="2" indent="-457200">
              <a:buFont typeface="+mj-lt"/>
              <a:buAutoNum type="alphaLcPeriod"/>
            </a:pPr>
            <a:r>
              <a:rPr lang="en-US" b="1" dirty="0"/>
              <a:t>Settlement of the west ended the “open range” period of the west</a:t>
            </a:r>
          </a:p>
          <a:p>
            <a:pPr marL="1371600" lvl="2" indent="-457200">
              <a:buFont typeface="+mj-lt"/>
              <a:buAutoNum type="alphaLcPeriod"/>
            </a:pPr>
            <a:r>
              <a:rPr lang="en-US" b="1" dirty="0"/>
              <a:t>Ranches became “corporate”—often funded by Eastern investors</a:t>
            </a:r>
          </a:p>
          <a:p>
            <a:pPr marL="1371600" lvl="2" indent="-457200">
              <a:buFont typeface="+mj-lt"/>
              <a:buAutoNum type="alphaLcPeriod"/>
            </a:pPr>
            <a:r>
              <a:rPr lang="en-US" b="1" dirty="0"/>
              <a:t>Cowboys are still necessary, but not the same life</a:t>
            </a:r>
          </a:p>
          <a:p>
            <a:endParaRPr lang="en-US" sz="2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562600"/>
          </a:xfrm>
        </p:spPr>
        <p:txBody>
          <a:bodyPr>
            <a:normAutofit fontScale="85000" lnSpcReduction="20000"/>
          </a:bodyPr>
          <a:lstStyle/>
          <a:p>
            <a:pPr lvl="0"/>
            <a:r>
              <a:rPr lang="en-US" b="1" dirty="0"/>
              <a:t>Enforcing the Law in the West</a:t>
            </a:r>
            <a:endParaRPr lang="en-US" sz="1600" b="1" dirty="0"/>
          </a:p>
          <a:p>
            <a:pPr marL="971550" lvl="1" indent="-514350">
              <a:buFont typeface="+mj-lt"/>
              <a:buAutoNum type="arabicPeriod"/>
            </a:pPr>
            <a:r>
              <a:rPr lang="en-US" b="1" dirty="0"/>
              <a:t>Different levels of law enforcement</a:t>
            </a:r>
            <a:endParaRPr lang="en-US" sz="1400" b="1" dirty="0"/>
          </a:p>
          <a:p>
            <a:pPr marL="1371600" lvl="2" indent="-457200">
              <a:buFont typeface="+mj-lt"/>
              <a:buAutoNum type="alphaLcPeriod"/>
            </a:pPr>
            <a:r>
              <a:rPr lang="en-US" b="1" dirty="0"/>
              <a:t>City:  Constable or Marshall</a:t>
            </a:r>
            <a:endParaRPr lang="en-US" sz="1400" b="1" dirty="0"/>
          </a:p>
          <a:p>
            <a:pPr marL="1371600" lvl="2" indent="-457200">
              <a:buFont typeface="+mj-lt"/>
              <a:buAutoNum type="alphaLcPeriod"/>
            </a:pPr>
            <a:r>
              <a:rPr lang="en-US" b="1" dirty="0"/>
              <a:t>County:  Sheriff</a:t>
            </a:r>
            <a:endParaRPr lang="en-US" sz="1400" b="1" dirty="0"/>
          </a:p>
          <a:p>
            <a:pPr marL="1371600" lvl="2" indent="-457200">
              <a:buFont typeface="+mj-lt"/>
              <a:buAutoNum type="alphaLcPeriod"/>
            </a:pPr>
            <a:r>
              <a:rPr lang="en-US" b="1" dirty="0"/>
              <a:t>State:  Rangers (Texas/Arizona/etc.)</a:t>
            </a:r>
            <a:endParaRPr lang="en-US" sz="1400" b="1" dirty="0"/>
          </a:p>
          <a:p>
            <a:pPr marL="1371600" lvl="2" indent="-457200">
              <a:buFont typeface="+mj-lt"/>
              <a:buAutoNum type="alphaLcPeriod"/>
            </a:pPr>
            <a:r>
              <a:rPr lang="en-US" b="1" dirty="0"/>
              <a:t>Federal:  US Marshall—forerunner to the FBI—officers of the Federal Courts</a:t>
            </a:r>
            <a:endParaRPr lang="en-US" sz="1400" b="1" dirty="0"/>
          </a:p>
          <a:p>
            <a:pPr marL="1371600" lvl="2" indent="-457200">
              <a:buFont typeface="+mj-lt"/>
              <a:buAutoNum type="alphaLcPeriod"/>
            </a:pPr>
            <a:r>
              <a:rPr lang="en-US" b="1" dirty="0"/>
              <a:t>Vigilantes:  Local citizens often provided their own “justice” when no recognized authority was available</a:t>
            </a:r>
            <a:endParaRPr lang="en-US" sz="1600" b="1" dirty="0"/>
          </a:p>
          <a:p>
            <a:pPr marL="971550" lvl="1" indent="-514350">
              <a:buFont typeface="+mj-lt"/>
              <a:buAutoNum type="arabicPeriod"/>
            </a:pPr>
            <a:r>
              <a:rPr lang="en-US" b="1" dirty="0"/>
              <a:t>Outlaws were common and difficult to distinguish from the regular citizens—some laws were loosely enforced</a:t>
            </a:r>
            <a:endParaRPr lang="en-US" sz="1600" b="1" dirty="0"/>
          </a:p>
          <a:p>
            <a:pPr marL="971550" lvl="1" indent="-514350">
              <a:buFont typeface="+mj-lt"/>
              <a:buAutoNum type="arabicPeriod"/>
            </a:pPr>
            <a:r>
              <a:rPr lang="en-US" b="1" dirty="0"/>
              <a:t>Law-enforcement becomes a major priority as the region becomes more “civilized” and more “corporate”</a:t>
            </a:r>
            <a:endParaRPr lang="en-US" sz="1600" b="1" dirty="0"/>
          </a:p>
          <a:p>
            <a:pPr marL="971550" lvl="1" indent="-514350">
              <a:buFont typeface="+mj-lt"/>
              <a:buAutoNum type="arabicPeriod"/>
            </a:pPr>
            <a:r>
              <a:rPr lang="en-US" b="1" dirty="0"/>
              <a:t>Many outlaws benefit from the romantic books and articles about the west that were popular back east and in Europe—most were murderous psychopaths (Billy the Kid, Jesse James, etc.)</a:t>
            </a:r>
            <a:endParaRPr lang="en-US" sz="1400" b="1" dirty="0"/>
          </a:p>
        </p:txBody>
      </p:sp>
      <p:sp>
        <p:nvSpPr>
          <p:cNvPr id="4" name="Title 1"/>
          <p:cNvSpPr>
            <a:spLocks noGrp="1"/>
          </p:cNvSpPr>
          <p:nvPr>
            <p:ph type="title"/>
          </p:nvPr>
        </p:nvSpPr>
        <p:spPr>
          <a:xfrm>
            <a:off x="457200" y="76200"/>
            <a:ext cx="8229600" cy="715962"/>
          </a:xfrm>
        </p:spPr>
        <p:txBody>
          <a:bodyPr>
            <a:normAutofit fontScale="90000"/>
          </a:bodyPr>
          <a:lstStyle/>
          <a:p>
            <a:r>
              <a:rPr lang="en-US" dirty="0"/>
              <a:t>Living in the American West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a:t>Rural America Calls for Reform</a:t>
            </a:r>
          </a:p>
        </p:txBody>
      </p:sp>
      <p:sp>
        <p:nvSpPr>
          <p:cNvPr id="9" name="Rectangle 11"/>
          <p:cNvSpPr>
            <a:spLocks noChangeArrowheads="1"/>
          </p:cNvSpPr>
          <p:nvPr/>
        </p:nvSpPr>
        <p:spPr bwMode="auto">
          <a:xfrm>
            <a:off x="609569" y="1447800"/>
            <a:ext cx="8001031" cy="4876800"/>
          </a:xfrm>
          <a:prstGeom prst="rect">
            <a:avLst/>
          </a:prstGeom>
          <a:solidFill>
            <a:srgbClr val="FFFF99"/>
          </a:solidFill>
          <a:ln w="9525">
            <a:noFill/>
            <a:miter lim="800000"/>
            <a:headEnd/>
            <a:tailEnd/>
          </a:ln>
          <a:effectLst/>
        </p:spPr>
        <p:txBody>
          <a:bodyPr wrap="square" anchor="ctr">
            <a:noAutofit/>
          </a:bodyPr>
          <a:lstStyle/>
          <a:p>
            <a:pPr marL="166688" indent="-166688">
              <a:spcBef>
                <a:spcPct val="40000"/>
              </a:spcBef>
              <a:buFontTx/>
              <a:buChar char="•"/>
            </a:pPr>
            <a:r>
              <a:rPr lang="en-US" dirty="0">
                <a:latin typeface="Verdana" pitchFamily="34" charset="0"/>
              </a:rPr>
              <a:t>In the late 1800s crop prices were falling and farmers began to organize into groups to protect themselves financially.</a:t>
            </a:r>
          </a:p>
          <a:p>
            <a:pPr marL="166688" indent="-166688">
              <a:spcBef>
                <a:spcPct val="40000"/>
              </a:spcBef>
              <a:buFontTx/>
              <a:buChar char="•"/>
            </a:pPr>
            <a:r>
              <a:rPr lang="en-US" dirty="0">
                <a:latin typeface="Verdana" pitchFamily="34" charset="0"/>
              </a:rPr>
              <a:t>1873—paper money was placed on the gold standard, reducing the amount of money in circulation. Farmers wanted money to be backed by silver—not controlled by Wall Street &amp; RR’s</a:t>
            </a:r>
          </a:p>
          <a:p>
            <a:pPr marL="166688" indent="-166688">
              <a:spcBef>
                <a:spcPct val="40000"/>
              </a:spcBef>
              <a:buFontTx/>
              <a:buChar char="•"/>
            </a:pPr>
            <a:r>
              <a:rPr lang="en-US" dirty="0">
                <a:latin typeface="Verdana" pitchFamily="34" charset="0"/>
              </a:rPr>
              <a:t>wanted the state to regulate railroad rates--The Supreme Court ruled that only the federal government could regulate.</a:t>
            </a:r>
          </a:p>
          <a:p>
            <a:pPr marL="166688" indent="-166688">
              <a:spcBef>
                <a:spcPct val="40000"/>
              </a:spcBef>
              <a:buFontTx/>
              <a:buChar char="•"/>
            </a:pPr>
            <a:r>
              <a:rPr lang="en-US" dirty="0">
                <a:latin typeface="Verdana" pitchFamily="34" charset="0"/>
              </a:rPr>
              <a:t>Congress then passed the Interstate Commerce Act in 1887 to regulate/control rates for shipping from state to state—equality of opportunity</a:t>
            </a:r>
          </a:p>
          <a:p>
            <a:pPr marL="166688" indent="-166688">
              <a:spcBef>
                <a:spcPct val="40000"/>
              </a:spcBef>
              <a:buFontTx/>
              <a:buChar char="•"/>
            </a:pPr>
            <a:r>
              <a:rPr lang="en-US" dirty="0">
                <a:latin typeface="Verdana" pitchFamily="34" charset="0"/>
              </a:rPr>
              <a:t>The Farmer’s Alliance started the </a:t>
            </a:r>
            <a:r>
              <a:rPr lang="en-US" b="1" dirty="0">
                <a:latin typeface="Verdana" pitchFamily="34" charset="0"/>
              </a:rPr>
              <a:t>Populist Party</a:t>
            </a:r>
            <a:r>
              <a:rPr lang="en-US" dirty="0">
                <a:latin typeface="Verdana" pitchFamily="34" charset="0"/>
              </a:rPr>
              <a:t>, calling for bank regulation, government-owned railroads and free coinage of silver.</a:t>
            </a:r>
          </a:p>
          <a:p>
            <a:pPr marL="166688" indent="-166688">
              <a:spcBef>
                <a:spcPct val="40000"/>
              </a:spcBef>
              <a:buFontTx/>
              <a:buChar char="•"/>
            </a:pPr>
            <a:r>
              <a:rPr lang="en-US" dirty="0">
                <a:latin typeface="Verdana" pitchFamily="34" charset="0"/>
              </a:rPr>
              <a:t>Their stand against powerful interests influenced later politicians—national political party</a:t>
            </a:r>
            <a:endParaRPr lang="en-US" b="1" dirty="0">
              <a:latin typeface="Verdana" pitchFamily="34" charset="0"/>
            </a:endParaRPr>
          </a:p>
        </p:txBody>
      </p:sp>
    </p:spTree>
    <p:extLst>
      <p:ext uri="{BB962C8B-B14F-4D97-AF65-F5344CB8AC3E}">
        <p14:creationId xmlns:p14="http://schemas.microsoft.com/office/powerpoint/2010/main" val="18046173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7286" y="1128932"/>
            <a:ext cx="8609428" cy="2300068"/>
          </a:xfrm>
        </p:spPr>
        <p:txBody>
          <a:bodyPr>
            <a:noAutofit/>
          </a:bodyPr>
          <a:lstStyle/>
          <a:p>
            <a:br>
              <a:rPr lang="en-US" sz="5400" dirty="0">
                <a:latin typeface="AR JULIAN" panose="02000000000000000000" pitchFamily="2" charset="0"/>
              </a:rPr>
            </a:br>
            <a:br>
              <a:rPr lang="en-US" sz="5400" dirty="0">
                <a:latin typeface="AR JULIAN" panose="02000000000000000000" pitchFamily="2" charset="0"/>
              </a:rPr>
            </a:br>
            <a:r>
              <a:rPr lang="en-US" sz="5400" dirty="0">
                <a:latin typeface="Elephant" panose="02020904090505020303" pitchFamily="18" charset="0"/>
              </a:rPr>
              <a:t>Reform in America</a:t>
            </a:r>
            <a:br>
              <a:rPr lang="en-US" sz="5400" dirty="0">
                <a:latin typeface="Elephant" panose="02020904090505020303" pitchFamily="18" charset="0"/>
              </a:rPr>
            </a:br>
            <a:r>
              <a:rPr lang="en-US" sz="5400" dirty="0">
                <a:latin typeface="Elephant" panose="02020904090505020303" pitchFamily="18" charset="0"/>
              </a:rPr>
              <a:t>1890-1920</a:t>
            </a:r>
          </a:p>
        </p:txBody>
      </p:sp>
      <p:sp>
        <p:nvSpPr>
          <p:cNvPr id="3" name="Subtitle 2"/>
          <p:cNvSpPr>
            <a:spLocks noGrp="1"/>
          </p:cNvSpPr>
          <p:nvPr>
            <p:ph type="subTitle" idx="1"/>
          </p:nvPr>
        </p:nvSpPr>
        <p:spPr>
          <a:xfrm>
            <a:off x="1118381" y="4560570"/>
            <a:ext cx="6858000" cy="601394"/>
          </a:xfrm>
        </p:spPr>
        <p:txBody>
          <a:bodyPr>
            <a:normAutofit lnSpcReduction="10000"/>
          </a:bodyPr>
          <a:lstStyle/>
          <a:p>
            <a:r>
              <a:rPr lang="en-US" sz="3600" dirty="0">
                <a:solidFill>
                  <a:schemeClr val="tx1"/>
                </a:solidFill>
                <a:latin typeface="AR JULIAN" panose="02000000000000000000" pitchFamily="2" charset="0"/>
              </a:rPr>
              <a:t>Modules 12-14</a:t>
            </a:r>
          </a:p>
        </p:txBody>
      </p:sp>
    </p:spTree>
    <p:extLst>
      <p:ext uri="{BB962C8B-B14F-4D97-AF65-F5344CB8AC3E}">
        <p14:creationId xmlns:p14="http://schemas.microsoft.com/office/powerpoint/2010/main" val="21641251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295421" y="1524000"/>
            <a:ext cx="8525022" cy="4876800"/>
          </a:xfrm>
          <a:prstGeom prst="rect">
            <a:avLst/>
          </a:prstGeom>
          <a:solidFill>
            <a:srgbClr val="FFFF99"/>
          </a:solidFill>
          <a:ln w="9525">
            <a:solidFill>
              <a:srgbClr val="FFFF99"/>
            </a:solidFill>
            <a:miter lim="800000"/>
            <a:headEnd/>
            <a:tailEnd/>
          </a:ln>
        </p:spPr>
        <p:txBody>
          <a:bodyPr anchor="ctr"/>
          <a:lstStyle/>
          <a:p>
            <a:pPr marL="177404" indent="-177404" algn="ctr">
              <a:lnSpc>
                <a:spcPct val="90000"/>
              </a:lnSpc>
              <a:spcBef>
                <a:spcPct val="20000"/>
              </a:spcBef>
            </a:pPr>
            <a:r>
              <a:rPr lang="en-US" sz="2200" b="1" dirty="0"/>
              <a:t>The Main Idea</a:t>
            </a:r>
          </a:p>
          <a:p>
            <a:pPr marL="177404" indent="-177404" algn="ctr">
              <a:lnSpc>
                <a:spcPct val="90000"/>
              </a:lnSpc>
              <a:spcBef>
                <a:spcPct val="20000"/>
              </a:spcBef>
            </a:pPr>
            <a:r>
              <a:rPr lang="en-US" sz="2200" dirty="0"/>
              <a:t>Progressives focused on three areas of reform: easing the suffering of the urban poor, improving unfair and dangerous working conditions, and reforming government at the national, state, and local levels. </a:t>
            </a:r>
          </a:p>
          <a:p>
            <a:pPr marL="177404" indent="-177404" algn="ctr">
              <a:lnSpc>
                <a:spcPct val="90000"/>
              </a:lnSpc>
              <a:spcBef>
                <a:spcPct val="20000"/>
              </a:spcBef>
            </a:pPr>
            <a:endParaRPr lang="en-US" sz="2200" dirty="0"/>
          </a:p>
          <a:p>
            <a:pPr marL="177404" indent="-177404" algn="ctr">
              <a:lnSpc>
                <a:spcPct val="90000"/>
              </a:lnSpc>
              <a:spcBef>
                <a:spcPct val="20000"/>
              </a:spcBef>
            </a:pPr>
            <a:r>
              <a:rPr lang="en-US" sz="2200" b="1" dirty="0"/>
              <a:t>Reading Focus</a:t>
            </a:r>
          </a:p>
          <a:p>
            <a:pPr marL="177404" indent="-177404">
              <a:lnSpc>
                <a:spcPct val="90000"/>
              </a:lnSpc>
              <a:spcBef>
                <a:spcPct val="50000"/>
              </a:spcBef>
              <a:buFontTx/>
              <a:buChar char="•"/>
            </a:pPr>
            <a:r>
              <a:rPr lang="en-US" sz="2200" dirty="0"/>
              <a:t>What issues did Progressives focus on, and what helped energize their causes?</a:t>
            </a:r>
          </a:p>
          <a:p>
            <a:pPr marL="177404" indent="-177404">
              <a:lnSpc>
                <a:spcPct val="90000"/>
              </a:lnSpc>
              <a:spcBef>
                <a:spcPct val="50000"/>
              </a:spcBef>
              <a:buFontTx/>
              <a:buChar char="•"/>
            </a:pPr>
            <a:r>
              <a:rPr lang="en-US" sz="2200" dirty="0"/>
              <a:t>How did Progressives try to reform society?</a:t>
            </a:r>
          </a:p>
          <a:p>
            <a:pPr marL="177404" indent="-177404">
              <a:lnSpc>
                <a:spcPct val="90000"/>
              </a:lnSpc>
              <a:spcBef>
                <a:spcPct val="50000"/>
              </a:spcBef>
              <a:buFontTx/>
              <a:buChar char="•"/>
            </a:pPr>
            <a:r>
              <a:rPr lang="en-US" sz="2200" dirty="0"/>
              <a:t>How did Progressives fight to reform the workplace?</a:t>
            </a:r>
          </a:p>
          <a:p>
            <a:pPr marL="177404" indent="-177404">
              <a:lnSpc>
                <a:spcPct val="90000"/>
              </a:lnSpc>
              <a:spcBef>
                <a:spcPct val="50000"/>
              </a:spcBef>
              <a:buFontTx/>
              <a:buChar char="•"/>
            </a:pPr>
            <a:r>
              <a:rPr lang="en-US" sz="2200" dirty="0"/>
              <a:t>How did Progressives reform government at the national, state, and local levels?</a:t>
            </a:r>
          </a:p>
        </p:txBody>
      </p:sp>
      <p:sp>
        <p:nvSpPr>
          <p:cNvPr id="18435" name="Rectangle 3"/>
          <p:cNvSpPr>
            <a:spLocks noGrp="1" noChangeArrowheads="1"/>
          </p:cNvSpPr>
          <p:nvPr>
            <p:ph type="title"/>
          </p:nvPr>
        </p:nvSpPr>
        <p:spPr>
          <a:xfrm>
            <a:off x="295421" y="228600"/>
            <a:ext cx="8525022" cy="994172"/>
          </a:xfrm>
        </p:spPr>
        <p:txBody>
          <a:bodyPr/>
          <a:lstStyle/>
          <a:p>
            <a:pPr eaLnBrk="1" hangingPunct="1"/>
            <a:r>
              <a:rPr lang="en-US" dirty="0"/>
              <a:t>Populists and Progressives</a:t>
            </a:r>
          </a:p>
        </p:txBody>
      </p:sp>
    </p:spTree>
    <p:extLst>
      <p:ext uri="{BB962C8B-B14F-4D97-AF65-F5344CB8AC3E}">
        <p14:creationId xmlns:p14="http://schemas.microsoft.com/office/powerpoint/2010/main" val="2325149528"/>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16523" y="383024"/>
            <a:ext cx="8514471" cy="6093976"/>
          </a:xfrm>
          <a:prstGeom prst="rect">
            <a:avLst/>
          </a:prstGeom>
        </p:spPr>
        <p:txBody>
          <a:bodyPr wrap="square">
            <a:spAutoFit/>
          </a:bodyPr>
          <a:lstStyle/>
          <a:p>
            <a:pPr algn="ctr"/>
            <a:r>
              <a:rPr lang="en-US" sz="2600" b="1" i="1" u="sng" dirty="0"/>
              <a:t>Populists and Progressives</a:t>
            </a:r>
            <a:endParaRPr lang="en-US" sz="2600" dirty="0"/>
          </a:p>
          <a:p>
            <a:pPr marL="257175" indent="-257175" algn="just">
              <a:buFont typeface="Arial" panose="020B0604020202020204" pitchFamily="34" charset="0"/>
              <a:buChar char="•"/>
            </a:pPr>
            <a:r>
              <a:rPr lang="en-US" sz="2600" dirty="0"/>
              <a:t>The Populist Party backed a Democratic Candidate for President in 1896—William Jennings Bryan—his loss ended the national party</a:t>
            </a:r>
          </a:p>
          <a:p>
            <a:pPr marL="257175" indent="-257175" algn="just">
              <a:buFont typeface="Arial" panose="020B0604020202020204" pitchFamily="34" charset="0"/>
              <a:buChar char="•"/>
            </a:pPr>
            <a:r>
              <a:rPr lang="en-US" sz="2600" dirty="0"/>
              <a:t>The Progressives pick up where the Populists left off</a:t>
            </a:r>
          </a:p>
          <a:p>
            <a:pPr marL="257175" indent="-257175" algn="just">
              <a:buFont typeface="Arial" panose="020B0604020202020204" pitchFamily="34" charset="0"/>
              <a:buChar char="•"/>
            </a:pPr>
            <a:r>
              <a:rPr lang="en-US" sz="2600" dirty="0"/>
              <a:t>was a political idea not a political party</a:t>
            </a:r>
          </a:p>
          <a:p>
            <a:pPr marL="257175" indent="-257175" algn="just">
              <a:buFont typeface="Arial" panose="020B0604020202020204" pitchFamily="34" charset="0"/>
              <a:buChar char="•"/>
            </a:pPr>
            <a:r>
              <a:rPr lang="en-US" sz="2600" dirty="0"/>
              <a:t>included many former Populists</a:t>
            </a:r>
          </a:p>
          <a:p>
            <a:pPr marL="257175" indent="-257175" algn="just">
              <a:buFont typeface="Arial" panose="020B0604020202020204" pitchFamily="34" charset="0"/>
              <a:buChar char="•"/>
            </a:pPr>
            <a:r>
              <a:rPr lang="en-US" sz="2600" dirty="0"/>
              <a:t>concerned with environmental conservation</a:t>
            </a:r>
          </a:p>
          <a:p>
            <a:pPr marL="257175" indent="-257175" algn="just">
              <a:buFont typeface="Arial" panose="020B0604020202020204" pitchFamily="34" charset="0"/>
              <a:buChar char="•"/>
            </a:pPr>
            <a:r>
              <a:rPr lang="en-US" sz="2600" dirty="0"/>
              <a:t>coupled with a religious revival—1890-1915</a:t>
            </a:r>
          </a:p>
          <a:p>
            <a:pPr marL="257175" indent="-257175" algn="just">
              <a:buFont typeface="Arial" panose="020B0604020202020204" pitchFamily="34" charset="0"/>
              <a:buChar char="•"/>
            </a:pPr>
            <a:r>
              <a:rPr lang="en-US" sz="2600" dirty="0"/>
              <a:t>Social Gospel—applying Christianity to reform movements</a:t>
            </a:r>
          </a:p>
          <a:p>
            <a:pPr marL="257175" indent="-257175" algn="just">
              <a:buFont typeface="Arial" panose="020B0604020202020204" pitchFamily="34" charset="0"/>
              <a:buChar char="•"/>
            </a:pPr>
            <a:r>
              <a:rPr lang="en-US" sz="2600" dirty="0"/>
              <a:t>controls American Politics from 1901-1920 and are later seen in the reform movements of the later 20th century</a:t>
            </a:r>
          </a:p>
          <a:p>
            <a:pPr marL="257175" indent="-257175" algn="just">
              <a:buFont typeface="Arial" panose="020B0604020202020204" pitchFamily="34" charset="0"/>
              <a:buChar char="•"/>
            </a:pPr>
            <a:r>
              <a:rPr lang="en-US" sz="2600" dirty="0"/>
              <a:t>Progressives change US view of government’s role in looking out for the rights and well-being of citizens—The Public Good</a:t>
            </a:r>
          </a:p>
        </p:txBody>
      </p:sp>
    </p:spTree>
    <p:extLst>
      <p:ext uri="{BB962C8B-B14F-4D97-AF65-F5344CB8AC3E}">
        <p14:creationId xmlns:p14="http://schemas.microsoft.com/office/powerpoint/2010/main" val="3358763699"/>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051949" y="2590800"/>
            <a:ext cx="2845932" cy="3980260"/>
            <a:chOff x="1872" y="2208"/>
            <a:chExt cx="1632" cy="1536"/>
          </a:xfrm>
        </p:grpSpPr>
        <p:sp>
          <p:nvSpPr>
            <p:cNvPr id="19474" name="Rectangle 3"/>
            <p:cNvSpPr>
              <a:spLocks noChangeArrowheads="1"/>
            </p:cNvSpPr>
            <p:nvPr/>
          </p:nvSpPr>
          <p:spPr bwMode="auto">
            <a:xfrm>
              <a:off x="1872" y="2208"/>
              <a:ext cx="1632" cy="1536"/>
            </a:xfrm>
            <a:prstGeom prst="rect">
              <a:avLst/>
            </a:prstGeom>
            <a:solidFill>
              <a:srgbClr val="000000"/>
            </a:solidFill>
            <a:ln w="9525" algn="ctr">
              <a:noFill/>
              <a:miter lim="800000"/>
              <a:headEnd/>
              <a:tailEnd/>
            </a:ln>
          </p:spPr>
          <p:txBody>
            <a:bodyPr wrap="none" anchor="ctr"/>
            <a:lstStyle/>
            <a:p>
              <a:endParaRPr lang="en-US" sz="1350"/>
            </a:p>
          </p:txBody>
        </p:sp>
        <p:sp>
          <p:nvSpPr>
            <p:cNvPr id="19475" name="Text Box 4"/>
            <p:cNvSpPr txBox="1">
              <a:spLocks noChangeArrowheads="1"/>
            </p:cNvSpPr>
            <p:nvPr/>
          </p:nvSpPr>
          <p:spPr bwMode="auto">
            <a:xfrm>
              <a:off x="1974" y="2238"/>
              <a:ext cx="1444" cy="1342"/>
            </a:xfrm>
            <a:prstGeom prst="rect">
              <a:avLst/>
            </a:prstGeom>
            <a:noFill/>
            <a:ln w="9525">
              <a:noFill/>
              <a:miter lim="800000"/>
              <a:headEnd/>
              <a:tailEnd/>
            </a:ln>
          </p:spPr>
          <p:txBody>
            <a:bodyPr>
              <a:spAutoFit/>
            </a:bodyPr>
            <a:lstStyle/>
            <a:p>
              <a:pPr marL="125016" indent="-125016" algn="ctr">
                <a:spcBef>
                  <a:spcPct val="50000"/>
                </a:spcBef>
              </a:pPr>
              <a:r>
                <a:rPr lang="en-US" sz="2000" b="1" dirty="0">
                  <a:solidFill>
                    <a:schemeClr val="bg1"/>
                  </a:solidFill>
                  <a:latin typeface="Verdana" pitchFamily="34" charset="0"/>
                </a:rPr>
                <a:t>Ida Tarbell</a:t>
              </a:r>
            </a:p>
            <a:p>
              <a:pPr marL="125016" indent="-125016">
                <a:spcBef>
                  <a:spcPct val="50000"/>
                </a:spcBef>
                <a:buFontTx/>
                <a:buChar char="•"/>
              </a:pPr>
              <a:r>
                <a:rPr lang="en-US" sz="2000" dirty="0">
                  <a:solidFill>
                    <a:schemeClr val="bg1"/>
                  </a:solidFill>
                  <a:latin typeface="Verdana" pitchFamily="34" charset="0"/>
                </a:rPr>
                <a:t>Exposed the corrupt Standard Oil Company and its owner, John D. Rockefeller</a:t>
              </a:r>
            </a:p>
            <a:p>
              <a:pPr marL="125016" indent="-125016">
                <a:spcBef>
                  <a:spcPct val="50000"/>
                </a:spcBef>
                <a:buFontTx/>
                <a:buChar char="•"/>
              </a:pPr>
              <a:r>
                <a:rPr lang="en-US" sz="2000" dirty="0">
                  <a:solidFill>
                    <a:schemeClr val="bg1"/>
                  </a:solidFill>
                  <a:latin typeface="Verdana" pitchFamily="34" charset="0"/>
                </a:rPr>
                <a:t>Appealed to middle class scared by large business power</a:t>
              </a:r>
              <a:endParaRPr lang="en-US" sz="2000" b="1" dirty="0">
                <a:solidFill>
                  <a:schemeClr val="bg1"/>
                </a:solidFill>
                <a:latin typeface="Verdana" pitchFamily="34" charset="0"/>
              </a:endParaRPr>
            </a:p>
          </p:txBody>
        </p:sp>
      </p:grpSp>
      <p:sp>
        <p:nvSpPr>
          <p:cNvPr id="26629" name="Rectangle 5"/>
          <p:cNvSpPr>
            <a:spLocks noGrp="1" noChangeArrowheads="1"/>
          </p:cNvSpPr>
          <p:nvPr>
            <p:ph type="title"/>
          </p:nvPr>
        </p:nvSpPr>
        <p:spPr>
          <a:xfrm>
            <a:off x="327074" y="134539"/>
            <a:ext cx="8493369" cy="398861"/>
          </a:xfrm>
        </p:spPr>
        <p:txBody>
          <a:bodyPr anchor="t">
            <a:noAutofit/>
          </a:bodyPr>
          <a:lstStyle/>
          <a:p>
            <a:pPr eaLnBrk="1" hangingPunct="1">
              <a:defRPr/>
            </a:pPr>
            <a:r>
              <a:rPr lang="en-US" sz="2400" dirty="0"/>
              <a:t>Progressivism and Its Champions</a:t>
            </a:r>
            <a:endParaRPr lang="en-US" sz="2400" dirty="0">
              <a:effectLst>
                <a:outerShdw blurRad="38100" dist="38100" dir="2700000" algn="tl">
                  <a:srgbClr val="C0C0C0"/>
                </a:outerShdw>
              </a:effectLst>
            </a:endParaRPr>
          </a:p>
        </p:txBody>
      </p:sp>
      <p:grpSp>
        <p:nvGrpSpPr>
          <p:cNvPr id="3" name="Group 9"/>
          <p:cNvGrpSpPr>
            <a:grpSpLocks/>
          </p:cNvGrpSpPr>
          <p:nvPr/>
        </p:nvGrpSpPr>
        <p:grpSpPr bwMode="auto">
          <a:xfrm>
            <a:off x="5897881" y="2590799"/>
            <a:ext cx="2922563" cy="3980261"/>
            <a:chOff x="3504" y="1248"/>
            <a:chExt cx="1584" cy="2448"/>
          </a:xfrm>
        </p:grpSpPr>
        <p:grpSp>
          <p:nvGrpSpPr>
            <p:cNvPr id="4" name="Group 10"/>
            <p:cNvGrpSpPr>
              <a:grpSpLocks/>
            </p:cNvGrpSpPr>
            <p:nvPr/>
          </p:nvGrpSpPr>
          <p:grpSpPr bwMode="auto">
            <a:xfrm>
              <a:off x="3504" y="1248"/>
              <a:ext cx="1584" cy="2448"/>
              <a:chOff x="3504" y="1248"/>
              <a:chExt cx="1584" cy="2448"/>
            </a:xfrm>
          </p:grpSpPr>
          <p:sp>
            <p:nvSpPr>
              <p:cNvPr id="19472" name="Rectangle 11"/>
              <p:cNvSpPr>
                <a:spLocks noChangeArrowheads="1"/>
              </p:cNvSpPr>
              <p:nvPr/>
            </p:nvSpPr>
            <p:spPr bwMode="auto">
              <a:xfrm>
                <a:off x="3504" y="1248"/>
                <a:ext cx="1539" cy="2448"/>
              </a:xfrm>
              <a:prstGeom prst="rect">
                <a:avLst/>
              </a:prstGeom>
              <a:solidFill>
                <a:srgbClr val="336633"/>
              </a:solidFill>
              <a:ln w="9525" algn="ctr">
                <a:noFill/>
                <a:miter lim="800000"/>
                <a:headEnd/>
                <a:tailEnd/>
              </a:ln>
            </p:spPr>
            <p:txBody>
              <a:bodyPr wrap="none" anchor="ctr"/>
              <a:lstStyle/>
              <a:p>
                <a:endParaRPr lang="en-US" sz="1350">
                  <a:solidFill>
                    <a:schemeClr val="bg1"/>
                  </a:solidFill>
                </a:endParaRPr>
              </a:p>
            </p:txBody>
          </p:sp>
          <p:sp>
            <p:nvSpPr>
              <p:cNvPr id="19473" name="Text Box 12"/>
              <p:cNvSpPr txBox="1">
                <a:spLocks noChangeArrowheads="1"/>
              </p:cNvSpPr>
              <p:nvPr/>
            </p:nvSpPr>
            <p:spPr bwMode="auto">
              <a:xfrm>
                <a:off x="3504" y="1293"/>
                <a:ext cx="1584" cy="666"/>
              </a:xfrm>
              <a:prstGeom prst="rect">
                <a:avLst/>
              </a:prstGeom>
              <a:noFill/>
              <a:ln w="9525">
                <a:noFill/>
                <a:miter lim="800000"/>
                <a:headEnd/>
                <a:tailEnd/>
              </a:ln>
            </p:spPr>
            <p:txBody>
              <a:bodyPr>
                <a:spAutoFit/>
              </a:bodyPr>
              <a:lstStyle/>
              <a:p>
                <a:pPr algn="ctr">
                  <a:spcBef>
                    <a:spcPct val="50000"/>
                  </a:spcBef>
                </a:pPr>
                <a:endParaRPr lang="en-US" sz="1350">
                  <a:solidFill>
                    <a:schemeClr val="bg1"/>
                  </a:solidFill>
                  <a:latin typeface="Verdana" pitchFamily="34" charset="0"/>
                </a:endParaRPr>
              </a:p>
              <a:p>
                <a:pPr algn="ctr">
                  <a:spcBef>
                    <a:spcPct val="50000"/>
                  </a:spcBef>
                </a:pPr>
                <a:endParaRPr lang="en-US" sz="1350">
                  <a:solidFill>
                    <a:schemeClr val="bg1"/>
                  </a:solidFill>
                  <a:latin typeface="Verdana" pitchFamily="34" charset="0"/>
                </a:endParaRPr>
              </a:p>
            </p:txBody>
          </p:sp>
        </p:grpSp>
        <p:sp>
          <p:nvSpPr>
            <p:cNvPr id="23567" name="Rectangle 13"/>
            <p:cNvSpPr>
              <a:spLocks noChangeArrowheads="1"/>
            </p:cNvSpPr>
            <p:nvPr/>
          </p:nvSpPr>
          <p:spPr bwMode="auto">
            <a:xfrm>
              <a:off x="3552" y="1293"/>
              <a:ext cx="1392" cy="2328"/>
            </a:xfrm>
            <a:prstGeom prst="rect">
              <a:avLst/>
            </a:prstGeom>
            <a:noFill/>
            <a:ln w="9525" algn="ctr">
              <a:noFill/>
              <a:miter lim="800000"/>
              <a:headEnd/>
              <a:tailEnd/>
            </a:ln>
          </p:spPr>
          <p:txBody>
            <a:bodyPr>
              <a:spAutoFit/>
            </a:bodyPr>
            <a:lstStyle/>
            <a:p>
              <a:pPr marL="175022" indent="-175022" algn="ctr">
                <a:lnSpc>
                  <a:spcPct val="110000"/>
                </a:lnSpc>
                <a:defRPr/>
              </a:pPr>
              <a:r>
                <a:rPr lang="en-US" sz="2000" b="1" dirty="0">
                  <a:solidFill>
                    <a:schemeClr val="bg1"/>
                  </a:solidFill>
                  <a:latin typeface="Verdana" pitchFamily="34" charset="0"/>
                </a:rPr>
                <a:t>Lincoln Steffens</a:t>
              </a:r>
              <a:endParaRPr lang="en-US" sz="2000" dirty="0">
                <a:solidFill>
                  <a:schemeClr val="bg1"/>
                </a:solidFill>
                <a:latin typeface="Verdana" pitchFamily="34" charset="0"/>
              </a:endParaRPr>
            </a:p>
            <a:p>
              <a:pPr marL="175022" indent="-175022">
                <a:lnSpc>
                  <a:spcPct val="110000"/>
                </a:lnSpc>
                <a:buFontTx/>
                <a:buChar char="•"/>
                <a:defRPr/>
              </a:pPr>
              <a:r>
                <a:rPr lang="en-US" sz="2000" i="1" dirty="0">
                  <a:solidFill>
                    <a:schemeClr val="bg1"/>
                  </a:solidFill>
                  <a:latin typeface="Verdana" pitchFamily="34" charset="0"/>
                </a:rPr>
                <a:t>Shame of the Cities</a:t>
              </a:r>
              <a:r>
                <a:rPr lang="en-US" sz="2000" dirty="0">
                  <a:solidFill>
                    <a:schemeClr val="bg1"/>
                  </a:solidFill>
                  <a:latin typeface="Verdana" pitchFamily="34" charset="0"/>
                </a:rPr>
                <a:t> (1904) exposed corrupt city governments </a:t>
              </a:r>
              <a:endParaRPr lang="en-US" sz="2000" b="1" dirty="0">
                <a:solidFill>
                  <a:schemeClr val="bg1"/>
                </a:solidFill>
                <a:latin typeface="Verdana" pitchFamily="34" charset="0"/>
              </a:endParaRPr>
            </a:p>
            <a:p>
              <a:pPr marL="175022" indent="-175022" algn="ctr">
                <a:lnSpc>
                  <a:spcPct val="110000"/>
                </a:lnSpc>
                <a:defRPr/>
              </a:pPr>
              <a:endParaRPr lang="en-US" sz="2000" b="1" dirty="0">
                <a:solidFill>
                  <a:schemeClr val="bg1"/>
                </a:solidFill>
                <a:latin typeface="Verdana" pitchFamily="34" charset="0"/>
              </a:endParaRPr>
            </a:p>
            <a:p>
              <a:pPr marL="175022" indent="-175022" algn="ctr">
                <a:lnSpc>
                  <a:spcPct val="110000"/>
                </a:lnSpc>
                <a:defRPr/>
              </a:pPr>
              <a:r>
                <a:rPr lang="en-US" sz="2000" b="1" dirty="0">
                  <a:solidFill>
                    <a:schemeClr val="bg1"/>
                  </a:solidFill>
                  <a:latin typeface="Verdana" pitchFamily="34" charset="0"/>
                </a:rPr>
                <a:t>Frank Norris</a:t>
              </a:r>
              <a:endParaRPr lang="en-US" sz="2000" dirty="0">
                <a:solidFill>
                  <a:schemeClr val="bg1"/>
                </a:solidFill>
                <a:latin typeface="Verdana" pitchFamily="34" charset="0"/>
              </a:endParaRPr>
            </a:p>
            <a:p>
              <a:pPr marL="175022" indent="-175022">
                <a:lnSpc>
                  <a:spcPct val="110000"/>
                </a:lnSpc>
                <a:buFontTx/>
                <a:buChar char="•"/>
                <a:defRPr/>
              </a:pPr>
              <a:r>
                <a:rPr lang="en-US" sz="2000" dirty="0">
                  <a:solidFill>
                    <a:schemeClr val="bg1"/>
                  </a:solidFill>
                  <a:latin typeface="Verdana" pitchFamily="34" charset="0"/>
                </a:rPr>
                <a:t>Exposed railroad monopolies in a 1901 novel</a:t>
              </a:r>
            </a:p>
          </p:txBody>
        </p:sp>
      </p:grpSp>
      <p:grpSp>
        <p:nvGrpSpPr>
          <p:cNvPr id="5" name="Group 14"/>
          <p:cNvGrpSpPr>
            <a:grpSpLocks/>
          </p:cNvGrpSpPr>
          <p:nvPr/>
        </p:nvGrpSpPr>
        <p:grpSpPr bwMode="auto">
          <a:xfrm>
            <a:off x="327075" y="588936"/>
            <a:ext cx="8411152" cy="1962770"/>
            <a:chOff x="336" y="600"/>
            <a:chExt cx="4706" cy="1101"/>
          </a:xfrm>
        </p:grpSpPr>
        <p:sp>
          <p:nvSpPr>
            <p:cNvPr id="19468" name="Rectangle 15"/>
            <p:cNvSpPr>
              <a:spLocks noChangeArrowheads="1"/>
            </p:cNvSpPr>
            <p:nvPr/>
          </p:nvSpPr>
          <p:spPr bwMode="auto">
            <a:xfrm>
              <a:off x="336" y="600"/>
              <a:ext cx="4706" cy="1016"/>
            </a:xfrm>
            <a:prstGeom prst="rect">
              <a:avLst/>
            </a:prstGeom>
            <a:solidFill>
              <a:srgbClr val="FFFF99"/>
            </a:solidFill>
            <a:ln w="9525">
              <a:noFill/>
              <a:miter lim="800000"/>
              <a:headEnd/>
              <a:tailEnd/>
            </a:ln>
          </p:spPr>
          <p:txBody>
            <a:bodyPr wrap="none"/>
            <a:lstStyle/>
            <a:p>
              <a:endParaRPr lang="en-US" sz="1600" dirty="0"/>
            </a:p>
          </p:txBody>
        </p:sp>
        <p:sp>
          <p:nvSpPr>
            <p:cNvPr id="19469" name="Text Box 16"/>
            <p:cNvSpPr txBox="1">
              <a:spLocks noChangeArrowheads="1"/>
            </p:cNvSpPr>
            <p:nvPr/>
          </p:nvSpPr>
          <p:spPr bwMode="auto">
            <a:xfrm>
              <a:off x="336" y="616"/>
              <a:ext cx="4706" cy="1085"/>
            </a:xfrm>
            <a:prstGeom prst="rect">
              <a:avLst/>
            </a:prstGeom>
            <a:solidFill>
              <a:srgbClr val="FFFF99"/>
            </a:solidFill>
            <a:ln w="9525">
              <a:noFill/>
              <a:miter lim="800000"/>
              <a:headEnd/>
              <a:tailEnd/>
            </a:ln>
          </p:spPr>
          <p:txBody>
            <a:bodyPr wrap="square">
              <a:spAutoFit/>
            </a:bodyPr>
            <a:lstStyle/>
            <a:p>
              <a:pPr marL="125016" indent="-125016">
                <a:spcBef>
                  <a:spcPct val="40000"/>
                </a:spcBef>
                <a:buFontTx/>
                <a:buChar char="•"/>
              </a:pPr>
              <a:r>
                <a:rPr lang="en-US" sz="1600" dirty="0">
                  <a:latin typeface="Verdana" pitchFamily="34" charset="0"/>
                </a:rPr>
                <a:t>Industrialization helped many but also created dangerous working environments and unhealthy living conditions for the urban poor.</a:t>
              </a:r>
            </a:p>
            <a:p>
              <a:pPr marL="125016" indent="-125016">
                <a:spcBef>
                  <a:spcPct val="40000"/>
                </a:spcBef>
                <a:buFontTx/>
                <a:buChar char="•"/>
              </a:pPr>
              <a:r>
                <a:rPr lang="en-US" sz="1600" b="1" dirty="0">
                  <a:latin typeface="Verdana" pitchFamily="34" charset="0"/>
                </a:rPr>
                <a:t>Progressivism</a:t>
              </a:r>
              <a:r>
                <a:rPr lang="en-US" sz="1600" dirty="0">
                  <a:latin typeface="Verdana" pitchFamily="34" charset="0"/>
                </a:rPr>
                <a:t>, a wide-ranging reform movement targeting these problems, began in the late 19th century.</a:t>
              </a:r>
            </a:p>
            <a:p>
              <a:pPr marL="125016" indent="-125016">
                <a:spcBef>
                  <a:spcPct val="40000"/>
                </a:spcBef>
                <a:buFontTx/>
                <a:buChar char="•"/>
              </a:pPr>
              <a:r>
                <a:rPr lang="en-US" sz="1600" dirty="0">
                  <a:latin typeface="Verdana" pitchFamily="34" charset="0"/>
                </a:rPr>
                <a:t>Journalists called </a:t>
              </a:r>
              <a:r>
                <a:rPr lang="en-US" sz="1600" b="1" dirty="0">
                  <a:latin typeface="Verdana" pitchFamily="34" charset="0"/>
                </a:rPr>
                <a:t>muckrakers</a:t>
              </a:r>
              <a:r>
                <a:rPr lang="en-US" sz="1600" dirty="0">
                  <a:latin typeface="Verdana" pitchFamily="34" charset="0"/>
                </a:rPr>
                <a:t> and urban photographers exposed people to the plight of the unfortunate in hopes of sparking reform.</a:t>
              </a:r>
            </a:p>
          </p:txBody>
        </p:sp>
      </p:grpSp>
      <p:grpSp>
        <p:nvGrpSpPr>
          <p:cNvPr id="6" name="Group 17"/>
          <p:cNvGrpSpPr>
            <a:grpSpLocks/>
          </p:cNvGrpSpPr>
          <p:nvPr/>
        </p:nvGrpSpPr>
        <p:grpSpPr bwMode="auto">
          <a:xfrm>
            <a:off x="327033" y="2590799"/>
            <a:ext cx="2732691" cy="4015328"/>
            <a:chOff x="-588" y="2203"/>
            <a:chExt cx="2460" cy="1603"/>
          </a:xfrm>
        </p:grpSpPr>
        <p:sp>
          <p:nvSpPr>
            <p:cNvPr id="19466" name="Rectangle 18"/>
            <p:cNvSpPr>
              <a:spLocks noChangeArrowheads="1"/>
            </p:cNvSpPr>
            <p:nvPr/>
          </p:nvSpPr>
          <p:spPr bwMode="auto">
            <a:xfrm>
              <a:off x="-588" y="2203"/>
              <a:ext cx="2460" cy="1589"/>
            </a:xfrm>
            <a:prstGeom prst="rect">
              <a:avLst/>
            </a:prstGeom>
            <a:solidFill>
              <a:srgbClr val="336633"/>
            </a:solidFill>
            <a:ln w="9525" algn="ctr">
              <a:noFill/>
              <a:miter lim="800000"/>
              <a:headEnd/>
              <a:tailEnd/>
            </a:ln>
          </p:spPr>
          <p:txBody>
            <a:bodyPr wrap="none" anchor="ctr"/>
            <a:lstStyle/>
            <a:p>
              <a:endParaRPr lang="en-US" sz="2000">
                <a:solidFill>
                  <a:schemeClr val="bg1"/>
                </a:solidFill>
              </a:endParaRPr>
            </a:p>
          </p:txBody>
        </p:sp>
        <p:sp>
          <p:nvSpPr>
            <p:cNvPr id="23563" name="Text Box 19"/>
            <p:cNvSpPr txBox="1">
              <a:spLocks noChangeArrowheads="1"/>
            </p:cNvSpPr>
            <p:nvPr/>
          </p:nvSpPr>
          <p:spPr bwMode="auto">
            <a:xfrm>
              <a:off x="-588" y="2233"/>
              <a:ext cx="2453" cy="1573"/>
            </a:xfrm>
            <a:prstGeom prst="rect">
              <a:avLst/>
            </a:prstGeom>
            <a:solidFill>
              <a:srgbClr val="336633"/>
            </a:solidFill>
            <a:ln w="9525">
              <a:noFill/>
              <a:miter lim="800000"/>
              <a:headEnd/>
              <a:tailEnd/>
            </a:ln>
          </p:spPr>
          <p:txBody>
            <a:bodyPr wrap="square">
              <a:spAutoFit/>
            </a:bodyPr>
            <a:lstStyle/>
            <a:p>
              <a:pPr marL="127397" indent="-127397" algn="ctr">
                <a:spcBef>
                  <a:spcPct val="50000"/>
                </a:spcBef>
                <a:defRPr/>
              </a:pPr>
              <a:r>
                <a:rPr lang="en-US" sz="2000" b="1" dirty="0">
                  <a:solidFill>
                    <a:schemeClr val="bg1"/>
                  </a:solidFill>
                  <a:latin typeface="Verdana" pitchFamily="34" charset="0"/>
                </a:rPr>
                <a:t>Jacob Riis</a:t>
              </a:r>
            </a:p>
            <a:p>
              <a:pPr marL="127397" indent="-127397">
                <a:spcBef>
                  <a:spcPct val="50000"/>
                </a:spcBef>
                <a:buFontTx/>
                <a:buChar char="•"/>
                <a:defRPr/>
              </a:pPr>
              <a:r>
                <a:rPr lang="en-US" sz="2000" dirty="0">
                  <a:solidFill>
                    <a:schemeClr val="bg1"/>
                  </a:solidFill>
                  <a:latin typeface="Verdana" pitchFamily="34" charset="0"/>
                </a:rPr>
                <a:t>Danish immigrant who faced New York poverty</a:t>
              </a:r>
            </a:p>
            <a:p>
              <a:pPr marL="127397" indent="-127397">
                <a:spcBef>
                  <a:spcPct val="50000"/>
                </a:spcBef>
                <a:buFontTx/>
                <a:buChar char="•"/>
                <a:defRPr/>
              </a:pPr>
              <a:r>
                <a:rPr lang="en-US" sz="2000" dirty="0">
                  <a:solidFill>
                    <a:schemeClr val="bg1"/>
                  </a:solidFill>
                  <a:latin typeface="Verdana" pitchFamily="34" charset="0"/>
                </a:rPr>
                <a:t>Exposed the slums through magazines, photographs, and a best-selling book</a:t>
              </a:r>
            </a:p>
            <a:p>
              <a:pPr marL="127397" indent="-127397">
                <a:spcBef>
                  <a:spcPct val="50000"/>
                </a:spcBef>
                <a:buFontTx/>
                <a:buChar char="•"/>
                <a:defRPr/>
              </a:pPr>
              <a:r>
                <a:rPr lang="en-US" sz="2000" dirty="0">
                  <a:solidFill>
                    <a:schemeClr val="bg1"/>
                  </a:solidFill>
                  <a:latin typeface="Verdana" pitchFamily="34" charset="0"/>
                </a:rPr>
                <a:t>His fame helped spark city reforms.</a:t>
              </a:r>
            </a:p>
          </p:txBody>
        </p:sp>
      </p:grpSp>
    </p:spTree>
    <p:extLst>
      <p:ext uri="{BB962C8B-B14F-4D97-AF65-F5344CB8AC3E}">
        <p14:creationId xmlns:p14="http://schemas.microsoft.com/office/powerpoint/2010/main" val="40347599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1+#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1+#ppt_w/2"/>
                                          </p:val>
                                        </p:tav>
                                        <p:tav tm="100000">
                                          <p:val>
                                            <p:strVal val="#ppt_x"/>
                                          </p:val>
                                        </p:tav>
                                      </p:tavLst>
                                    </p:anim>
                                    <p:anim calcmode="lin" valueType="num">
                                      <p:cBhvr additive="base">
                                        <p:cTn id="20"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685800" y="533400"/>
            <a:ext cx="7772400" cy="825500"/>
          </a:xfrm>
          <a:prstGeom prst="rect">
            <a:avLst/>
          </a:prstGeom>
          <a:noFill/>
          <a:ln w="9525">
            <a:noFill/>
            <a:miter lim="800000"/>
            <a:headEnd/>
            <a:tailEnd/>
          </a:ln>
          <a:effectLst/>
        </p:spPr>
        <p:txBody>
          <a:bodyPr anchor="ctr"/>
          <a:lstStyle/>
          <a:p>
            <a:pPr algn="ctr"/>
            <a:endParaRPr lang="en-US" sz="5200" i="1"/>
          </a:p>
        </p:txBody>
      </p:sp>
      <p:sp>
        <p:nvSpPr>
          <p:cNvPr id="6147" name="Rectangle 3"/>
          <p:cNvSpPr>
            <a:spLocks noChangeArrowheads="1"/>
          </p:cNvSpPr>
          <p:nvPr/>
        </p:nvSpPr>
        <p:spPr bwMode="auto">
          <a:xfrm>
            <a:off x="381000" y="1133475"/>
            <a:ext cx="8301038" cy="4962525"/>
          </a:xfrm>
          <a:prstGeom prst="rect">
            <a:avLst/>
          </a:prstGeom>
          <a:solidFill>
            <a:srgbClr val="FFFF99"/>
          </a:solidFill>
          <a:ln w="9525">
            <a:solidFill>
              <a:srgbClr val="FFFF99"/>
            </a:solidFill>
            <a:miter lim="800000"/>
            <a:headEnd/>
            <a:tailEnd/>
          </a:ln>
        </p:spPr>
        <p:txBody>
          <a:bodyPr/>
          <a:lstStyle/>
          <a:p>
            <a:pPr marL="236538" indent="-236538">
              <a:lnSpc>
                <a:spcPct val="90000"/>
              </a:lnSpc>
              <a:spcBef>
                <a:spcPct val="50000"/>
              </a:spcBef>
              <a:buFontTx/>
              <a:buChar char="•"/>
            </a:pPr>
            <a:r>
              <a:rPr lang="en-US" sz="2000"/>
              <a:t>In the 1850s train tracks crossed the Northeast and reached into the Southeast and the Great Lakes area, but between 1865 and 1890 the number of track miles increased by five times.</a:t>
            </a:r>
          </a:p>
          <a:p>
            <a:pPr marL="236538" indent="-236538">
              <a:lnSpc>
                <a:spcPct val="90000"/>
              </a:lnSpc>
              <a:spcBef>
                <a:spcPct val="50000"/>
              </a:spcBef>
              <a:buFontTx/>
              <a:buChar char="•"/>
            </a:pPr>
            <a:r>
              <a:rPr lang="en-US" sz="2000"/>
              <a:t>The federal government helped by giving land to railroad companies, and cheap steel enabled the railroad to expand.</a:t>
            </a:r>
          </a:p>
          <a:p>
            <a:pPr marL="236538" indent="-236538">
              <a:lnSpc>
                <a:spcPct val="90000"/>
              </a:lnSpc>
              <a:spcBef>
                <a:spcPct val="50000"/>
              </a:spcBef>
              <a:buFontTx/>
              <a:buChar char="•"/>
            </a:pPr>
            <a:r>
              <a:rPr lang="en-US" sz="2000"/>
              <a:t>Congress authorized two companies to build railroads to the West Coast: the Union Pacific and the Central Pacific.</a:t>
            </a:r>
          </a:p>
          <a:p>
            <a:pPr marL="236538" indent="-236538">
              <a:lnSpc>
                <a:spcPct val="90000"/>
              </a:lnSpc>
              <a:spcBef>
                <a:spcPct val="50000"/>
              </a:spcBef>
              <a:buFontTx/>
              <a:buChar char="•"/>
            </a:pPr>
            <a:r>
              <a:rPr lang="en-US" sz="2000"/>
              <a:t>Workers raced for six and a half years to complete the first transcontinental railroad, or a track that crossed the country.</a:t>
            </a:r>
          </a:p>
          <a:p>
            <a:pPr marL="236538" indent="-236538">
              <a:lnSpc>
                <a:spcPct val="90000"/>
              </a:lnSpc>
              <a:spcBef>
                <a:spcPct val="50000"/>
              </a:spcBef>
              <a:buFontTx/>
              <a:buChar char="•"/>
            </a:pPr>
            <a:r>
              <a:rPr lang="en-US" sz="2000"/>
              <a:t>In May 1869 the two rail lines met in the Utah Territory, linking east and west. Throughout the country railroads expanded into a vast network.</a:t>
            </a:r>
          </a:p>
          <a:p>
            <a:pPr marL="236538" indent="-236538">
              <a:lnSpc>
                <a:spcPct val="90000"/>
              </a:lnSpc>
              <a:spcBef>
                <a:spcPct val="50000"/>
              </a:spcBef>
              <a:buFontTx/>
              <a:buChar char="•"/>
            </a:pPr>
            <a:r>
              <a:rPr lang="en-US" sz="2000"/>
              <a:t>The railroads promoted trade, created jobs, and helped western settlement.</a:t>
            </a:r>
          </a:p>
          <a:p>
            <a:pPr marL="236538" indent="-236538">
              <a:lnSpc>
                <a:spcPct val="90000"/>
              </a:lnSpc>
              <a:spcBef>
                <a:spcPct val="50000"/>
              </a:spcBef>
              <a:buFontTx/>
              <a:buChar char="•"/>
            </a:pPr>
            <a:r>
              <a:rPr lang="en-US" sz="2000"/>
              <a:t>Railroads also led to the adoption of standard time, because rail schedules could not accurately depend on the sun’s position, as most people did.  </a:t>
            </a:r>
          </a:p>
        </p:txBody>
      </p:sp>
      <p:sp>
        <p:nvSpPr>
          <p:cNvPr id="6148" name="Rectangle 4"/>
          <p:cNvSpPr>
            <a:spLocks noGrp="1" noChangeArrowheads="1"/>
          </p:cNvSpPr>
          <p:nvPr>
            <p:ph type="title"/>
          </p:nvPr>
        </p:nvSpPr>
        <p:spPr>
          <a:xfrm>
            <a:off x="533400" y="457200"/>
            <a:ext cx="8077200" cy="533400"/>
          </a:xfrm>
        </p:spPr>
        <p:txBody>
          <a:bodyPr>
            <a:normAutofit fontScale="90000"/>
          </a:bodyPr>
          <a:lstStyle/>
          <a:p>
            <a:r>
              <a:rPr lang="en-US" sz="4200" dirty="0">
                <a:solidFill>
                  <a:schemeClr val="tx1"/>
                </a:solidFill>
              </a:rPr>
              <a:t>Railroads Expand</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95421" y="152400"/>
            <a:ext cx="8525022" cy="400050"/>
          </a:xfrm>
          <a:noFill/>
        </p:spPr>
        <p:txBody>
          <a:bodyPr>
            <a:normAutofit fontScale="90000"/>
          </a:bodyPr>
          <a:lstStyle/>
          <a:p>
            <a:pPr eaLnBrk="1" hangingPunct="1"/>
            <a:r>
              <a:rPr lang="en-US" sz="3150" dirty="0"/>
              <a:t>Fighting for Civil Rights</a:t>
            </a:r>
          </a:p>
        </p:txBody>
      </p:sp>
      <p:sp>
        <p:nvSpPr>
          <p:cNvPr id="28675" name="Rectangle 3"/>
          <p:cNvSpPr>
            <a:spLocks noGrp="1" noChangeArrowheads="1"/>
          </p:cNvSpPr>
          <p:nvPr>
            <p:ph type="body" sz="half" idx="1"/>
          </p:nvPr>
        </p:nvSpPr>
        <p:spPr>
          <a:xfrm>
            <a:off x="295421" y="1295400"/>
            <a:ext cx="4156326" cy="4953000"/>
          </a:xfrm>
          <a:solidFill>
            <a:srgbClr val="336633"/>
          </a:solidFill>
        </p:spPr>
        <p:txBody>
          <a:bodyPr>
            <a:noAutofit/>
          </a:bodyPr>
          <a:lstStyle/>
          <a:p>
            <a:pPr algn="ctr">
              <a:spcBef>
                <a:spcPct val="50000"/>
              </a:spcBef>
              <a:buNone/>
              <a:defRPr/>
            </a:pPr>
            <a:r>
              <a:rPr lang="en-US" sz="2000" b="1" dirty="0">
                <a:solidFill>
                  <a:schemeClr val="bg1"/>
                </a:solidFill>
              </a:rPr>
              <a:t>NAACP</a:t>
            </a:r>
            <a:endParaRPr lang="en-US" sz="2000" dirty="0">
              <a:solidFill>
                <a:schemeClr val="bg1"/>
              </a:solidFill>
            </a:endParaRPr>
          </a:p>
          <a:p>
            <a:pPr>
              <a:spcBef>
                <a:spcPct val="50000"/>
              </a:spcBef>
              <a:defRPr/>
            </a:pPr>
            <a:r>
              <a:rPr lang="en-US" sz="2000" dirty="0">
                <a:solidFill>
                  <a:schemeClr val="bg1"/>
                </a:solidFill>
              </a:rPr>
              <a:t>National Association for the Advancement of Colored People</a:t>
            </a:r>
          </a:p>
          <a:p>
            <a:pPr>
              <a:spcBef>
                <a:spcPct val="50000"/>
              </a:spcBef>
              <a:defRPr/>
            </a:pPr>
            <a:r>
              <a:rPr lang="en-US" sz="2000" dirty="0">
                <a:solidFill>
                  <a:schemeClr val="bg1"/>
                </a:solidFill>
              </a:rPr>
              <a:t>Formed in 1909 by a multiracial group of activists to fight for the rights of African Americans</a:t>
            </a:r>
          </a:p>
          <a:p>
            <a:pPr>
              <a:spcBef>
                <a:spcPct val="50000"/>
              </a:spcBef>
              <a:defRPr/>
            </a:pPr>
            <a:r>
              <a:rPr lang="en-US" sz="2000" dirty="0">
                <a:solidFill>
                  <a:schemeClr val="bg1"/>
                </a:solidFill>
              </a:rPr>
              <a:t>1913: Protested the official introduction of segregation in federal government</a:t>
            </a:r>
          </a:p>
          <a:p>
            <a:pPr>
              <a:spcBef>
                <a:spcPct val="50000"/>
              </a:spcBef>
              <a:defRPr/>
            </a:pPr>
            <a:r>
              <a:rPr lang="en-US" sz="2000" dirty="0">
                <a:solidFill>
                  <a:schemeClr val="bg1"/>
                </a:solidFill>
              </a:rPr>
              <a:t>1915: Protested the D. W. Griffith film </a:t>
            </a:r>
            <a:r>
              <a:rPr lang="en-US" sz="2000" i="1" dirty="0">
                <a:solidFill>
                  <a:schemeClr val="bg1"/>
                </a:solidFill>
              </a:rPr>
              <a:t>Birth of a Nation</a:t>
            </a:r>
            <a:r>
              <a:rPr lang="en-US" sz="2000" dirty="0">
                <a:solidFill>
                  <a:schemeClr val="bg1"/>
                </a:solidFill>
              </a:rPr>
              <a:t> because of hostile African American stereotypes, which led to the film’s banning in eight states</a:t>
            </a:r>
            <a:endParaRPr lang="en-US" sz="2000" b="1" dirty="0">
              <a:solidFill>
                <a:schemeClr val="bg1"/>
              </a:solidFill>
            </a:endParaRPr>
          </a:p>
        </p:txBody>
      </p:sp>
      <p:sp>
        <p:nvSpPr>
          <p:cNvPr id="28676" name="Rectangle 4"/>
          <p:cNvSpPr>
            <a:spLocks noGrp="1" noChangeArrowheads="1"/>
          </p:cNvSpPr>
          <p:nvPr>
            <p:ph type="body" sz="half" idx="2"/>
          </p:nvPr>
        </p:nvSpPr>
        <p:spPr>
          <a:xfrm>
            <a:off x="4629151" y="1295400"/>
            <a:ext cx="4191293" cy="4953000"/>
          </a:xfrm>
          <a:solidFill>
            <a:srgbClr val="336633"/>
          </a:solidFill>
        </p:spPr>
        <p:txBody>
          <a:bodyPr>
            <a:normAutofit/>
          </a:bodyPr>
          <a:lstStyle/>
          <a:p>
            <a:pPr algn="ctr">
              <a:spcBef>
                <a:spcPct val="50000"/>
              </a:spcBef>
              <a:buNone/>
              <a:defRPr/>
            </a:pPr>
            <a:r>
              <a:rPr lang="en-US" sz="2000" b="1" dirty="0">
                <a:solidFill>
                  <a:schemeClr val="bg1"/>
                </a:solidFill>
              </a:rPr>
              <a:t>ADL</a:t>
            </a:r>
          </a:p>
          <a:p>
            <a:pPr>
              <a:spcBef>
                <a:spcPct val="50000"/>
              </a:spcBef>
              <a:defRPr/>
            </a:pPr>
            <a:r>
              <a:rPr lang="en-US" sz="2000" dirty="0">
                <a:solidFill>
                  <a:schemeClr val="bg1"/>
                </a:solidFill>
              </a:rPr>
              <a:t>Anti-Defamation League</a:t>
            </a:r>
          </a:p>
          <a:p>
            <a:pPr>
              <a:spcBef>
                <a:spcPct val="50000"/>
              </a:spcBef>
              <a:defRPr/>
            </a:pPr>
            <a:r>
              <a:rPr lang="en-US" sz="2000" dirty="0">
                <a:solidFill>
                  <a:schemeClr val="bg1"/>
                </a:solidFill>
              </a:rPr>
              <a:t>Formed by Sigmund Livingston, a Jewish man in Chicago, in 1913</a:t>
            </a:r>
          </a:p>
          <a:p>
            <a:pPr>
              <a:spcBef>
                <a:spcPct val="50000"/>
              </a:spcBef>
              <a:defRPr/>
            </a:pPr>
            <a:r>
              <a:rPr lang="en-US" sz="2000" dirty="0">
                <a:solidFill>
                  <a:schemeClr val="bg1"/>
                </a:solidFill>
              </a:rPr>
              <a:t>Fought anti-Semitism, or prejudice against Jews, which was common in America</a:t>
            </a:r>
          </a:p>
          <a:p>
            <a:pPr>
              <a:spcBef>
                <a:spcPct val="50000"/>
              </a:spcBef>
              <a:defRPr/>
            </a:pPr>
            <a:r>
              <a:rPr lang="en-US" sz="2000" dirty="0">
                <a:solidFill>
                  <a:schemeClr val="bg1"/>
                </a:solidFill>
              </a:rPr>
              <a:t>Fought to stop negative stereotypes of Jews in media</a:t>
            </a:r>
          </a:p>
          <a:p>
            <a:pPr>
              <a:spcBef>
                <a:spcPct val="50000"/>
              </a:spcBef>
              <a:defRPr/>
            </a:pPr>
            <a:r>
              <a:rPr lang="en-US" sz="2000" dirty="0">
                <a:solidFill>
                  <a:schemeClr val="bg1"/>
                </a:solidFill>
              </a:rPr>
              <a:t>The publisher of the </a:t>
            </a:r>
            <a:r>
              <a:rPr lang="en-US" sz="2000" i="1" dirty="0">
                <a:solidFill>
                  <a:schemeClr val="bg1"/>
                </a:solidFill>
              </a:rPr>
              <a:t>New York Times</a:t>
            </a:r>
            <a:r>
              <a:rPr lang="en-US" sz="2000" dirty="0">
                <a:solidFill>
                  <a:schemeClr val="bg1"/>
                </a:solidFill>
              </a:rPr>
              <a:t> was a member and helped stop negative references to Jews</a:t>
            </a:r>
          </a:p>
        </p:txBody>
      </p:sp>
      <p:sp>
        <p:nvSpPr>
          <p:cNvPr id="25607" name="Text Box 7"/>
          <p:cNvSpPr txBox="1">
            <a:spLocks noChangeArrowheads="1"/>
          </p:cNvSpPr>
          <p:nvPr/>
        </p:nvSpPr>
        <p:spPr bwMode="auto">
          <a:xfrm>
            <a:off x="295421" y="838200"/>
            <a:ext cx="8525022" cy="323165"/>
          </a:xfrm>
          <a:prstGeom prst="rect">
            <a:avLst/>
          </a:prstGeom>
          <a:solidFill>
            <a:srgbClr val="000000"/>
          </a:solidFill>
          <a:ln w="9525">
            <a:noFill/>
            <a:miter lim="800000"/>
            <a:headEnd/>
            <a:tailEnd/>
          </a:ln>
        </p:spPr>
        <p:txBody>
          <a:bodyPr wrap="square">
            <a:spAutoFit/>
          </a:bodyPr>
          <a:lstStyle/>
          <a:p>
            <a:pPr marL="175022" indent="-175022" algn="ctr" eaLnBrk="0" hangingPunct="0">
              <a:defRPr/>
            </a:pPr>
            <a:r>
              <a:rPr lang="en-US" sz="1500" b="1" dirty="0">
                <a:solidFill>
                  <a:schemeClr val="bg1"/>
                </a:solidFill>
                <a:latin typeface="Verdana" pitchFamily="34" charset="0"/>
              </a:rPr>
              <a:t>Progressives fought prejudice in society by forming various reform groups.</a:t>
            </a:r>
          </a:p>
        </p:txBody>
      </p:sp>
    </p:spTree>
    <p:extLst>
      <p:ext uri="{BB962C8B-B14F-4D97-AF65-F5344CB8AC3E}">
        <p14:creationId xmlns:p14="http://schemas.microsoft.com/office/powerpoint/2010/main" val="1347802723"/>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5"/>
                                        </p:tgtEl>
                                        <p:attrNameLst>
                                          <p:attrName>style.visibility</p:attrName>
                                        </p:attrNameLst>
                                      </p:cBhvr>
                                      <p:to>
                                        <p:strVal val="visible"/>
                                      </p:to>
                                    </p:set>
                                    <p:anim calcmode="lin" valueType="num">
                                      <p:cBhvr additive="base">
                                        <p:cTn id="7" dur="500" fill="hold"/>
                                        <p:tgtEl>
                                          <p:spTgt spid="28675"/>
                                        </p:tgtEl>
                                        <p:attrNameLst>
                                          <p:attrName>ppt_x</p:attrName>
                                        </p:attrNameLst>
                                      </p:cBhvr>
                                      <p:tavLst>
                                        <p:tav tm="0">
                                          <p:val>
                                            <p:strVal val="0-#ppt_w/2"/>
                                          </p:val>
                                        </p:tav>
                                        <p:tav tm="100000">
                                          <p:val>
                                            <p:strVal val="#ppt_x"/>
                                          </p:val>
                                        </p:tav>
                                      </p:tavLst>
                                    </p:anim>
                                    <p:anim calcmode="lin" valueType="num">
                                      <p:cBhvr additive="base">
                                        <p:cTn id="8" dur="500" fill="hold"/>
                                        <p:tgtEl>
                                          <p:spTgt spid="2867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8676"/>
                                        </p:tgtEl>
                                        <p:attrNameLst>
                                          <p:attrName>style.visibility</p:attrName>
                                        </p:attrNameLst>
                                      </p:cBhvr>
                                      <p:to>
                                        <p:strVal val="visible"/>
                                      </p:to>
                                    </p:set>
                                    <p:anim calcmode="lin" valueType="num">
                                      <p:cBhvr additive="base">
                                        <p:cTn id="13" dur="500" fill="hold"/>
                                        <p:tgtEl>
                                          <p:spTgt spid="28676"/>
                                        </p:tgtEl>
                                        <p:attrNameLst>
                                          <p:attrName>ppt_x</p:attrName>
                                        </p:attrNameLst>
                                      </p:cBhvr>
                                      <p:tavLst>
                                        <p:tav tm="0">
                                          <p:val>
                                            <p:strVal val="1+#ppt_w/2"/>
                                          </p:val>
                                        </p:tav>
                                        <p:tav tm="100000">
                                          <p:val>
                                            <p:strVal val="#ppt_x"/>
                                          </p:val>
                                        </p:tav>
                                      </p:tavLst>
                                    </p:anim>
                                    <p:anim calcmode="lin" valueType="num">
                                      <p:cBhvr additive="base">
                                        <p:cTn id="14" dur="500" fill="hold"/>
                                        <p:tgtEl>
                                          <p:spTgt spid="2867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animBg="1" autoUpdateAnimBg="0"/>
      <p:bldP spid="28676" grpId="0" animBg="1"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316524" y="990600"/>
            <a:ext cx="8514470" cy="5562600"/>
          </a:xfrm>
          <a:prstGeom prst="rect">
            <a:avLst/>
          </a:prstGeom>
          <a:solidFill>
            <a:srgbClr val="FFFF99"/>
          </a:solidFill>
          <a:ln w="9525">
            <a:solidFill>
              <a:srgbClr val="FFFF99"/>
            </a:solidFill>
            <a:miter lim="800000"/>
            <a:headEnd/>
            <a:tailEnd/>
          </a:ln>
        </p:spPr>
        <p:txBody>
          <a:bodyPr/>
          <a:lstStyle/>
          <a:p>
            <a:pPr marL="177404" indent="-177404">
              <a:lnSpc>
                <a:spcPct val="90000"/>
              </a:lnSpc>
              <a:spcBef>
                <a:spcPct val="50000"/>
              </a:spcBef>
              <a:buFontTx/>
              <a:buChar char="•"/>
            </a:pPr>
            <a:r>
              <a:rPr lang="en-US" sz="2200" dirty="0"/>
              <a:t>By the late 19th century, labor unions fought for adult male workers but didn’t advocate enough for women and children.</a:t>
            </a:r>
          </a:p>
          <a:p>
            <a:pPr marL="177404" indent="-177404">
              <a:lnSpc>
                <a:spcPct val="90000"/>
              </a:lnSpc>
              <a:spcBef>
                <a:spcPct val="50000"/>
              </a:spcBef>
              <a:buFontTx/>
              <a:buChar char="•"/>
            </a:pPr>
            <a:r>
              <a:rPr lang="en-US" sz="2200" dirty="0"/>
              <a:t>In 1893, </a:t>
            </a:r>
            <a:r>
              <a:rPr lang="en-US" sz="2200" b="1" dirty="0"/>
              <a:t>Florence Kelley</a:t>
            </a:r>
            <a:r>
              <a:rPr lang="en-US" sz="2200" dirty="0"/>
              <a:t> helped push the Illinois legislature to prohibit child labor and to limit women’s working hours. </a:t>
            </a:r>
          </a:p>
          <a:p>
            <a:pPr marL="177404" indent="-177404">
              <a:lnSpc>
                <a:spcPct val="90000"/>
              </a:lnSpc>
              <a:spcBef>
                <a:spcPct val="50000"/>
              </a:spcBef>
              <a:buFontTx/>
              <a:buChar char="•"/>
            </a:pPr>
            <a:r>
              <a:rPr lang="en-US" sz="2200" dirty="0"/>
              <a:t>In 1904, Kelley helped organize the National Child Labor Committee, which wanted state legislatures to ban child labor.</a:t>
            </a:r>
          </a:p>
          <a:p>
            <a:pPr marL="177404" indent="-177404">
              <a:lnSpc>
                <a:spcPct val="90000"/>
              </a:lnSpc>
              <a:spcBef>
                <a:spcPct val="50000"/>
              </a:spcBef>
              <a:buFontTx/>
              <a:buChar char="•"/>
            </a:pPr>
            <a:r>
              <a:rPr lang="en-US" sz="2200" dirty="0"/>
              <a:t>By 1912, nearly 40 states passed child-labor laws, but states didn’t strictly enforce the laws and many children still worked.</a:t>
            </a:r>
          </a:p>
          <a:p>
            <a:pPr marL="177404" indent="-177404">
              <a:lnSpc>
                <a:spcPct val="90000"/>
              </a:lnSpc>
              <a:spcBef>
                <a:spcPct val="50000"/>
              </a:spcBef>
              <a:buFontTx/>
              <a:buChar char="•"/>
            </a:pPr>
            <a:r>
              <a:rPr lang="en-US" sz="2200" dirty="0"/>
              <a:t>Progressives, mounting state campaigns to limit workdays for women, were successful in states including Oregon and Utah.</a:t>
            </a:r>
          </a:p>
          <a:p>
            <a:pPr marL="177404" indent="-177404">
              <a:lnSpc>
                <a:spcPct val="90000"/>
              </a:lnSpc>
              <a:spcBef>
                <a:spcPct val="50000"/>
              </a:spcBef>
              <a:buFontTx/>
              <a:buChar char="•"/>
            </a:pPr>
            <a:r>
              <a:rPr lang="en-US" sz="2200" dirty="0"/>
              <a:t>But since most workers were still underpaid and living in poverty, an alliance of labor unions and progressives fought for a minimum wage, which Congress didn’t adopt until 1938.</a:t>
            </a:r>
          </a:p>
          <a:p>
            <a:pPr marL="177404" indent="-177404">
              <a:lnSpc>
                <a:spcPct val="90000"/>
              </a:lnSpc>
              <a:spcBef>
                <a:spcPct val="50000"/>
              </a:spcBef>
              <a:buFontTx/>
              <a:buChar char="•"/>
            </a:pPr>
            <a:r>
              <a:rPr lang="en-US" sz="2200" dirty="0"/>
              <a:t>Businesses fought labor laws in the Supreme Court, which ruled on several cases in the early 1900s concerning workday length.</a:t>
            </a:r>
          </a:p>
        </p:txBody>
      </p:sp>
      <p:sp>
        <p:nvSpPr>
          <p:cNvPr id="21507" name="Rectangle 3"/>
          <p:cNvSpPr>
            <a:spLocks noGrp="1" noChangeArrowheads="1"/>
          </p:cNvSpPr>
          <p:nvPr>
            <p:ph type="title"/>
          </p:nvPr>
        </p:nvSpPr>
        <p:spPr>
          <a:xfrm>
            <a:off x="316524" y="304800"/>
            <a:ext cx="8514470" cy="400050"/>
          </a:xfrm>
        </p:spPr>
        <p:txBody>
          <a:bodyPr>
            <a:normAutofit fontScale="90000"/>
          </a:bodyPr>
          <a:lstStyle/>
          <a:p>
            <a:pPr eaLnBrk="1" hangingPunct="1"/>
            <a:r>
              <a:rPr lang="en-US" dirty="0"/>
              <a:t>Reforming the Workplace</a:t>
            </a:r>
          </a:p>
        </p:txBody>
      </p:sp>
    </p:spTree>
    <p:extLst>
      <p:ext uri="{BB962C8B-B14F-4D97-AF65-F5344CB8AC3E}">
        <p14:creationId xmlns:p14="http://schemas.microsoft.com/office/powerpoint/2010/main" val="1495645340"/>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74320" y="228600"/>
            <a:ext cx="8546123" cy="397669"/>
          </a:xfrm>
          <a:noFill/>
        </p:spPr>
        <p:txBody>
          <a:bodyPr>
            <a:normAutofit fontScale="90000"/>
          </a:bodyPr>
          <a:lstStyle/>
          <a:p>
            <a:pPr eaLnBrk="1" hangingPunct="1"/>
            <a:r>
              <a:rPr lang="en-US" sz="3150" dirty="0"/>
              <a:t>Reforming Government</a:t>
            </a:r>
          </a:p>
        </p:txBody>
      </p:sp>
      <p:sp>
        <p:nvSpPr>
          <p:cNvPr id="33795" name="Rectangle 3"/>
          <p:cNvSpPr>
            <a:spLocks noGrp="1" noChangeArrowheads="1"/>
          </p:cNvSpPr>
          <p:nvPr>
            <p:ph type="body" sz="half" idx="1"/>
          </p:nvPr>
        </p:nvSpPr>
        <p:spPr>
          <a:xfrm>
            <a:off x="274320" y="838200"/>
            <a:ext cx="4183380" cy="5791200"/>
          </a:xfrm>
          <a:solidFill>
            <a:srgbClr val="336633"/>
          </a:solidFill>
        </p:spPr>
        <p:txBody>
          <a:bodyPr>
            <a:normAutofit/>
          </a:bodyPr>
          <a:lstStyle/>
          <a:p>
            <a:pPr algn="ctr">
              <a:spcBef>
                <a:spcPct val="50000"/>
              </a:spcBef>
              <a:buNone/>
              <a:defRPr/>
            </a:pPr>
            <a:r>
              <a:rPr lang="en-US" sz="2000" b="1" dirty="0">
                <a:solidFill>
                  <a:schemeClr val="bg1"/>
                </a:solidFill>
              </a:rPr>
              <a:t>City Government</a:t>
            </a:r>
          </a:p>
          <a:p>
            <a:pPr>
              <a:lnSpc>
                <a:spcPct val="80000"/>
              </a:lnSpc>
              <a:spcBef>
                <a:spcPct val="50000"/>
              </a:spcBef>
              <a:defRPr/>
            </a:pPr>
            <a:r>
              <a:rPr lang="en-US" sz="2000" dirty="0">
                <a:solidFill>
                  <a:schemeClr val="bg1"/>
                </a:solidFill>
              </a:rPr>
              <a:t>Reforming government meant winning control of it:</a:t>
            </a:r>
          </a:p>
          <a:p>
            <a:pPr lvl="1" eaLnBrk="1" hangingPunct="1">
              <a:lnSpc>
                <a:spcPct val="80000"/>
              </a:lnSpc>
              <a:spcBef>
                <a:spcPct val="50000"/>
              </a:spcBef>
              <a:defRPr/>
            </a:pPr>
            <a:r>
              <a:rPr lang="en-US" sz="2000" dirty="0">
                <a:solidFill>
                  <a:schemeClr val="bg1"/>
                </a:solidFill>
              </a:rPr>
              <a:t>Tom Johnson of Cleveland was a successful reform mayor who set new rules for police, released debtors from prison, and supported a fairer tax system.</a:t>
            </a:r>
          </a:p>
          <a:p>
            <a:pPr>
              <a:lnSpc>
                <a:spcPct val="80000"/>
              </a:lnSpc>
              <a:spcBef>
                <a:spcPct val="50000"/>
              </a:spcBef>
              <a:defRPr/>
            </a:pPr>
            <a:r>
              <a:rPr lang="en-US" sz="2000" dirty="0">
                <a:solidFill>
                  <a:schemeClr val="bg1"/>
                </a:solidFill>
              </a:rPr>
              <a:t>Progressives promoted new government structures:</a:t>
            </a:r>
          </a:p>
          <a:p>
            <a:pPr lvl="1" eaLnBrk="1" hangingPunct="1">
              <a:lnSpc>
                <a:spcPct val="80000"/>
              </a:lnSpc>
              <a:spcBef>
                <a:spcPct val="50000"/>
              </a:spcBef>
              <a:defRPr/>
            </a:pPr>
            <a:r>
              <a:rPr lang="en-US" sz="2000" dirty="0">
                <a:solidFill>
                  <a:schemeClr val="bg1"/>
                </a:solidFill>
              </a:rPr>
              <a:t>Texas set up a five-member committee to govern Galveston after a hurricane, and by 1918, 500 cities adopted this plan.</a:t>
            </a:r>
          </a:p>
          <a:p>
            <a:pPr lvl="1" eaLnBrk="1" hangingPunct="1">
              <a:lnSpc>
                <a:spcPct val="80000"/>
              </a:lnSpc>
              <a:spcBef>
                <a:spcPct val="50000"/>
              </a:spcBef>
              <a:defRPr/>
            </a:pPr>
            <a:r>
              <a:rPr lang="en-US" sz="2000" dirty="0">
                <a:solidFill>
                  <a:schemeClr val="bg1"/>
                </a:solidFill>
              </a:rPr>
              <a:t>The city manager model had a professional administrator, not a politician, manage the government.</a:t>
            </a:r>
          </a:p>
        </p:txBody>
      </p:sp>
      <p:sp>
        <p:nvSpPr>
          <p:cNvPr id="33796" name="Rectangle 4"/>
          <p:cNvSpPr>
            <a:spLocks noGrp="1" noChangeArrowheads="1"/>
          </p:cNvSpPr>
          <p:nvPr>
            <p:ph type="body" sz="half" idx="2"/>
          </p:nvPr>
        </p:nvSpPr>
        <p:spPr>
          <a:xfrm>
            <a:off x="4572000" y="838200"/>
            <a:ext cx="4248443" cy="5791200"/>
          </a:xfrm>
          <a:solidFill>
            <a:srgbClr val="336633"/>
          </a:solidFill>
        </p:spPr>
        <p:txBody>
          <a:bodyPr>
            <a:noAutofit/>
          </a:bodyPr>
          <a:lstStyle/>
          <a:p>
            <a:pPr algn="ctr">
              <a:spcBef>
                <a:spcPct val="50000"/>
              </a:spcBef>
              <a:buNone/>
              <a:defRPr/>
            </a:pPr>
            <a:r>
              <a:rPr lang="en-US" sz="2000" b="1" dirty="0">
                <a:solidFill>
                  <a:schemeClr val="bg1"/>
                </a:solidFill>
              </a:rPr>
              <a:t>State Government</a:t>
            </a:r>
          </a:p>
          <a:p>
            <a:pPr>
              <a:spcBef>
                <a:spcPct val="50000"/>
              </a:spcBef>
              <a:defRPr/>
            </a:pPr>
            <a:r>
              <a:rPr lang="en-US" sz="2000" dirty="0">
                <a:solidFill>
                  <a:schemeClr val="bg1"/>
                </a:solidFill>
              </a:rPr>
              <a:t>Progressive governor </a:t>
            </a:r>
            <a:r>
              <a:rPr lang="en-US" sz="2000" b="1" dirty="0">
                <a:solidFill>
                  <a:schemeClr val="bg1"/>
                </a:solidFill>
              </a:rPr>
              <a:t>Robert La </a:t>
            </a:r>
            <a:r>
              <a:rPr lang="en-US" sz="2000" b="1" dirty="0" err="1">
                <a:solidFill>
                  <a:schemeClr val="bg1"/>
                </a:solidFill>
              </a:rPr>
              <a:t>Follette</a:t>
            </a:r>
            <a:r>
              <a:rPr lang="en-US" sz="2000" dirty="0">
                <a:solidFill>
                  <a:schemeClr val="bg1"/>
                </a:solidFill>
              </a:rPr>
              <a:t> created the Wisconsin Ideas, which wanted:</a:t>
            </a:r>
          </a:p>
          <a:p>
            <a:pPr lvl="1" eaLnBrk="1" hangingPunct="1">
              <a:lnSpc>
                <a:spcPct val="90000"/>
              </a:lnSpc>
              <a:spcBef>
                <a:spcPct val="50000"/>
              </a:spcBef>
              <a:defRPr/>
            </a:pPr>
            <a:r>
              <a:rPr lang="en-US" sz="2000" dirty="0">
                <a:solidFill>
                  <a:schemeClr val="bg1"/>
                </a:solidFill>
              </a:rPr>
              <a:t>Direct primary elections; limited campaign spending</a:t>
            </a:r>
          </a:p>
          <a:p>
            <a:pPr lvl="1" eaLnBrk="1" hangingPunct="1">
              <a:lnSpc>
                <a:spcPct val="90000"/>
              </a:lnSpc>
              <a:spcBef>
                <a:spcPct val="50000"/>
              </a:spcBef>
              <a:defRPr/>
            </a:pPr>
            <a:r>
              <a:rPr lang="en-US" sz="2000" dirty="0">
                <a:solidFill>
                  <a:schemeClr val="bg1"/>
                </a:solidFill>
              </a:rPr>
              <a:t>Commissions to regulate railroads and oversee transportation, civil service, and taxation</a:t>
            </a:r>
          </a:p>
          <a:p>
            <a:pPr>
              <a:spcBef>
                <a:spcPct val="50000"/>
              </a:spcBef>
              <a:defRPr/>
            </a:pPr>
            <a:r>
              <a:rPr lang="en-US" sz="2000" dirty="0">
                <a:solidFill>
                  <a:schemeClr val="bg1"/>
                </a:solidFill>
              </a:rPr>
              <a:t>Other governors pushed for reform, but some were corrupt:</a:t>
            </a:r>
          </a:p>
          <a:p>
            <a:pPr lvl="1" eaLnBrk="1" hangingPunct="1">
              <a:lnSpc>
                <a:spcPct val="90000"/>
              </a:lnSpc>
              <a:spcBef>
                <a:spcPct val="50000"/>
              </a:spcBef>
              <a:defRPr/>
            </a:pPr>
            <a:r>
              <a:rPr lang="en-US" sz="2000" dirty="0">
                <a:solidFill>
                  <a:schemeClr val="bg1"/>
                </a:solidFill>
              </a:rPr>
              <a:t>New York’s Charles Evan Hughes regulated insurance companies.</a:t>
            </a:r>
          </a:p>
          <a:p>
            <a:pPr lvl="1" eaLnBrk="1" hangingPunct="1">
              <a:lnSpc>
                <a:spcPct val="90000"/>
              </a:lnSpc>
              <a:spcBef>
                <a:spcPct val="50000"/>
              </a:spcBef>
              <a:defRPr/>
            </a:pPr>
            <a:r>
              <a:rPr lang="en-US" sz="2000" dirty="0">
                <a:solidFill>
                  <a:schemeClr val="bg1"/>
                </a:solidFill>
              </a:rPr>
              <a:t>Mississippi’s James </a:t>
            </a:r>
            <a:r>
              <a:rPr lang="en-US" sz="2000" dirty="0" err="1">
                <a:solidFill>
                  <a:schemeClr val="bg1"/>
                </a:solidFill>
              </a:rPr>
              <a:t>Vardaman</a:t>
            </a:r>
            <a:r>
              <a:rPr lang="en-US" sz="2000" dirty="0">
                <a:solidFill>
                  <a:schemeClr val="bg1"/>
                </a:solidFill>
              </a:rPr>
              <a:t> exploited prejudice to gain power.</a:t>
            </a:r>
          </a:p>
        </p:txBody>
      </p:sp>
    </p:spTree>
    <p:extLst>
      <p:ext uri="{BB962C8B-B14F-4D97-AF65-F5344CB8AC3E}">
        <p14:creationId xmlns:p14="http://schemas.microsoft.com/office/powerpoint/2010/main" val="1359835403"/>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3795"/>
                                        </p:tgtEl>
                                        <p:attrNameLst>
                                          <p:attrName>style.visibility</p:attrName>
                                        </p:attrNameLst>
                                      </p:cBhvr>
                                      <p:to>
                                        <p:strVal val="visible"/>
                                      </p:to>
                                    </p:set>
                                    <p:anim calcmode="lin" valueType="num">
                                      <p:cBhvr additive="base">
                                        <p:cTn id="7" dur="500" fill="hold"/>
                                        <p:tgtEl>
                                          <p:spTgt spid="33795"/>
                                        </p:tgtEl>
                                        <p:attrNameLst>
                                          <p:attrName>ppt_x</p:attrName>
                                        </p:attrNameLst>
                                      </p:cBhvr>
                                      <p:tavLst>
                                        <p:tav tm="0">
                                          <p:val>
                                            <p:strVal val="0-#ppt_w/2"/>
                                          </p:val>
                                        </p:tav>
                                        <p:tav tm="100000">
                                          <p:val>
                                            <p:strVal val="#ppt_x"/>
                                          </p:val>
                                        </p:tav>
                                      </p:tavLst>
                                    </p:anim>
                                    <p:anim calcmode="lin" valueType="num">
                                      <p:cBhvr additive="base">
                                        <p:cTn id="8" dur="500" fill="hold"/>
                                        <p:tgtEl>
                                          <p:spTgt spid="3379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3796"/>
                                        </p:tgtEl>
                                        <p:attrNameLst>
                                          <p:attrName>style.visibility</p:attrName>
                                        </p:attrNameLst>
                                      </p:cBhvr>
                                      <p:to>
                                        <p:strVal val="visible"/>
                                      </p:to>
                                    </p:set>
                                    <p:anim calcmode="lin" valueType="num">
                                      <p:cBhvr additive="base">
                                        <p:cTn id="13" dur="500" fill="hold"/>
                                        <p:tgtEl>
                                          <p:spTgt spid="33796"/>
                                        </p:tgtEl>
                                        <p:attrNameLst>
                                          <p:attrName>ppt_x</p:attrName>
                                        </p:attrNameLst>
                                      </p:cBhvr>
                                      <p:tavLst>
                                        <p:tav tm="0">
                                          <p:val>
                                            <p:strVal val="1+#ppt_w/2"/>
                                          </p:val>
                                        </p:tav>
                                        <p:tav tm="100000">
                                          <p:val>
                                            <p:strVal val="#ppt_x"/>
                                          </p:val>
                                        </p:tav>
                                      </p:tavLst>
                                    </p:anim>
                                    <p:anim calcmode="lin" valueType="num">
                                      <p:cBhvr additive="base">
                                        <p:cTn id="14" dur="500" fill="hold"/>
                                        <p:tgtEl>
                                          <p:spTgt spid="3379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animBg="1" autoUpdateAnimBg="0"/>
      <p:bldP spid="33796" grpId="0" animBg="1"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543050" y="152400"/>
            <a:ext cx="6057900" cy="441722"/>
          </a:xfrm>
          <a:noFill/>
        </p:spPr>
        <p:txBody>
          <a:bodyPr anchor="t">
            <a:normAutofit fontScale="90000"/>
          </a:bodyPr>
          <a:lstStyle/>
          <a:p>
            <a:pPr eaLnBrk="1" hangingPunct="1"/>
            <a:r>
              <a:rPr lang="en-US" sz="3150" dirty="0"/>
              <a:t>Election Reforms</a:t>
            </a:r>
          </a:p>
        </p:txBody>
      </p:sp>
      <p:sp>
        <p:nvSpPr>
          <p:cNvPr id="31747" name="Rectangle 3"/>
          <p:cNvSpPr>
            <a:spLocks noGrp="1" noChangeArrowheads="1"/>
          </p:cNvSpPr>
          <p:nvPr>
            <p:ph type="body" idx="1"/>
          </p:nvPr>
        </p:nvSpPr>
        <p:spPr>
          <a:xfrm>
            <a:off x="316523" y="857250"/>
            <a:ext cx="8493369" cy="5695950"/>
          </a:xfrm>
          <a:solidFill>
            <a:srgbClr val="FFFF99"/>
          </a:solidFill>
          <a:ln>
            <a:solidFill>
              <a:srgbClr val="FFFF99"/>
            </a:solidFill>
          </a:ln>
        </p:spPr>
        <p:txBody>
          <a:bodyPr>
            <a:normAutofit/>
          </a:bodyPr>
          <a:lstStyle/>
          <a:p>
            <a:pPr marL="127397" indent="-127397">
              <a:spcBef>
                <a:spcPct val="50000"/>
              </a:spcBef>
              <a:defRPr/>
            </a:pPr>
            <a:r>
              <a:rPr lang="en-US" sz="2200" dirty="0"/>
              <a:t>Progressives wanted fairer elections and to make politicians more accountable to voters.</a:t>
            </a:r>
          </a:p>
          <a:p>
            <a:pPr lvl="1" eaLnBrk="1" hangingPunct="1">
              <a:spcBef>
                <a:spcPct val="50000"/>
              </a:spcBef>
              <a:defRPr/>
            </a:pPr>
            <a:r>
              <a:rPr lang="en-US" sz="2200" dirty="0"/>
              <a:t>Proposed a direct primary, or an election in which voters choose candidates to run in a general election, which most states adopted.</a:t>
            </a:r>
          </a:p>
          <a:p>
            <a:pPr lvl="1" eaLnBrk="1" hangingPunct="1">
              <a:spcBef>
                <a:spcPct val="50000"/>
              </a:spcBef>
              <a:defRPr/>
            </a:pPr>
            <a:r>
              <a:rPr lang="en-US" sz="2200" dirty="0"/>
              <a:t>Backed the </a:t>
            </a:r>
            <a:r>
              <a:rPr lang="en-US" sz="2200" b="1" dirty="0"/>
              <a:t>Seventeenth Amendment</a:t>
            </a:r>
            <a:r>
              <a:rPr lang="en-US" sz="2200" dirty="0"/>
              <a:t>, which gave voters, not state legislatures, the power to elect their U.S. senators.</a:t>
            </a:r>
          </a:p>
          <a:p>
            <a:pPr marL="127397" indent="-127397">
              <a:spcBef>
                <a:spcPct val="50000"/>
              </a:spcBef>
              <a:defRPr/>
            </a:pPr>
            <a:r>
              <a:rPr lang="en-US" sz="2200" dirty="0"/>
              <a:t>Some measures Progressives fought for include </a:t>
            </a:r>
          </a:p>
        </p:txBody>
      </p:sp>
      <p:graphicFrame>
        <p:nvGraphicFramePr>
          <p:cNvPr id="34820" name="Group 4"/>
          <p:cNvGraphicFramePr>
            <a:graphicFrameLocks noGrp="1"/>
          </p:cNvGraphicFramePr>
          <p:nvPr>
            <p:extLst>
              <p:ext uri="{D42A27DB-BD31-4B8C-83A1-F6EECF244321}">
                <p14:modId xmlns:p14="http://schemas.microsoft.com/office/powerpoint/2010/main" val="1950182420"/>
              </p:ext>
            </p:extLst>
          </p:nvPr>
        </p:nvGraphicFramePr>
        <p:xfrm>
          <a:off x="759656" y="4284572"/>
          <a:ext cx="7649307" cy="2116228"/>
        </p:xfrm>
        <a:graphic>
          <a:graphicData uri="http://schemas.openxmlformats.org/drawingml/2006/table">
            <a:tbl>
              <a:tblPr/>
              <a:tblGrid>
                <a:gridCol w="2548730">
                  <a:extLst>
                    <a:ext uri="{9D8B030D-6E8A-4147-A177-3AD203B41FA5}">
                      <a16:colId xmlns:a16="http://schemas.microsoft.com/office/drawing/2014/main" val="20000"/>
                    </a:ext>
                  </a:extLst>
                </a:gridCol>
                <a:gridCol w="2551847">
                  <a:extLst>
                    <a:ext uri="{9D8B030D-6E8A-4147-A177-3AD203B41FA5}">
                      <a16:colId xmlns:a16="http://schemas.microsoft.com/office/drawing/2014/main" val="20001"/>
                    </a:ext>
                  </a:extLst>
                </a:gridCol>
                <a:gridCol w="2548730">
                  <a:extLst>
                    <a:ext uri="{9D8B030D-6E8A-4147-A177-3AD203B41FA5}">
                      <a16:colId xmlns:a16="http://schemas.microsoft.com/office/drawing/2014/main" val="20002"/>
                    </a:ext>
                  </a:extLst>
                </a:gridCol>
              </a:tblGrid>
              <a:tr h="103552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Arial" charset="0"/>
                        </a:rPr>
                        <a:t>Direct primary</a:t>
                      </a:r>
                      <a:r>
                        <a:rPr kumimoji="0" lang="en-US" sz="1700" b="0" i="0" u="none" strike="noStrike" cap="none" normalizeH="0" baseline="0" dirty="0">
                          <a:ln>
                            <a:noFill/>
                          </a:ln>
                          <a:solidFill>
                            <a:schemeClr val="tx1"/>
                          </a:solidFill>
                          <a:effectLst/>
                          <a:latin typeface="Arial" charset="0"/>
                        </a:rPr>
                        <a:t>: voters select a party’s candidate for public office</a:t>
                      </a:r>
                      <a:endParaRPr kumimoji="0" lang="en-US" sz="1700" b="1" i="0" u="none" strike="noStrike" cap="none" normalizeH="0" baseline="0" dirty="0">
                        <a:ln>
                          <a:noFill/>
                        </a:ln>
                        <a:solidFill>
                          <a:schemeClr val="tx1"/>
                        </a:solidFill>
                        <a:effectLst/>
                        <a:latin typeface="Arial" charset="0"/>
                      </a:endParaRP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Arial" charset="0"/>
                        </a:rPr>
                        <a:t>17th Amendment</a:t>
                      </a:r>
                      <a:r>
                        <a:rPr kumimoji="0" lang="en-US" sz="1700" b="0" i="0" u="none" strike="noStrike" cap="none" normalizeH="0" baseline="0" dirty="0">
                          <a:ln>
                            <a:noFill/>
                          </a:ln>
                          <a:solidFill>
                            <a:schemeClr val="tx1"/>
                          </a:solidFill>
                          <a:effectLst/>
                          <a:latin typeface="Arial" charset="0"/>
                        </a:rPr>
                        <a:t>:</a:t>
                      </a:r>
                      <a:r>
                        <a:rPr kumimoji="0" lang="en-US" sz="1700" b="1" i="0" u="none" strike="noStrike" cap="none" normalizeH="0" baseline="0" dirty="0">
                          <a:ln>
                            <a:noFill/>
                          </a:ln>
                          <a:solidFill>
                            <a:schemeClr val="tx1"/>
                          </a:solidFill>
                          <a:effectLst/>
                          <a:latin typeface="Arial" charset="0"/>
                        </a:rPr>
                        <a:t> </a:t>
                      </a:r>
                      <a:r>
                        <a:rPr kumimoji="0" lang="en-US" sz="1700" b="0" i="0" u="none" strike="noStrike" cap="none" normalizeH="0" baseline="0" dirty="0">
                          <a:ln>
                            <a:noFill/>
                          </a:ln>
                          <a:solidFill>
                            <a:schemeClr val="tx1"/>
                          </a:solidFill>
                          <a:effectLst/>
                          <a:latin typeface="Arial" charset="0"/>
                        </a:rPr>
                        <a:t>voters elect their senators directly</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a:ln>
                            <a:noFill/>
                          </a:ln>
                          <a:solidFill>
                            <a:schemeClr val="tx1"/>
                          </a:solidFill>
                          <a:effectLst/>
                          <a:latin typeface="Arial" charset="0"/>
                        </a:rPr>
                        <a:t>secret ballot</a:t>
                      </a:r>
                      <a:r>
                        <a:rPr kumimoji="0" lang="en-US" sz="1700" b="0" i="0" u="none" strike="noStrike" cap="none" normalizeH="0" baseline="0">
                          <a:ln>
                            <a:noFill/>
                          </a:ln>
                          <a:solidFill>
                            <a:schemeClr val="tx1"/>
                          </a:solidFill>
                          <a:effectLst/>
                          <a:latin typeface="Arial" charset="0"/>
                        </a:rPr>
                        <a:t>: people vote privately without fear of coercion</a:t>
                      </a:r>
                      <a:endParaRPr kumimoji="0" lang="en-US" sz="1700" b="1" i="0" u="none" strike="noStrike" cap="none" normalizeH="0" baseline="0">
                        <a:ln>
                          <a:noFill/>
                        </a:ln>
                        <a:solidFill>
                          <a:schemeClr val="tx1"/>
                        </a:solidFill>
                        <a:effectLst/>
                        <a:latin typeface="Arial" charset="0"/>
                      </a:endParaRP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1132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a:ln>
                            <a:noFill/>
                          </a:ln>
                          <a:solidFill>
                            <a:schemeClr val="tx1"/>
                          </a:solidFill>
                          <a:effectLst/>
                          <a:latin typeface="Arial" charset="0"/>
                        </a:rPr>
                        <a:t>initiative</a:t>
                      </a:r>
                      <a:r>
                        <a:rPr kumimoji="0" lang="en-US" sz="1700" b="0" i="0" u="none" strike="noStrike" cap="none" normalizeH="0" baseline="0">
                          <a:ln>
                            <a:noFill/>
                          </a:ln>
                          <a:solidFill>
                            <a:schemeClr val="tx1"/>
                          </a:solidFill>
                          <a:effectLst/>
                          <a:latin typeface="Arial" charset="0"/>
                        </a:rPr>
                        <a:t>: allows citizens to propose new laws</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Arial" charset="0"/>
                        </a:rPr>
                        <a:t>referendum</a:t>
                      </a:r>
                      <a:r>
                        <a:rPr kumimoji="0" lang="en-US" sz="1700" b="0" i="0" u="none" strike="noStrike" cap="none" normalizeH="0" baseline="0" dirty="0">
                          <a:ln>
                            <a:noFill/>
                          </a:ln>
                          <a:solidFill>
                            <a:schemeClr val="tx1"/>
                          </a:solidFill>
                          <a:effectLst/>
                          <a:latin typeface="Arial" charset="0"/>
                        </a:rPr>
                        <a:t>: allows citizens to vote on a proposed or existing law</a:t>
                      </a:r>
                      <a:endParaRPr kumimoji="0" lang="en-US" sz="1700" b="1"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Arial" charset="0"/>
                        </a:rPr>
                        <a:t>recall</a:t>
                      </a:r>
                      <a:r>
                        <a:rPr kumimoji="0" lang="en-US" sz="1700" b="0" i="0" u="none" strike="noStrike" cap="none" normalizeH="0" baseline="0" dirty="0">
                          <a:ln>
                            <a:noFill/>
                          </a:ln>
                          <a:solidFill>
                            <a:schemeClr val="tx1"/>
                          </a:solidFill>
                          <a:effectLst/>
                          <a:latin typeface="Arial" charset="0"/>
                        </a:rPr>
                        <a:t>: allows voters to remove an elected official from office</a:t>
                      </a:r>
                      <a:endParaRPr kumimoji="0" lang="en-US" sz="1700" b="1" i="0" u="none" strike="noStrike" cap="none" normalizeH="0" baseline="0" dirty="0">
                        <a:ln>
                          <a:noFill/>
                        </a:ln>
                        <a:solidFill>
                          <a:schemeClr val="tx1"/>
                        </a:solidFill>
                        <a:effectLst/>
                        <a:latin typeface="Arial" charset="0"/>
                      </a:endParaRP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5619" name="Rectangle 19">
            <a:hlinkClick r:id="" action="ppaction://hlinkshowjump?jump=firstslide"/>
          </p:cNvPr>
          <p:cNvSpPr>
            <a:spLocks noChangeArrowheads="1"/>
          </p:cNvSpPr>
          <p:nvPr/>
        </p:nvSpPr>
        <p:spPr bwMode="auto">
          <a:xfrm>
            <a:off x="6343650" y="5372100"/>
            <a:ext cx="457200" cy="628650"/>
          </a:xfrm>
          <a:prstGeom prst="rect">
            <a:avLst/>
          </a:prstGeom>
          <a:noFill/>
          <a:ln w="9525">
            <a:noFill/>
            <a:miter lim="800000"/>
            <a:headEnd/>
            <a:tailEnd/>
          </a:ln>
        </p:spPr>
        <p:txBody>
          <a:bodyPr wrap="none" anchor="ctr"/>
          <a:lstStyle/>
          <a:p>
            <a:endParaRPr lang="en-US" sz="1350"/>
          </a:p>
        </p:txBody>
      </p:sp>
    </p:spTree>
    <p:extLst>
      <p:ext uri="{BB962C8B-B14F-4D97-AF65-F5344CB8AC3E}">
        <p14:creationId xmlns:p14="http://schemas.microsoft.com/office/powerpoint/2010/main" val="36255427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97176" presetClass="entr" presetSubtype="48942912" fill="hold" nodeType="clickEffect">
                                  <p:stCondLst>
                                    <p:cond delay="0"/>
                                  </p:stCondLst>
                                  <p:childTnLst>
                                    <p:set>
                                      <p:cBhvr>
                                        <p:cTn id="6" dur="1" fill="hold">
                                          <p:stCondLst>
                                            <p:cond delay="499"/>
                                          </p:stCondLst>
                                        </p:cTn>
                                        <p:tgtEl>
                                          <p:spTgt spid="348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485900" y="76200"/>
            <a:ext cx="6229350" cy="400050"/>
          </a:xfrm>
          <a:noFill/>
        </p:spPr>
        <p:txBody>
          <a:bodyPr>
            <a:normAutofit fontScale="90000"/>
          </a:bodyPr>
          <a:lstStyle/>
          <a:p>
            <a:pPr eaLnBrk="1" hangingPunct="1"/>
            <a:r>
              <a:rPr lang="en-US" sz="2400" b="1" dirty="0">
                <a:latin typeface="Calibri" pitchFamily="34" charset="0"/>
              </a:rPr>
              <a:t>Rise of the Women’s Suffrage Movement</a:t>
            </a:r>
          </a:p>
        </p:txBody>
      </p:sp>
      <p:sp>
        <p:nvSpPr>
          <p:cNvPr id="38919" name="Text Box 7"/>
          <p:cNvSpPr txBox="1">
            <a:spLocks noChangeArrowheads="1"/>
          </p:cNvSpPr>
          <p:nvPr/>
        </p:nvSpPr>
        <p:spPr bwMode="auto">
          <a:xfrm>
            <a:off x="232117" y="533400"/>
            <a:ext cx="8725487" cy="1477328"/>
          </a:xfrm>
          <a:prstGeom prst="rect">
            <a:avLst/>
          </a:prstGeom>
          <a:solidFill>
            <a:schemeClr val="bg1"/>
          </a:solidFill>
          <a:ln w="9525">
            <a:noFill/>
            <a:miter lim="800000"/>
            <a:headEnd/>
            <a:tailEnd/>
          </a:ln>
        </p:spPr>
        <p:txBody>
          <a:bodyPr wrap="square">
            <a:spAutoFit/>
          </a:bodyPr>
          <a:lstStyle/>
          <a:p>
            <a:pPr marL="175022" indent="-175022" eaLnBrk="0" hangingPunct="0">
              <a:buFontTx/>
              <a:buChar char="•"/>
              <a:defRPr/>
            </a:pPr>
            <a:r>
              <a:rPr lang="en-US" dirty="0">
                <a:latin typeface="Calibri" pitchFamily="34" charset="0"/>
              </a:rPr>
              <a:t>After the Civil War, suffragists, who had supported abolition, called for granting women the vote but were told that they should wait.</a:t>
            </a:r>
          </a:p>
          <a:p>
            <a:pPr marL="175022" indent="-175022" eaLnBrk="0" hangingPunct="0">
              <a:buFontTx/>
              <a:buChar char="•"/>
              <a:defRPr/>
            </a:pPr>
            <a:r>
              <a:rPr lang="en-US" dirty="0">
                <a:latin typeface="Calibri" pitchFamily="34" charset="0"/>
              </a:rPr>
              <a:t>Many were angered that the Fifteenth Amendment granted voting rights to African American men but not to women.</a:t>
            </a:r>
          </a:p>
          <a:p>
            <a:pPr marL="175022" indent="-175022" eaLnBrk="0" hangingPunct="0">
              <a:buFontTx/>
              <a:buChar char="•"/>
              <a:defRPr/>
            </a:pPr>
            <a:r>
              <a:rPr lang="en-US" dirty="0">
                <a:latin typeface="Calibri" pitchFamily="34" charset="0"/>
              </a:rPr>
              <a:t>Women organized into two major suffragist groups:</a:t>
            </a:r>
          </a:p>
        </p:txBody>
      </p:sp>
      <p:sp>
        <p:nvSpPr>
          <p:cNvPr id="38920" name="Text Box 8"/>
          <p:cNvSpPr txBox="1">
            <a:spLocks noChangeArrowheads="1"/>
          </p:cNvSpPr>
          <p:nvPr/>
        </p:nvSpPr>
        <p:spPr bwMode="auto">
          <a:xfrm>
            <a:off x="232117" y="2057400"/>
            <a:ext cx="8725487" cy="923330"/>
          </a:xfrm>
          <a:prstGeom prst="rect">
            <a:avLst/>
          </a:prstGeom>
          <a:solidFill>
            <a:schemeClr val="bg1"/>
          </a:solidFill>
          <a:ln w="9525">
            <a:noFill/>
            <a:miter lim="800000"/>
            <a:headEnd/>
            <a:tailEnd/>
          </a:ln>
        </p:spPr>
        <p:txBody>
          <a:bodyPr wrap="square">
            <a:spAutoFit/>
          </a:bodyPr>
          <a:lstStyle/>
          <a:p>
            <a:pPr marL="175022" indent="-175022" eaLnBrk="0" hangingPunct="0">
              <a:buFontTx/>
              <a:buChar char="•"/>
              <a:defRPr/>
            </a:pPr>
            <a:r>
              <a:rPr lang="en-US" dirty="0">
                <a:latin typeface="Calibri" pitchFamily="34" charset="0"/>
              </a:rPr>
              <a:t>Women began to see success in the West, as in 1869 the Wyoming Territory granted women the vote, followed by the Utah Territory a year later and five more western states not long after.</a:t>
            </a:r>
          </a:p>
        </p:txBody>
      </p:sp>
      <p:sp>
        <p:nvSpPr>
          <p:cNvPr id="13" name="TextBox 12"/>
          <p:cNvSpPr txBox="1"/>
          <p:nvPr/>
        </p:nvSpPr>
        <p:spPr>
          <a:xfrm>
            <a:off x="232117" y="3048000"/>
            <a:ext cx="8725487" cy="3600986"/>
          </a:xfrm>
          <a:prstGeom prst="rect">
            <a:avLst/>
          </a:prstGeom>
          <a:solidFill>
            <a:schemeClr val="bg1"/>
          </a:solidFill>
        </p:spPr>
        <p:txBody>
          <a:bodyPr wrap="square" rtlCol="0">
            <a:spAutoFit/>
          </a:bodyPr>
          <a:lstStyle/>
          <a:p>
            <a:pPr>
              <a:buFont typeface="Calibri" pitchFamily="34" charset="0"/>
              <a:buChar char="•"/>
            </a:pPr>
            <a:r>
              <a:rPr lang="en-US" sz="1700" dirty="0">
                <a:latin typeface="Calibri" pitchFamily="34" charset="0"/>
              </a:rPr>
              <a:t>   </a:t>
            </a:r>
            <a:r>
              <a:rPr lang="en-US" b="1" dirty="0">
                <a:latin typeface="Calibri" pitchFamily="34" charset="0"/>
              </a:rPr>
              <a:t>Susan B. Anthony Tests the Law</a:t>
            </a:r>
            <a:endParaRPr lang="en-US" sz="1700" b="1" dirty="0">
              <a:latin typeface="Calibri" pitchFamily="34" charset="0"/>
            </a:endParaRPr>
          </a:p>
          <a:p>
            <a:pPr marL="142875" indent="-257175">
              <a:spcBef>
                <a:spcPct val="40000"/>
              </a:spcBef>
              <a:buFont typeface="+mj-lt"/>
              <a:buAutoNum type="arabicPeriod"/>
              <a:defRPr/>
            </a:pPr>
            <a:r>
              <a:rPr lang="en-US" sz="1700" dirty="0">
                <a:latin typeface="Calibri" pitchFamily="34" charset="0"/>
              </a:rPr>
              <a:t>Susan B. Anthony wrote pamphlets, made speeches, &amp; testified before every Congress from 1869 to 1906 in support of women’s rights.</a:t>
            </a:r>
          </a:p>
          <a:p>
            <a:pPr marL="142875" indent="-257175">
              <a:spcBef>
                <a:spcPct val="40000"/>
              </a:spcBef>
              <a:buFont typeface="+mj-lt"/>
              <a:buAutoNum type="arabicPeriod"/>
              <a:defRPr/>
            </a:pPr>
            <a:r>
              <a:rPr lang="en-US" sz="1700" dirty="0">
                <a:latin typeface="Calibri" pitchFamily="34" charset="0"/>
              </a:rPr>
              <a:t>In 1872 she &amp; three of her sisters registered to vote, voted for a congressional representative in Rochester, New York, &amp; were arrested two weeks later.</a:t>
            </a:r>
          </a:p>
          <a:p>
            <a:pPr marL="142875" indent="-257175">
              <a:spcBef>
                <a:spcPct val="40000"/>
              </a:spcBef>
              <a:buFont typeface="+mj-lt"/>
              <a:buAutoNum type="arabicPeriod"/>
              <a:defRPr/>
            </a:pPr>
            <a:r>
              <a:rPr lang="en-US" sz="1700" dirty="0">
                <a:latin typeface="Calibri" pitchFamily="34" charset="0"/>
              </a:rPr>
              <a:t>Before her trial, Anthony spoke passionately about women’s voting rights, but the judge refused to let her testify on her own behalf &amp; fined her $100.</a:t>
            </a:r>
          </a:p>
          <a:p>
            <a:pPr marL="142875" indent="-257175">
              <a:spcBef>
                <a:spcPct val="40000"/>
              </a:spcBef>
              <a:buFont typeface="+mj-lt"/>
              <a:buAutoNum type="arabicPeriod"/>
              <a:defRPr/>
            </a:pPr>
            <a:r>
              <a:rPr lang="en-US" sz="1700" dirty="0">
                <a:latin typeface="Calibri" pitchFamily="34" charset="0"/>
              </a:rPr>
              <a:t>Anthony didn’t pay the fine, hoping to be arrested so she could be tried through the courts, but the judge did not imprison her.</a:t>
            </a:r>
          </a:p>
          <a:p>
            <a:pPr marL="142875" indent="-257175">
              <a:spcBef>
                <a:spcPct val="40000"/>
              </a:spcBef>
              <a:buFont typeface="+mj-lt"/>
              <a:buAutoNum type="arabicPeriod"/>
              <a:defRPr/>
            </a:pPr>
            <a:r>
              <a:rPr lang="en-US" sz="1700" dirty="0">
                <a:latin typeface="Calibri" pitchFamily="34" charset="0"/>
              </a:rPr>
              <a:t>1873—Supreme Court ruled that even though women were citizens—did not automatically grant them voting rights—was up to the states to grant or withhold that right.</a:t>
            </a:r>
          </a:p>
        </p:txBody>
      </p:sp>
    </p:spTree>
    <p:extLst>
      <p:ext uri="{BB962C8B-B14F-4D97-AF65-F5344CB8AC3E}">
        <p14:creationId xmlns:p14="http://schemas.microsoft.com/office/powerpoint/2010/main" val="2297325760"/>
      </p:ext>
    </p:extLst>
  </p:cSld>
  <p:clrMapOvr>
    <a:masterClrMapping/>
  </p:clrMapOvr>
  <p:transition>
    <p:wip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92389590"/>
              </p:ext>
            </p:extLst>
          </p:nvPr>
        </p:nvGraphicFramePr>
        <p:xfrm>
          <a:off x="274321" y="762000"/>
          <a:ext cx="8598876" cy="5769663"/>
        </p:xfrm>
        <a:graphic>
          <a:graphicData uri="http://schemas.openxmlformats.org/drawingml/2006/table">
            <a:tbl>
              <a:tblPr firstRow="1" bandRow="1">
                <a:tableStyleId>{5C22544A-7EE6-4342-B048-85BDC9FD1C3A}</a:tableStyleId>
              </a:tblPr>
              <a:tblGrid>
                <a:gridCol w="2922563">
                  <a:extLst>
                    <a:ext uri="{9D8B030D-6E8A-4147-A177-3AD203B41FA5}">
                      <a16:colId xmlns:a16="http://schemas.microsoft.com/office/drawing/2014/main" val="20000"/>
                    </a:ext>
                  </a:extLst>
                </a:gridCol>
                <a:gridCol w="2594316">
                  <a:extLst>
                    <a:ext uri="{9D8B030D-6E8A-4147-A177-3AD203B41FA5}">
                      <a16:colId xmlns:a16="http://schemas.microsoft.com/office/drawing/2014/main" val="20001"/>
                    </a:ext>
                  </a:extLst>
                </a:gridCol>
                <a:gridCol w="3081997">
                  <a:extLst>
                    <a:ext uri="{9D8B030D-6E8A-4147-A177-3AD203B41FA5}">
                      <a16:colId xmlns:a16="http://schemas.microsoft.com/office/drawing/2014/main" val="20002"/>
                    </a:ext>
                  </a:extLst>
                </a:gridCol>
              </a:tblGrid>
              <a:tr h="228600">
                <a:tc>
                  <a:txBody>
                    <a:bodyPr/>
                    <a:lstStyle/>
                    <a:p>
                      <a:pPr algn="ctr"/>
                      <a:r>
                        <a:rPr lang="en-US" sz="2100" dirty="0"/>
                        <a:t>Theodore Roosevelt</a:t>
                      </a:r>
                    </a:p>
                  </a:txBody>
                  <a:tcPr marL="68580" marR="68580" marT="34290" marB="34290">
                    <a:solidFill>
                      <a:srgbClr val="002060"/>
                    </a:solidFill>
                  </a:tcPr>
                </a:tc>
                <a:tc>
                  <a:txBody>
                    <a:bodyPr/>
                    <a:lstStyle/>
                    <a:p>
                      <a:pPr algn="ctr"/>
                      <a:r>
                        <a:rPr lang="en-US" sz="2100" dirty="0"/>
                        <a:t>William Howard Taft</a:t>
                      </a:r>
                    </a:p>
                  </a:txBody>
                  <a:tcPr marL="68580" marR="68580" marT="34290" marB="34290">
                    <a:solidFill>
                      <a:srgbClr val="002060"/>
                    </a:solidFill>
                  </a:tcPr>
                </a:tc>
                <a:tc>
                  <a:txBody>
                    <a:bodyPr/>
                    <a:lstStyle/>
                    <a:p>
                      <a:pPr algn="ctr"/>
                      <a:r>
                        <a:rPr lang="en-US" sz="2100" dirty="0"/>
                        <a:t>Woodrow Wilson</a:t>
                      </a:r>
                    </a:p>
                  </a:txBody>
                  <a:tcPr marL="68580" marR="68580" marT="34290" marB="34290">
                    <a:solidFill>
                      <a:srgbClr val="002060"/>
                    </a:solidFill>
                  </a:tcPr>
                </a:tc>
                <a:extLst>
                  <a:ext uri="{0D108BD9-81ED-4DB2-BD59-A6C34878D82A}">
                    <a16:rowId xmlns:a16="http://schemas.microsoft.com/office/drawing/2014/main" val="10000"/>
                  </a:ext>
                </a:extLst>
              </a:tr>
              <a:tr h="1829187">
                <a:tc>
                  <a:txBody>
                    <a:bodyPr/>
                    <a:lstStyle/>
                    <a:p>
                      <a:pPr marL="342900" indent="-342900" algn="l">
                        <a:buFont typeface="+mj-lt"/>
                        <a:buAutoNum type="alphaLcPeriod"/>
                      </a:pPr>
                      <a:r>
                        <a:rPr lang="en-US" sz="1800" u="sng" kern="1200" dirty="0">
                          <a:solidFill>
                            <a:schemeClr val="dk1"/>
                          </a:solidFill>
                          <a:latin typeface="+mn-lt"/>
                          <a:ea typeface="+mn-ea"/>
                          <a:cs typeface="+mn-cs"/>
                        </a:rPr>
                        <a:t>Progressive causes</a:t>
                      </a:r>
                      <a:r>
                        <a:rPr lang="en-US" sz="1800" kern="1200" dirty="0">
                          <a:solidFill>
                            <a:schemeClr val="dk1"/>
                          </a:solidFill>
                          <a:latin typeface="+mn-lt"/>
                          <a:ea typeface="+mn-ea"/>
                          <a:cs typeface="+mn-cs"/>
                        </a:rPr>
                        <a:t>—</a:t>
                      </a:r>
                    </a:p>
                    <a:p>
                      <a:pPr marL="342900" lvl="0" indent="-342900" algn="l">
                        <a:buFont typeface="Arial" panose="020B0604020202020204" pitchFamily="34" charset="0"/>
                        <a:buChar char="•"/>
                      </a:pPr>
                      <a:r>
                        <a:rPr lang="en-US" sz="1800" kern="1200" dirty="0">
                          <a:solidFill>
                            <a:schemeClr val="dk1"/>
                          </a:solidFill>
                          <a:latin typeface="+mn-lt"/>
                          <a:ea typeface="+mn-ea"/>
                          <a:cs typeface="+mn-cs"/>
                        </a:rPr>
                        <a:t>environmental conservation</a:t>
                      </a:r>
                    </a:p>
                    <a:p>
                      <a:pPr marL="342900" lvl="0" indent="-342900" algn="l">
                        <a:buFont typeface="Arial" panose="020B0604020202020204" pitchFamily="34" charset="0"/>
                        <a:buChar char="•"/>
                      </a:pPr>
                      <a:r>
                        <a:rPr lang="en-US" sz="1800" kern="1200" dirty="0">
                          <a:solidFill>
                            <a:schemeClr val="dk1"/>
                          </a:solidFill>
                          <a:latin typeface="+mn-lt"/>
                          <a:ea typeface="+mn-ea"/>
                          <a:cs typeface="+mn-cs"/>
                        </a:rPr>
                        <a:t>trust reform</a:t>
                      </a:r>
                    </a:p>
                    <a:p>
                      <a:pPr marL="342900" lvl="0" indent="-342900" algn="l">
                        <a:buFont typeface="Arial" panose="020B0604020202020204" pitchFamily="34" charset="0"/>
                        <a:buChar char="•"/>
                      </a:pPr>
                      <a:r>
                        <a:rPr lang="en-US" sz="1800" kern="1200" dirty="0">
                          <a:solidFill>
                            <a:schemeClr val="dk1"/>
                          </a:solidFill>
                          <a:latin typeface="+mn-lt"/>
                          <a:ea typeface="+mn-ea"/>
                          <a:cs typeface="+mn-cs"/>
                        </a:rPr>
                        <a:t>business and labor reform</a:t>
                      </a:r>
                    </a:p>
                    <a:p>
                      <a:pPr marL="342900" lvl="0" indent="-342900" algn="l">
                        <a:buFont typeface="Arial" panose="020B0604020202020204" pitchFamily="34" charset="0"/>
                        <a:buChar char="•"/>
                      </a:pPr>
                      <a:r>
                        <a:rPr lang="en-US" sz="1800" kern="1200" dirty="0">
                          <a:solidFill>
                            <a:schemeClr val="dk1"/>
                          </a:solidFill>
                          <a:latin typeface="+mn-lt"/>
                          <a:ea typeface="+mn-ea"/>
                          <a:cs typeface="+mn-cs"/>
                        </a:rPr>
                        <a:t>public health and safety (The Square</a:t>
                      </a:r>
                      <a:r>
                        <a:rPr lang="en-US" sz="1800" kern="1200" baseline="0" dirty="0">
                          <a:solidFill>
                            <a:schemeClr val="dk1"/>
                          </a:solidFill>
                          <a:latin typeface="+mn-lt"/>
                          <a:ea typeface="+mn-ea"/>
                          <a:cs typeface="+mn-cs"/>
                        </a:rPr>
                        <a:t> Deal)</a:t>
                      </a:r>
                      <a:endParaRPr lang="en-US" sz="1800" dirty="0"/>
                    </a:p>
                  </a:txBody>
                  <a:tcPr marL="68580" marR="68580" marT="34290" marB="34290" anchor="ctr">
                    <a:solidFill>
                      <a:srgbClr val="FFFF99"/>
                    </a:solidFill>
                  </a:tcPr>
                </a:tc>
                <a:tc>
                  <a:txBody>
                    <a:bodyPr/>
                    <a:lstStyle/>
                    <a:p>
                      <a:pPr marL="342900" indent="-342900" algn="l">
                        <a:buFont typeface="+mj-lt"/>
                        <a:buAutoNum type="alphaLcPeriod"/>
                      </a:pPr>
                      <a:r>
                        <a:rPr lang="en-US" sz="1800" u="sng" kern="1200" dirty="0">
                          <a:solidFill>
                            <a:schemeClr val="dk1"/>
                          </a:solidFill>
                          <a:latin typeface="+mn-lt"/>
                          <a:ea typeface="+mn-ea"/>
                          <a:cs typeface="+mn-cs"/>
                        </a:rPr>
                        <a:t>Progressive causes</a:t>
                      </a:r>
                      <a:r>
                        <a:rPr lang="en-US" sz="1800" kern="1200" dirty="0">
                          <a:solidFill>
                            <a:schemeClr val="dk1"/>
                          </a:solidFill>
                          <a:latin typeface="+mn-lt"/>
                          <a:ea typeface="+mn-ea"/>
                          <a:cs typeface="+mn-cs"/>
                        </a:rPr>
                        <a:t>—</a:t>
                      </a:r>
                    </a:p>
                    <a:p>
                      <a:pPr marL="342900" lvl="0" indent="-342900" algn="l">
                        <a:buFont typeface="Arial" panose="020B0604020202020204" pitchFamily="34" charset="0"/>
                        <a:buChar char="•"/>
                      </a:pPr>
                      <a:r>
                        <a:rPr lang="en-US" sz="1800" kern="1200" dirty="0">
                          <a:solidFill>
                            <a:schemeClr val="dk1"/>
                          </a:solidFill>
                          <a:latin typeface="+mn-lt"/>
                          <a:ea typeface="+mn-ea"/>
                          <a:cs typeface="+mn-cs"/>
                        </a:rPr>
                        <a:t>similar to Roosevelt</a:t>
                      </a:r>
                    </a:p>
                    <a:p>
                      <a:pPr marL="342900" lvl="0" indent="-342900" algn="l">
                        <a:buFont typeface="Arial" panose="020B0604020202020204" pitchFamily="34" charset="0"/>
                        <a:buChar char="•"/>
                      </a:pPr>
                      <a:r>
                        <a:rPr lang="en-US" sz="1800" kern="1200" dirty="0">
                          <a:solidFill>
                            <a:schemeClr val="dk1"/>
                          </a:solidFill>
                          <a:latin typeface="+mn-lt"/>
                          <a:ea typeface="+mn-ea"/>
                          <a:cs typeface="+mn-cs"/>
                        </a:rPr>
                        <a:t>not as</a:t>
                      </a:r>
                      <a:r>
                        <a:rPr lang="en-US" sz="1800" kern="1200" baseline="0" dirty="0">
                          <a:solidFill>
                            <a:schemeClr val="dk1"/>
                          </a:solidFill>
                          <a:latin typeface="+mn-lt"/>
                          <a:ea typeface="+mn-ea"/>
                          <a:cs typeface="+mn-cs"/>
                        </a:rPr>
                        <a:t> aggressive or outspoken</a:t>
                      </a:r>
                    </a:p>
                    <a:p>
                      <a:pPr marL="342900" lvl="0" indent="-342900" algn="l">
                        <a:buFont typeface="Arial" panose="020B0604020202020204" pitchFamily="34" charset="0"/>
                        <a:buChar char="•"/>
                      </a:pPr>
                      <a:r>
                        <a:rPr lang="en-US" sz="1800" kern="1200" baseline="0" dirty="0">
                          <a:solidFill>
                            <a:schemeClr val="dk1"/>
                          </a:solidFill>
                          <a:latin typeface="+mn-lt"/>
                          <a:ea typeface="+mn-ea"/>
                          <a:cs typeface="+mn-cs"/>
                        </a:rPr>
                        <a:t>Used the court system effectively</a:t>
                      </a:r>
                    </a:p>
                  </a:txBody>
                  <a:tcPr marL="68580" marR="68580" marT="34290" marB="34290" anchor="ctr">
                    <a:solidFill>
                      <a:schemeClr val="bg1"/>
                    </a:solidFill>
                  </a:tcPr>
                </a:tc>
                <a:tc>
                  <a:txBody>
                    <a:bodyPr/>
                    <a:lstStyle/>
                    <a:p>
                      <a:pPr marL="342900" indent="-342900" algn="l">
                        <a:buFont typeface="+mj-lt"/>
                        <a:buAutoNum type="alphaLcPeriod"/>
                      </a:pPr>
                      <a:r>
                        <a:rPr lang="en-US" sz="1800" u="sng" kern="1200" dirty="0">
                          <a:solidFill>
                            <a:schemeClr val="dk1"/>
                          </a:solidFill>
                          <a:latin typeface="+mn-lt"/>
                          <a:ea typeface="+mn-ea"/>
                          <a:cs typeface="+mn-cs"/>
                        </a:rPr>
                        <a:t>Progressive causes</a:t>
                      </a:r>
                      <a:r>
                        <a:rPr lang="en-US" sz="1800" u="none" kern="1200" dirty="0">
                          <a:solidFill>
                            <a:schemeClr val="dk1"/>
                          </a:solidFill>
                          <a:latin typeface="+mn-lt"/>
                          <a:ea typeface="+mn-ea"/>
                          <a:cs typeface="+mn-cs"/>
                        </a:rPr>
                        <a:t>—</a:t>
                      </a:r>
                    </a:p>
                    <a:p>
                      <a:pPr marL="342900" lvl="0" indent="-342900" algn="l">
                        <a:buFont typeface="Arial" panose="020B0604020202020204" pitchFamily="34" charset="0"/>
                        <a:buChar char="•"/>
                      </a:pPr>
                      <a:r>
                        <a:rPr lang="en-US" sz="1800" kern="1200" dirty="0">
                          <a:solidFill>
                            <a:schemeClr val="dk1"/>
                          </a:solidFill>
                          <a:latin typeface="+mn-lt"/>
                          <a:ea typeface="+mn-ea"/>
                          <a:cs typeface="+mn-cs"/>
                        </a:rPr>
                        <a:t>labor unions</a:t>
                      </a:r>
                    </a:p>
                    <a:p>
                      <a:pPr marL="342900" lvl="0" indent="-342900" algn="l">
                        <a:buFont typeface="Arial" panose="020B0604020202020204" pitchFamily="34" charset="0"/>
                        <a:buChar char="•"/>
                      </a:pPr>
                      <a:r>
                        <a:rPr lang="en-US" sz="1800" kern="1200" dirty="0">
                          <a:solidFill>
                            <a:schemeClr val="dk1"/>
                          </a:solidFill>
                          <a:latin typeface="+mn-lt"/>
                          <a:ea typeface="+mn-ea"/>
                          <a:cs typeface="+mn-cs"/>
                        </a:rPr>
                        <a:t>election reform</a:t>
                      </a:r>
                    </a:p>
                    <a:p>
                      <a:pPr marL="342900" lvl="0" indent="-342900" algn="l">
                        <a:buFont typeface="Arial" panose="020B0604020202020204" pitchFamily="34" charset="0"/>
                        <a:buChar char="•"/>
                      </a:pPr>
                      <a:r>
                        <a:rPr lang="en-US" sz="1800" kern="1200" dirty="0">
                          <a:solidFill>
                            <a:schemeClr val="dk1"/>
                          </a:solidFill>
                          <a:latin typeface="+mn-lt"/>
                          <a:ea typeface="+mn-ea"/>
                          <a:cs typeface="+mn-cs"/>
                        </a:rPr>
                        <a:t>economic reform (The New Freedom)</a:t>
                      </a:r>
                      <a:endParaRPr lang="en-US" sz="1800" dirty="0"/>
                    </a:p>
                  </a:txBody>
                  <a:tcPr marL="68580" marR="68580" marT="34290" marB="34290" anchor="ctr">
                    <a:solidFill>
                      <a:srgbClr val="FFFF99"/>
                    </a:solidFill>
                  </a:tcPr>
                </a:tc>
                <a:extLst>
                  <a:ext uri="{0D108BD9-81ED-4DB2-BD59-A6C34878D82A}">
                    <a16:rowId xmlns:a16="http://schemas.microsoft.com/office/drawing/2014/main" val="10001"/>
                  </a:ext>
                </a:extLst>
              </a:tr>
              <a:tr h="3392223">
                <a:tc>
                  <a:txBody>
                    <a:bodyPr/>
                    <a:lstStyle/>
                    <a:p>
                      <a:pPr marL="342900" indent="-342900" algn="l">
                        <a:buFont typeface="+mj-lt"/>
                        <a:buAutoNum type="alphaLcPeriod" startAt="2"/>
                      </a:pPr>
                      <a:r>
                        <a:rPr lang="en-US" sz="1800" u="sng" kern="1200" dirty="0">
                          <a:solidFill>
                            <a:schemeClr val="dk1"/>
                          </a:solidFill>
                          <a:latin typeface="+mn-lt"/>
                          <a:ea typeface="+mn-ea"/>
                          <a:cs typeface="+mn-cs"/>
                        </a:rPr>
                        <a:t>Scorecard on reform</a:t>
                      </a:r>
                      <a:r>
                        <a:rPr lang="en-US" sz="1800" u="none" kern="1200" dirty="0">
                          <a:solidFill>
                            <a:schemeClr val="dk1"/>
                          </a:solidFill>
                          <a:latin typeface="+mn-lt"/>
                          <a:ea typeface="+mn-ea"/>
                          <a:cs typeface="+mn-cs"/>
                        </a:rPr>
                        <a:t>—</a:t>
                      </a:r>
                    </a:p>
                    <a:p>
                      <a:pPr marL="342900" lvl="0" indent="-342900" algn="l">
                        <a:buFont typeface="Arial" panose="020B0604020202020204" pitchFamily="34" charset="0"/>
                        <a:buChar char="•"/>
                      </a:pPr>
                      <a:r>
                        <a:rPr lang="en-US" sz="1800" kern="1200" dirty="0">
                          <a:solidFill>
                            <a:schemeClr val="dk1"/>
                          </a:solidFill>
                          <a:latin typeface="+mn-lt"/>
                          <a:ea typeface="+mn-ea"/>
                          <a:cs typeface="+mn-cs"/>
                        </a:rPr>
                        <a:t>Successful</a:t>
                      </a:r>
                    </a:p>
                    <a:p>
                      <a:pPr marL="342900" lvl="0" indent="-342900" algn="l">
                        <a:buFont typeface="Arial" panose="020B0604020202020204" pitchFamily="34" charset="0"/>
                        <a:buChar char="•"/>
                      </a:pPr>
                      <a:r>
                        <a:rPr lang="en-US" sz="1800" kern="1200" dirty="0">
                          <a:solidFill>
                            <a:schemeClr val="dk1"/>
                          </a:solidFill>
                          <a:latin typeface="+mn-lt"/>
                          <a:ea typeface="+mn-ea"/>
                          <a:cs typeface="+mn-cs"/>
                        </a:rPr>
                        <a:t>Used to the</a:t>
                      </a:r>
                      <a:r>
                        <a:rPr lang="en-US" sz="1800" kern="1200" baseline="0" dirty="0">
                          <a:solidFill>
                            <a:schemeClr val="dk1"/>
                          </a:solidFill>
                          <a:latin typeface="+mn-lt"/>
                          <a:ea typeface="+mn-ea"/>
                          <a:cs typeface="+mn-cs"/>
                        </a:rPr>
                        <a:t> office to change public opinion—Bully Pulpit</a:t>
                      </a:r>
                      <a:endParaRPr lang="en-US" sz="1800" kern="1200" dirty="0">
                        <a:solidFill>
                          <a:schemeClr val="dk1"/>
                        </a:solidFill>
                        <a:latin typeface="+mn-lt"/>
                        <a:ea typeface="+mn-ea"/>
                        <a:cs typeface="+mn-cs"/>
                      </a:endParaRPr>
                    </a:p>
                    <a:p>
                      <a:pPr marL="342900" lvl="0" indent="-342900" algn="l">
                        <a:buFont typeface="Arial" panose="020B0604020202020204" pitchFamily="34" charset="0"/>
                        <a:buChar char="•"/>
                      </a:pPr>
                      <a:r>
                        <a:rPr lang="en-US" sz="1800" kern="1200" dirty="0">
                          <a:solidFill>
                            <a:schemeClr val="dk1"/>
                          </a:solidFill>
                          <a:latin typeface="+mn-lt"/>
                          <a:ea typeface="+mn-ea"/>
                          <a:cs typeface="+mn-cs"/>
                        </a:rPr>
                        <a:t>opposition from BOTH parties on several issues</a:t>
                      </a:r>
                    </a:p>
                    <a:p>
                      <a:pPr marL="342900" lvl="0" indent="-342900" algn="l">
                        <a:buFont typeface="Arial" panose="020B0604020202020204" pitchFamily="34" charset="0"/>
                        <a:buChar char="•"/>
                      </a:pPr>
                      <a:r>
                        <a:rPr lang="en-US" sz="1800" kern="1200" dirty="0">
                          <a:solidFill>
                            <a:schemeClr val="dk1"/>
                          </a:solidFill>
                          <a:latin typeface="+mn-lt"/>
                          <a:ea typeface="+mn-ea"/>
                          <a:cs typeface="+mn-cs"/>
                        </a:rPr>
                        <a:t>Unable to do as much as he wanted on race relations</a:t>
                      </a:r>
                      <a:endParaRPr lang="en-US" sz="1800" dirty="0"/>
                    </a:p>
                  </a:txBody>
                  <a:tcPr marL="68580" marR="68580" marT="34290" marB="34290" anchor="ctr">
                    <a:solidFill>
                      <a:srgbClr val="FFFF99"/>
                    </a:solidFill>
                  </a:tcPr>
                </a:tc>
                <a:tc>
                  <a:txBody>
                    <a:bodyPr/>
                    <a:lstStyle/>
                    <a:p>
                      <a:pPr marL="342900" indent="-342900" algn="l">
                        <a:buFont typeface="+mj-lt"/>
                        <a:buAutoNum type="alphaLcPeriod" startAt="2"/>
                      </a:pPr>
                      <a:r>
                        <a:rPr lang="en-US" sz="1800" u="sng" kern="1200" dirty="0">
                          <a:solidFill>
                            <a:schemeClr val="dk1"/>
                          </a:solidFill>
                          <a:latin typeface="+mn-lt"/>
                          <a:ea typeface="+mn-ea"/>
                          <a:cs typeface="+mn-cs"/>
                        </a:rPr>
                        <a:t>Scorecard on reform</a:t>
                      </a:r>
                      <a:r>
                        <a:rPr lang="en-US" sz="1800" u="none" kern="1200" dirty="0">
                          <a:solidFill>
                            <a:schemeClr val="dk1"/>
                          </a:solidFill>
                          <a:latin typeface="+mn-lt"/>
                          <a:ea typeface="+mn-ea"/>
                          <a:cs typeface="+mn-cs"/>
                        </a:rPr>
                        <a:t>—</a:t>
                      </a:r>
                    </a:p>
                    <a:p>
                      <a:pPr marL="342900" lvl="0" indent="-342900" algn="l">
                        <a:buFont typeface="Arial" panose="020B0604020202020204" pitchFamily="34" charset="0"/>
                        <a:buChar char="•"/>
                      </a:pPr>
                      <a:r>
                        <a:rPr lang="en-US" sz="1800" kern="1200" dirty="0">
                          <a:solidFill>
                            <a:schemeClr val="dk1"/>
                          </a:solidFill>
                          <a:latin typeface="+mn-lt"/>
                          <a:ea typeface="+mn-ea"/>
                          <a:cs typeface="+mn-cs"/>
                        </a:rPr>
                        <a:t>mixed results</a:t>
                      </a:r>
                      <a:endParaRPr lang="en-US" sz="1800" kern="1200" baseline="0" dirty="0">
                        <a:solidFill>
                          <a:schemeClr val="dk1"/>
                        </a:solidFill>
                        <a:latin typeface="+mn-lt"/>
                        <a:ea typeface="+mn-ea"/>
                        <a:cs typeface="+mn-cs"/>
                      </a:endParaRPr>
                    </a:p>
                    <a:p>
                      <a:pPr marL="342900" lvl="0" indent="-342900" algn="l">
                        <a:buFont typeface="Arial" panose="020B0604020202020204" pitchFamily="34" charset="0"/>
                        <a:buChar char="•"/>
                      </a:pPr>
                      <a:r>
                        <a:rPr lang="en-US" sz="1800" kern="1200" dirty="0">
                          <a:solidFill>
                            <a:schemeClr val="dk1"/>
                          </a:solidFill>
                          <a:latin typeface="+mn-lt"/>
                          <a:ea typeface="+mn-ea"/>
                          <a:cs typeface="+mn-cs"/>
                        </a:rPr>
                        <a:t>criticism</a:t>
                      </a:r>
                      <a:r>
                        <a:rPr lang="en-US" sz="1800" kern="1200" baseline="0" dirty="0">
                          <a:solidFill>
                            <a:schemeClr val="dk1"/>
                          </a:solidFill>
                          <a:latin typeface="+mn-lt"/>
                          <a:ea typeface="+mn-ea"/>
                          <a:cs typeface="+mn-cs"/>
                        </a:rPr>
                        <a:t> from </a:t>
                      </a:r>
                      <a:r>
                        <a:rPr lang="en-US" sz="1800" kern="1200" dirty="0">
                          <a:solidFill>
                            <a:schemeClr val="dk1"/>
                          </a:solidFill>
                          <a:latin typeface="+mn-lt"/>
                          <a:ea typeface="+mn-ea"/>
                          <a:cs typeface="+mn-cs"/>
                        </a:rPr>
                        <a:t>Roosevelt</a:t>
                      </a:r>
                    </a:p>
                    <a:p>
                      <a:pPr marL="342900" lvl="0" indent="-342900" algn="l">
                        <a:buFont typeface="Arial" panose="020B0604020202020204" pitchFamily="34" charset="0"/>
                        <a:buChar char="•"/>
                      </a:pPr>
                      <a:r>
                        <a:rPr lang="en-US" sz="1800" kern="1200" dirty="0">
                          <a:solidFill>
                            <a:schemeClr val="dk1"/>
                          </a:solidFill>
                          <a:latin typeface="+mn-lt"/>
                          <a:ea typeface="+mn-ea"/>
                          <a:cs typeface="+mn-cs"/>
                        </a:rPr>
                        <a:t>split in the Republican Party (1912)</a:t>
                      </a:r>
                    </a:p>
                    <a:p>
                      <a:pPr marL="342900" lvl="0" indent="-342900" algn="l">
                        <a:buFont typeface="Arial" panose="020B0604020202020204" pitchFamily="34" charset="0"/>
                        <a:buChar char="•"/>
                      </a:pPr>
                      <a:r>
                        <a:rPr lang="en-US" sz="1800" kern="1200" dirty="0">
                          <a:solidFill>
                            <a:schemeClr val="dk1"/>
                          </a:solidFill>
                          <a:latin typeface="+mn-lt"/>
                          <a:ea typeface="+mn-ea"/>
                          <a:cs typeface="+mn-cs"/>
                        </a:rPr>
                        <a:t>Roosevelt formed the Progressive Party (Bull Moose Party)</a:t>
                      </a:r>
                      <a:endParaRPr lang="en-US" sz="1800" dirty="0"/>
                    </a:p>
                  </a:txBody>
                  <a:tcPr marL="68580" marR="68580" marT="34290" marB="34290" anchor="ctr">
                    <a:solidFill>
                      <a:schemeClr val="bg1"/>
                    </a:solidFill>
                  </a:tcPr>
                </a:tc>
                <a:tc>
                  <a:txBody>
                    <a:bodyPr/>
                    <a:lstStyle/>
                    <a:p>
                      <a:pPr marL="342900" indent="-342900" algn="l">
                        <a:buFont typeface="+mj-lt"/>
                        <a:buAutoNum type="alphaLcPeriod" startAt="2"/>
                      </a:pPr>
                      <a:r>
                        <a:rPr lang="en-US" sz="1800" u="sng" kern="1200" dirty="0">
                          <a:solidFill>
                            <a:schemeClr val="dk1"/>
                          </a:solidFill>
                          <a:latin typeface="+mn-lt"/>
                          <a:ea typeface="+mn-ea"/>
                          <a:cs typeface="+mn-cs"/>
                        </a:rPr>
                        <a:t>Scorecard on reform</a:t>
                      </a:r>
                      <a:r>
                        <a:rPr lang="en-US" sz="1800" u="none" kern="1200" dirty="0">
                          <a:solidFill>
                            <a:schemeClr val="dk1"/>
                          </a:solidFill>
                          <a:latin typeface="+mn-lt"/>
                          <a:ea typeface="+mn-ea"/>
                          <a:cs typeface="+mn-cs"/>
                        </a:rPr>
                        <a:t>—</a:t>
                      </a:r>
                    </a:p>
                    <a:p>
                      <a:pPr marL="342900" lvl="0" indent="-342900" algn="l">
                        <a:buFont typeface="Arial" panose="020B0604020202020204" pitchFamily="34" charset="0"/>
                        <a:buChar char="•"/>
                      </a:pPr>
                      <a:r>
                        <a:rPr lang="en-US" sz="1800" kern="1200" dirty="0">
                          <a:solidFill>
                            <a:schemeClr val="dk1"/>
                          </a:solidFill>
                          <a:latin typeface="+mn-lt"/>
                          <a:ea typeface="+mn-ea"/>
                          <a:cs typeface="+mn-cs"/>
                        </a:rPr>
                        <a:t>increased the regulatory power (control over business) of the government</a:t>
                      </a:r>
                    </a:p>
                    <a:p>
                      <a:pPr marL="342900" lvl="0" indent="-342900" algn="l">
                        <a:buFont typeface="Arial" panose="020B0604020202020204" pitchFamily="34" charset="0"/>
                        <a:buChar char="•"/>
                      </a:pPr>
                      <a:r>
                        <a:rPr lang="en-US" sz="1800" kern="1200" dirty="0">
                          <a:solidFill>
                            <a:schemeClr val="dk1"/>
                          </a:solidFill>
                          <a:latin typeface="+mn-lt"/>
                          <a:ea typeface="+mn-ea"/>
                          <a:cs typeface="+mn-cs"/>
                        </a:rPr>
                        <a:t>women’s suffrage</a:t>
                      </a:r>
                    </a:p>
                    <a:p>
                      <a:pPr marL="342900" lvl="0" indent="-342900" algn="l">
                        <a:buFont typeface="Arial" panose="020B0604020202020204" pitchFamily="34" charset="0"/>
                        <a:buChar char="•"/>
                      </a:pPr>
                      <a:r>
                        <a:rPr lang="en-US" sz="1800" kern="1200" dirty="0">
                          <a:solidFill>
                            <a:schemeClr val="dk1"/>
                          </a:solidFill>
                          <a:latin typeface="+mn-lt"/>
                          <a:ea typeface="+mn-ea"/>
                          <a:cs typeface="+mn-cs"/>
                        </a:rPr>
                        <a:t>allowed federal agencies to adopt segregation as official policy</a:t>
                      </a:r>
                    </a:p>
                    <a:p>
                      <a:pPr marL="342900" lvl="0" indent="-342900" algn="l">
                        <a:buFont typeface="Arial" panose="020B0604020202020204" pitchFamily="34" charset="0"/>
                        <a:buChar char="•"/>
                      </a:pPr>
                      <a:r>
                        <a:rPr lang="en-US" sz="1800" kern="1200" dirty="0">
                          <a:solidFill>
                            <a:schemeClr val="dk1"/>
                          </a:solidFill>
                          <a:latin typeface="+mn-lt"/>
                          <a:ea typeface="+mn-ea"/>
                          <a:cs typeface="+mn-cs"/>
                        </a:rPr>
                        <a:t>refused to outlaw lynching</a:t>
                      </a:r>
                      <a:endParaRPr lang="en-US" sz="1800" dirty="0"/>
                    </a:p>
                  </a:txBody>
                  <a:tcPr marL="68580" marR="68580" marT="34290" marB="34290" anchor="ctr">
                    <a:solidFill>
                      <a:srgbClr val="FFFF99"/>
                    </a:solidFill>
                  </a:tcPr>
                </a:tc>
                <a:extLst>
                  <a:ext uri="{0D108BD9-81ED-4DB2-BD59-A6C34878D82A}">
                    <a16:rowId xmlns:a16="http://schemas.microsoft.com/office/drawing/2014/main" val="10002"/>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532735800"/>
              </p:ext>
            </p:extLst>
          </p:nvPr>
        </p:nvGraphicFramePr>
        <p:xfrm>
          <a:off x="2286000" y="228600"/>
          <a:ext cx="4572000" cy="388620"/>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val="20000"/>
                    </a:ext>
                  </a:extLst>
                </a:gridCol>
              </a:tblGrid>
              <a:tr h="388620">
                <a:tc>
                  <a:txBody>
                    <a:bodyPr/>
                    <a:lstStyle/>
                    <a:p>
                      <a:pPr algn="ctr"/>
                      <a:r>
                        <a:rPr lang="en-US" sz="2100">
                          <a:solidFill>
                            <a:schemeClr val="tx1"/>
                          </a:solidFill>
                        </a:rPr>
                        <a:t>The Progressive Era </a:t>
                      </a:r>
                      <a:r>
                        <a:rPr lang="en-US" sz="2100" dirty="0">
                          <a:solidFill>
                            <a:schemeClr val="tx1"/>
                          </a:solidFill>
                        </a:rPr>
                        <a:t>Presidents</a:t>
                      </a:r>
                    </a:p>
                  </a:txBody>
                  <a:tcPr marL="68580" marR="68580" marT="34290" marB="3429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331934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53219" y="228600"/>
            <a:ext cx="8641080" cy="594122"/>
          </a:xfrm>
          <a:noFill/>
        </p:spPr>
        <p:txBody>
          <a:bodyPr anchor="t"/>
          <a:lstStyle/>
          <a:p>
            <a:pPr eaLnBrk="1" hangingPunct="1"/>
            <a:r>
              <a:rPr lang="en-US" sz="3150" dirty="0"/>
              <a:t>Prohibition</a:t>
            </a:r>
          </a:p>
        </p:txBody>
      </p:sp>
      <p:sp>
        <p:nvSpPr>
          <p:cNvPr id="36867" name="Rectangle 3"/>
          <p:cNvSpPr>
            <a:spLocks noGrp="1" noChangeArrowheads="1"/>
          </p:cNvSpPr>
          <p:nvPr>
            <p:ph type="body" idx="1"/>
          </p:nvPr>
        </p:nvSpPr>
        <p:spPr>
          <a:xfrm>
            <a:off x="253219" y="990600"/>
            <a:ext cx="8641080" cy="5181600"/>
          </a:xfrm>
          <a:solidFill>
            <a:srgbClr val="FFFF99"/>
          </a:solidFill>
          <a:ln>
            <a:solidFill>
              <a:srgbClr val="FFFF99"/>
            </a:solidFill>
          </a:ln>
        </p:spPr>
        <p:txBody>
          <a:bodyPr>
            <a:noAutofit/>
          </a:bodyPr>
          <a:lstStyle/>
          <a:p>
            <a:pPr eaLnBrk="1" hangingPunct="1">
              <a:lnSpc>
                <a:spcPct val="90000"/>
              </a:lnSpc>
              <a:spcBef>
                <a:spcPct val="40000"/>
              </a:spcBef>
              <a:defRPr/>
            </a:pPr>
            <a:r>
              <a:rPr lang="en-US" sz="2200" dirty="0">
                <a:latin typeface="Calibri" pitchFamily="34" charset="0"/>
              </a:rPr>
              <a:t>Progressive women also fought in the </a:t>
            </a:r>
            <a:r>
              <a:rPr lang="en-US" sz="2200" b="1" dirty="0">
                <a:latin typeface="Calibri" pitchFamily="34" charset="0"/>
              </a:rPr>
              <a:t>Prohibition</a:t>
            </a:r>
            <a:r>
              <a:rPr lang="en-US" sz="2200" dirty="0">
                <a:latin typeface="Calibri" pitchFamily="34" charset="0"/>
              </a:rPr>
              <a:t> movement, which called for a ban on making, selling, and distributing alcoholic beverages.</a:t>
            </a:r>
          </a:p>
          <a:p>
            <a:pPr eaLnBrk="1" hangingPunct="1">
              <a:lnSpc>
                <a:spcPct val="90000"/>
              </a:lnSpc>
              <a:spcBef>
                <a:spcPct val="40000"/>
              </a:spcBef>
              <a:defRPr/>
            </a:pPr>
            <a:r>
              <a:rPr lang="en-US" sz="2200" dirty="0">
                <a:latin typeface="Calibri" pitchFamily="34" charset="0"/>
              </a:rPr>
              <a:t>Reformers thought alcohol was responsible for crime, poverty, and violence. </a:t>
            </a:r>
          </a:p>
          <a:p>
            <a:pPr eaLnBrk="1" hangingPunct="1">
              <a:lnSpc>
                <a:spcPct val="90000"/>
              </a:lnSpc>
              <a:spcBef>
                <a:spcPct val="40000"/>
              </a:spcBef>
              <a:defRPr/>
            </a:pPr>
            <a:r>
              <a:rPr lang="en-US" sz="2200" dirty="0">
                <a:latin typeface="Calibri" pitchFamily="34" charset="0"/>
              </a:rPr>
              <a:t>Two major national organizations led the crusade against alcohol.</a:t>
            </a:r>
          </a:p>
          <a:p>
            <a:pPr lvl="1" eaLnBrk="1" hangingPunct="1">
              <a:lnSpc>
                <a:spcPct val="90000"/>
              </a:lnSpc>
              <a:spcBef>
                <a:spcPct val="40000"/>
              </a:spcBef>
              <a:defRPr/>
            </a:pPr>
            <a:r>
              <a:rPr lang="en-US" sz="2200" dirty="0">
                <a:latin typeface="Calibri" pitchFamily="34" charset="0"/>
              </a:rPr>
              <a:t>The Anti-Saloon League</a:t>
            </a:r>
          </a:p>
          <a:p>
            <a:pPr lvl="1" eaLnBrk="1" hangingPunct="1">
              <a:lnSpc>
                <a:spcPct val="90000"/>
              </a:lnSpc>
              <a:spcBef>
                <a:spcPct val="40000"/>
              </a:spcBef>
              <a:defRPr/>
            </a:pPr>
            <a:r>
              <a:rPr lang="en-US" sz="2200" dirty="0">
                <a:latin typeface="Calibri" pitchFamily="34" charset="0"/>
              </a:rPr>
              <a:t>The </a:t>
            </a:r>
            <a:r>
              <a:rPr lang="en-US" sz="2200" b="1" dirty="0">
                <a:latin typeface="Calibri" pitchFamily="34" charset="0"/>
              </a:rPr>
              <a:t>Women’s Christian Temperance Union</a:t>
            </a:r>
            <a:r>
              <a:rPr lang="en-US" sz="2200" dirty="0">
                <a:latin typeface="Calibri" pitchFamily="34" charset="0"/>
              </a:rPr>
              <a:t> (WCTU), headed by </a:t>
            </a:r>
            <a:r>
              <a:rPr lang="en-US" sz="2200" b="1" dirty="0">
                <a:latin typeface="Calibri" pitchFamily="34" charset="0"/>
              </a:rPr>
              <a:t>Frances Willard</a:t>
            </a:r>
            <a:r>
              <a:rPr lang="en-US" sz="2200" dirty="0">
                <a:latin typeface="Calibri" pitchFamily="34" charset="0"/>
              </a:rPr>
              <a:t>, which was a powerful force for both temperance and women’s rights</a:t>
            </a:r>
          </a:p>
          <a:p>
            <a:pPr eaLnBrk="1" hangingPunct="1">
              <a:lnSpc>
                <a:spcPct val="90000"/>
              </a:lnSpc>
              <a:spcBef>
                <a:spcPct val="40000"/>
              </a:spcBef>
              <a:defRPr/>
            </a:pPr>
            <a:r>
              <a:rPr lang="en-US" sz="2200" dirty="0">
                <a:latin typeface="Calibri" pitchFamily="34" charset="0"/>
              </a:rPr>
              <a:t>Evangelists like Billy Sunday and </a:t>
            </a:r>
            <a:r>
              <a:rPr lang="en-US" sz="2200" b="1" dirty="0">
                <a:latin typeface="Calibri" pitchFamily="34" charset="0"/>
              </a:rPr>
              <a:t>Carry Nation</a:t>
            </a:r>
            <a:r>
              <a:rPr lang="en-US" sz="2200" dirty="0">
                <a:latin typeface="Calibri" pitchFamily="34" charset="0"/>
              </a:rPr>
              <a:t> preached against alcohol, and Nation smashed up saloons with a hatchet while holding a Bible.</a:t>
            </a:r>
          </a:p>
          <a:p>
            <a:pPr>
              <a:lnSpc>
                <a:spcPct val="90000"/>
              </a:lnSpc>
              <a:spcBef>
                <a:spcPct val="40000"/>
              </a:spcBef>
              <a:defRPr/>
            </a:pPr>
            <a:r>
              <a:rPr lang="en-US" sz="2200" dirty="0">
                <a:latin typeface="Calibri" pitchFamily="34" charset="0"/>
              </a:rPr>
              <a:t>Congress eventually proposed the </a:t>
            </a:r>
            <a:r>
              <a:rPr lang="en-US" sz="2200" b="1" dirty="0">
                <a:latin typeface="Calibri" pitchFamily="34" charset="0"/>
              </a:rPr>
              <a:t>18</a:t>
            </a:r>
            <a:r>
              <a:rPr lang="en-US" sz="2200" b="1" baseline="30000" dirty="0">
                <a:latin typeface="Calibri" pitchFamily="34" charset="0"/>
              </a:rPr>
              <a:t>th</a:t>
            </a:r>
            <a:r>
              <a:rPr lang="en-US" sz="2200" b="1" dirty="0">
                <a:latin typeface="Calibri" pitchFamily="34" charset="0"/>
              </a:rPr>
              <a:t> Amendment</a:t>
            </a:r>
            <a:r>
              <a:rPr lang="en-US" sz="2200" dirty="0">
                <a:latin typeface="Calibri" pitchFamily="34" charset="0"/>
              </a:rPr>
              <a:t> in 1917, prohibiting the manufacture</a:t>
            </a:r>
            <a:r>
              <a:rPr lang="en-US" sz="2200">
                <a:latin typeface="Calibri" pitchFamily="34" charset="0"/>
              </a:rPr>
              <a:t>/sale/distribution </a:t>
            </a:r>
            <a:r>
              <a:rPr lang="en-US" sz="2200" dirty="0">
                <a:latin typeface="Calibri" pitchFamily="34" charset="0"/>
              </a:rPr>
              <a:t>of alcohol. It was ratified in 1919 but was so difficult to enforce that it was repealed in 1933.</a:t>
            </a:r>
          </a:p>
        </p:txBody>
      </p:sp>
    </p:spTree>
    <p:extLst>
      <p:ext uri="{BB962C8B-B14F-4D97-AF65-F5344CB8AC3E}">
        <p14:creationId xmlns:p14="http://schemas.microsoft.com/office/powerpoint/2010/main" val="371003776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33400" y="396875"/>
            <a:ext cx="8077200" cy="593725"/>
          </a:xfrm>
          <a:noFill/>
          <a:ln/>
        </p:spPr>
        <p:txBody>
          <a:bodyPr anchor="t">
            <a:normAutofit fontScale="90000"/>
          </a:bodyPr>
          <a:lstStyle/>
          <a:p>
            <a:r>
              <a:rPr lang="en-US" sz="4200" dirty="0">
                <a:solidFill>
                  <a:schemeClr val="tx1"/>
                </a:solidFill>
              </a:rPr>
              <a:t>The Rise of Big Business</a:t>
            </a:r>
          </a:p>
        </p:txBody>
      </p:sp>
      <p:sp>
        <p:nvSpPr>
          <p:cNvPr id="7171" name="Rectangle 3"/>
          <p:cNvSpPr>
            <a:spLocks noGrp="1" noChangeArrowheads="1"/>
          </p:cNvSpPr>
          <p:nvPr>
            <p:ph type="body" idx="1"/>
          </p:nvPr>
        </p:nvSpPr>
        <p:spPr>
          <a:xfrm>
            <a:off x="533400" y="1219200"/>
            <a:ext cx="8153400" cy="5375275"/>
          </a:xfrm>
          <a:solidFill>
            <a:srgbClr val="FFFF99"/>
          </a:solidFill>
          <a:ln>
            <a:solidFill>
              <a:srgbClr val="FFFF99"/>
            </a:solidFill>
          </a:ln>
        </p:spPr>
        <p:txBody>
          <a:bodyPr anchor="ctr">
            <a:normAutofit/>
          </a:bodyPr>
          <a:lstStyle/>
          <a:p>
            <a:pPr marL="236538" indent="-236538">
              <a:lnSpc>
                <a:spcPct val="80000"/>
              </a:lnSpc>
              <a:spcBef>
                <a:spcPct val="50000"/>
              </a:spcBef>
            </a:pPr>
            <a:r>
              <a:rPr lang="en-US" sz="2000" dirty="0"/>
              <a:t>Big business grew in the late 1800s when </a:t>
            </a:r>
            <a:r>
              <a:rPr lang="en-US" sz="2000" b="1" dirty="0"/>
              <a:t>entrepreneurs</a:t>
            </a:r>
            <a:r>
              <a:rPr lang="en-US" sz="2000" dirty="0"/>
              <a:t>, or business risk-takers, started businesses within an economic system called </a:t>
            </a:r>
            <a:r>
              <a:rPr lang="en-US" sz="2000" b="1" dirty="0"/>
              <a:t>capitalism</a:t>
            </a:r>
            <a:r>
              <a:rPr lang="en-US" sz="2000" dirty="0"/>
              <a:t>, in which most businesses are privately owned.</a:t>
            </a:r>
          </a:p>
          <a:p>
            <a:pPr marL="236538" indent="-236538">
              <a:lnSpc>
                <a:spcPct val="80000"/>
              </a:lnSpc>
              <a:spcBef>
                <a:spcPct val="50000"/>
              </a:spcBef>
            </a:pPr>
            <a:r>
              <a:rPr lang="en-US" sz="2000" dirty="0"/>
              <a:t>Under </a:t>
            </a:r>
            <a:r>
              <a:rPr lang="en-US" sz="2000" b="1" dirty="0"/>
              <a:t>laissez-faire</a:t>
            </a:r>
            <a:r>
              <a:rPr lang="en-US" sz="2000" dirty="0"/>
              <a:t> capitalism, which is French for “leave alone,” companies operated without government interference.</a:t>
            </a:r>
          </a:p>
          <a:p>
            <a:pPr marL="236538" indent="-236538">
              <a:lnSpc>
                <a:spcPct val="80000"/>
              </a:lnSpc>
              <a:spcBef>
                <a:spcPct val="50000"/>
              </a:spcBef>
            </a:pPr>
            <a:r>
              <a:rPr lang="en-US" sz="2000" dirty="0"/>
              <a:t>There were inequalities under capitalism, but many believed that Charles Darwin’s theory of </a:t>
            </a:r>
            <a:r>
              <a:rPr lang="en-US" sz="2000" b="1" dirty="0"/>
              <a:t>social Darwinism</a:t>
            </a:r>
            <a:r>
              <a:rPr lang="en-US" sz="2000" dirty="0"/>
              <a:t>, or survival of the fittest, explained how business was like nature: only the strongest survived.</a:t>
            </a:r>
          </a:p>
          <a:p>
            <a:pPr marL="236538" indent="-236538">
              <a:lnSpc>
                <a:spcPct val="80000"/>
              </a:lnSpc>
              <a:spcBef>
                <a:spcPct val="50000"/>
              </a:spcBef>
            </a:pPr>
            <a:r>
              <a:rPr lang="en-US" sz="2000" dirty="0"/>
              <a:t>A new type of business organization developed called the corporation, which was owned by people who bought stock, or shares, in a company, was led by a board of directors and run by corporate officers.</a:t>
            </a:r>
          </a:p>
          <a:p>
            <a:pPr marL="236538" indent="-236538">
              <a:lnSpc>
                <a:spcPct val="80000"/>
              </a:lnSpc>
              <a:spcBef>
                <a:spcPct val="50000"/>
              </a:spcBef>
            </a:pPr>
            <a:r>
              <a:rPr lang="en-US" sz="2000" dirty="0"/>
              <a:t>Corporations raised money by selling stock and could exist after their founders left. Stockholders could lose only what they invested.</a:t>
            </a:r>
          </a:p>
          <a:p>
            <a:pPr marL="236538" indent="-236538">
              <a:lnSpc>
                <a:spcPct val="80000"/>
              </a:lnSpc>
              <a:spcBef>
                <a:spcPct val="50000"/>
              </a:spcBef>
            </a:pPr>
            <a:r>
              <a:rPr lang="en-US" sz="2000" dirty="0"/>
              <a:t>To gain dominance, some competing corporations formed trusts that led several companies to form as one corporation and dominate an industry.</a:t>
            </a:r>
          </a:p>
          <a:p>
            <a:pPr marL="236538" indent="-236538">
              <a:lnSpc>
                <a:spcPct val="80000"/>
              </a:lnSpc>
              <a:spcBef>
                <a:spcPct val="50000"/>
              </a:spcBef>
            </a:pPr>
            <a:r>
              <a:rPr lang="en-US" sz="2000" dirty="0"/>
              <a:t>Mass marketing helped retailers maximize their profits and department stores and mail-order catalogues revolutionized shopping for consumers.</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r>
              <a:rPr lang="en-US" sz="4200" dirty="0">
                <a:solidFill>
                  <a:schemeClr val="tx1"/>
                </a:solidFill>
              </a:rPr>
              <a:t>Industrial Tycoons Made Huge Fortunes</a:t>
            </a:r>
            <a:endParaRPr lang="en-US" dirty="0">
              <a:solidFill>
                <a:schemeClr val="tx1"/>
              </a:solidFill>
            </a:endParaRPr>
          </a:p>
        </p:txBody>
      </p:sp>
      <p:graphicFrame>
        <p:nvGraphicFramePr>
          <p:cNvPr id="8195" name="Group 3"/>
          <p:cNvGraphicFramePr>
            <a:graphicFrameLocks noGrp="1"/>
          </p:cNvGraphicFramePr>
          <p:nvPr>
            <p:ph type="tbl" idx="1"/>
            <p:extLst>
              <p:ext uri="{D42A27DB-BD31-4B8C-83A1-F6EECF244321}">
                <p14:modId xmlns:p14="http://schemas.microsoft.com/office/powerpoint/2010/main" val="3848762928"/>
              </p:ext>
            </p:extLst>
          </p:nvPr>
        </p:nvGraphicFramePr>
        <p:xfrm>
          <a:off x="457200" y="1666875"/>
          <a:ext cx="8229600" cy="4733925"/>
        </p:xfrm>
        <a:graphic>
          <a:graphicData uri="http://schemas.openxmlformats.org/drawingml/2006/table">
            <a:tbl>
              <a:tblPr/>
              <a:tblGrid>
                <a:gridCol w="38862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tblGrid>
              <a:tr h="2295525">
                <a:tc>
                  <a:txBody>
                    <a:bodyPr/>
                    <a:lstStyle/>
                    <a:p>
                      <a:pPr marL="169863" marR="0" lvl="0" indent="-169863"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Arial" charset="0"/>
                        </a:rPr>
                        <a:t>John D. Rockefeller</a:t>
                      </a:r>
                      <a:endParaRPr kumimoji="0" lang="en-US" sz="1600" b="0" i="0" u="none" strike="noStrike" cap="none" normalizeH="0" baseline="0">
                        <a:ln>
                          <a:noFill/>
                        </a:ln>
                        <a:solidFill>
                          <a:schemeClr val="tx1"/>
                        </a:solidFill>
                        <a:effectLst/>
                        <a:latin typeface="Arial" charset="0"/>
                      </a:endParaRPr>
                    </a:p>
                    <a:p>
                      <a:pPr marL="169863" marR="0" lvl="0" indent="-169863" algn="l"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a:ln>
                            <a:noFill/>
                          </a:ln>
                          <a:solidFill>
                            <a:schemeClr val="tx1"/>
                          </a:solidFill>
                          <a:effectLst/>
                          <a:latin typeface="Arial" charset="0"/>
                        </a:rPr>
                        <a:t>Started Standard Oil as a refinery</a:t>
                      </a:r>
                    </a:p>
                    <a:p>
                      <a:pPr marL="169863" marR="0" lvl="0" indent="-169863" algn="l"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a:ln>
                            <a:noFill/>
                          </a:ln>
                          <a:solidFill>
                            <a:schemeClr val="tx1"/>
                          </a:solidFill>
                          <a:effectLst/>
                          <a:latin typeface="Arial" charset="0"/>
                        </a:rPr>
                        <a:t>Used vertical integration, buying companies that handled other aspects of oil business</a:t>
                      </a:r>
                    </a:p>
                    <a:p>
                      <a:pPr marL="169863" marR="0" lvl="0" indent="-169863" algn="l"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a:ln>
                            <a:noFill/>
                          </a:ln>
                          <a:solidFill>
                            <a:schemeClr val="tx1"/>
                          </a:solidFill>
                          <a:effectLst/>
                          <a:latin typeface="Arial" charset="0"/>
                        </a:rPr>
                        <a:t>Used horizontal integration by buying other refineries</a:t>
                      </a:r>
                    </a:p>
                    <a:p>
                      <a:pPr marL="169863" marR="0" lvl="0" indent="-169863" algn="l"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a:ln>
                            <a:noFill/>
                          </a:ln>
                          <a:solidFill>
                            <a:schemeClr val="tx1"/>
                          </a:solidFill>
                          <a:effectLst/>
                          <a:latin typeface="Arial" charset="0"/>
                        </a:rPr>
                        <a:t>Refined half of the U.S. oil by 1875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177800" marR="0" lvl="0" indent="-177800" algn="ctr" defTabSz="914400" rtl="0" eaLnBrk="1" fontAlgn="base" latinLnBrk="0" hangingPunct="1">
                        <a:lnSpc>
                          <a:spcPct val="100000"/>
                        </a:lnSpc>
                        <a:spcBef>
                          <a:spcPct val="20000"/>
                        </a:spcBef>
                        <a:spcAft>
                          <a:spcPct val="0"/>
                        </a:spcAft>
                        <a:buClrTx/>
                        <a:buSzTx/>
                        <a:buFontTx/>
                        <a:buNone/>
                        <a:tabLst>
                          <a:tab pos="169863" algn="l"/>
                          <a:tab pos="236538" algn="l"/>
                        </a:tabLst>
                      </a:pPr>
                      <a:r>
                        <a:rPr kumimoji="0" lang="en-US" sz="1600" b="1" i="0" u="none" strike="noStrike" cap="none" normalizeH="0" baseline="0">
                          <a:ln>
                            <a:noFill/>
                          </a:ln>
                          <a:solidFill>
                            <a:schemeClr val="tx1"/>
                          </a:solidFill>
                          <a:effectLst/>
                          <a:latin typeface="Arial" charset="0"/>
                        </a:rPr>
                        <a:t>Andrew Carnegie</a:t>
                      </a:r>
                      <a:endParaRPr kumimoji="0" lang="en-US" sz="1700" b="0" i="0" u="none" strike="noStrike" cap="none" normalizeH="0" baseline="0">
                        <a:ln>
                          <a:noFill/>
                        </a:ln>
                        <a:solidFill>
                          <a:schemeClr val="tx1"/>
                        </a:solidFill>
                        <a:effectLst/>
                        <a:latin typeface="Arial" charset="0"/>
                      </a:endParaRPr>
                    </a:p>
                    <a:p>
                      <a:pPr marL="177800" marR="0" lvl="0" indent="-177800" algn="l" defTabSz="914400" rtl="0" eaLnBrk="1" fontAlgn="base" latinLnBrk="0" hangingPunct="1">
                        <a:lnSpc>
                          <a:spcPct val="100000"/>
                        </a:lnSpc>
                        <a:spcBef>
                          <a:spcPct val="0"/>
                        </a:spcBef>
                        <a:spcAft>
                          <a:spcPct val="0"/>
                        </a:spcAft>
                        <a:buClrTx/>
                        <a:buSzTx/>
                        <a:buFontTx/>
                        <a:buChar char="•"/>
                        <a:tabLst>
                          <a:tab pos="169863" algn="l"/>
                          <a:tab pos="236538" algn="l"/>
                        </a:tabLst>
                      </a:pPr>
                      <a:r>
                        <a:rPr kumimoji="0" lang="en-US" sz="1600" b="0" i="0" u="none" strike="noStrike" cap="none" normalizeH="0" baseline="0">
                          <a:ln>
                            <a:noFill/>
                          </a:ln>
                          <a:solidFill>
                            <a:schemeClr val="tx1"/>
                          </a:solidFill>
                          <a:effectLst/>
                          <a:latin typeface="Arial" charset="0"/>
                        </a:rPr>
                        <a:t>Grew up poor in Scotland and, at 12, came to the U.S. to work on railroads</a:t>
                      </a:r>
                    </a:p>
                    <a:p>
                      <a:pPr marL="177800" marR="0" lvl="0" indent="-177800" algn="l" defTabSz="914400" rtl="0" eaLnBrk="1" fontAlgn="base" latinLnBrk="0" hangingPunct="1">
                        <a:lnSpc>
                          <a:spcPct val="100000"/>
                        </a:lnSpc>
                        <a:spcBef>
                          <a:spcPct val="0"/>
                        </a:spcBef>
                        <a:spcAft>
                          <a:spcPct val="0"/>
                        </a:spcAft>
                        <a:buClrTx/>
                        <a:buSzTx/>
                        <a:buFontTx/>
                        <a:buChar char="•"/>
                        <a:tabLst>
                          <a:tab pos="169863" algn="l"/>
                          <a:tab pos="236538" algn="l"/>
                        </a:tabLst>
                      </a:pPr>
                      <a:r>
                        <a:rPr kumimoji="0" lang="en-US" sz="1600" b="0" i="0" u="none" strike="noStrike" cap="none" normalizeH="0" baseline="0">
                          <a:ln>
                            <a:noFill/>
                          </a:ln>
                          <a:solidFill>
                            <a:schemeClr val="tx1"/>
                          </a:solidFill>
                          <a:effectLst/>
                          <a:latin typeface="Arial" charset="0"/>
                        </a:rPr>
                        <a:t>Began to invest and started Carnegie Steel Company, which dominated the steel industry</a:t>
                      </a:r>
                    </a:p>
                    <a:p>
                      <a:pPr marL="177800" marR="0" lvl="0" indent="-177800" algn="l" defTabSz="914400" rtl="0" eaLnBrk="1" fontAlgn="base" latinLnBrk="0" hangingPunct="1">
                        <a:lnSpc>
                          <a:spcPct val="100000"/>
                        </a:lnSpc>
                        <a:spcBef>
                          <a:spcPct val="0"/>
                        </a:spcBef>
                        <a:spcAft>
                          <a:spcPct val="0"/>
                        </a:spcAft>
                        <a:buClrTx/>
                        <a:buSzTx/>
                        <a:buFontTx/>
                        <a:buChar char="•"/>
                        <a:tabLst>
                          <a:tab pos="169863" algn="l"/>
                          <a:tab pos="236538" algn="l"/>
                        </a:tabLst>
                      </a:pPr>
                      <a:r>
                        <a:rPr kumimoji="0" lang="en-US" sz="1600" b="0" i="0" u="none" strike="noStrike" cap="none" normalizeH="0" baseline="0">
                          <a:ln>
                            <a:noFill/>
                          </a:ln>
                          <a:solidFill>
                            <a:schemeClr val="tx1"/>
                          </a:solidFill>
                          <a:effectLst/>
                          <a:latin typeface="Arial" charset="0"/>
                        </a:rPr>
                        <a:t>In 1901, sold the company to the banker J.P. Morgan for $480 million and retired as a philanthropist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0"/>
                  </a:ext>
                </a:extLst>
              </a:tr>
              <a:tr h="2438400">
                <a:tc>
                  <a:txBody>
                    <a:bodyPr/>
                    <a:lstStyle/>
                    <a:p>
                      <a:pPr marL="177800" marR="0" lvl="0" indent="-177800" algn="ctr" defTabSz="914400" rtl="0" eaLnBrk="1" fontAlgn="base" latinLnBrk="0" hangingPunct="1">
                        <a:lnSpc>
                          <a:spcPct val="120000"/>
                        </a:lnSpc>
                        <a:spcBef>
                          <a:spcPct val="20000"/>
                        </a:spcBef>
                        <a:spcAft>
                          <a:spcPct val="0"/>
                        </a:spcAft>
                        <a:buClrTx/>
                        <a:buSzTx/>
                        <a:buFontTx/>
                        <a:buNone/>
                        <a:tabLst/>
                      </a:pPr>
                      <a:r>
                        <a:rPr kumimoji="0" lang="en-US" sz="1600" b="1" i="0" u="none" strike="noStrike" cap="none" normalizeH="0" baseline="0">
                          <a:ln>
                            <a:noFill/>
                          </a:ln>
                          <a:solidFill>
                            <a:schemeClr val="tx1"/>
                          </a:solidFill>
                          <a:effectLst/>
                          <a:latin typeface="Arial" charset="0"/>
                        </a:rPr>
                        <a:t>Cornelius Vanderbilt</a:t>
                      </a:r>
                      <a:endParaRPr kumimoji="0" lang="en-US" sz="1600" b="0" i="0" u="none" strike="noStrike" cap="none" normalizeH="0" baseline="0">
                        <a:ln>
                          <a:noFill/>
                        </a:ln>
                        <a:solidFill>
                          <a:schemeClr val="tx1"/>
                        </a:solidFill>
                        <a:effectLst/>
                        <a:latin typeface="Arial" charset="0"/>
                      </a:endParaRPr>
                    </a:p>
                    <a:p>
                      <a:pPr marL="177800" marR="0" lvl="0" indent="-177800" algn="l" defTabSz="914400" rtl="0" eaLnBrk="1" fontAlgn="base" latinLnBrk="0" hangingPunct="1">
                        <a:lnSpc>
                          <a:spcPct val="120000"/>
                        </a:lnSpc>
                        <a:spcBef>
                          <a:spcPct val="0"/>
                        </a:spcBef>
                        <a:spcAft>
                          <a:spcPct val="0"/>
                        </a:spcAft>
                        <a:buClrTx/>
                        <a:buSzTx/>
                        <a:buFontTx/>
                        <a:buChar char="•"/>
                        <a:tabLst/>
                      </a:pPr>
                      <a:r>
                        <a:rPr kumimoji="0" lang="en-US" sz="1600" b="0" i="0" u="none" strike="noStrike" cap="none" normalizeH="0" baseline="0">
                          <a:ln>
                            <a:noFill/>
                          </a:ln>
                          <a:solidFill>
                            <a:schemeClr val="tx1"/>
                          </a:solidFill>
                          <a:effectLst/>
                          <a:latin typeface="Arial" charset="0"/>
                        </a:rPr>
                        <a:t>Began investing in railroads during the Civil War</a:t>
                      </a:r>
                    </a:p>
                    <a:p>
                      <a:pPr marL="177800" marR="0" lvl="0" indent="-177800" algn="l" defTabSz="914400" rtl="0" eaLnBrk="1" fontAlgn="base" latinLnBrk="0" hangingPunct="1">
                        <a:lnSpc>
                          <a:spcPct val="120000"/>
                        </a:lnSpc>
                        <a:spcBef>
                          <a:spcPct val="0"/>
                        </a:spcBef>
                        <a:spcAft>
                          <a:spcPct val="0"/>
                        </a:spcAft>
                        <a:buClrTx/>
                        <a:buSzTx/>
                        <a:buFontTx/>
                        <a:buChar char="•"/>
                        <a:tabLst/>
                      </a:pPr>
                      <a:r>
                        <a:rPr kumimoji="0" lang="en-US" sz="1600" b="0" i="0" u="none" strike="noStrike" cap="none" normalizeH="0" baseline="0">
                          <a:ln>
                            <a:noFill/>
                          </a:ln>
                          <a:solidFill>
                            <a:schemeClr val="tx1"/>
                          </a:solidFill>
                          <a:effectLst/>
                          <a:latin typeface="Arial" charset="0"/>
                        </a:rPr>
                        <a:t>Soon his holdings stretched west to Michigan and north to Canada.</a:t>
                      </a:r>
                    </a:p>
                    <a:p>
                      <a:pPr marL="177800" marR="0" lvl="0" indent="-177800" algn="l" defTabSz="914400" rtl="0" eaLnBrk="1" fontAlgn="base" latinLnBrk="0" hangingPunct="1">
                        <a:lnSpc>
                          <a:spcPct val="120000"/>
                        </a:lnSpc>
                        <a:spcBef>
                          <a:spcPct val="0"/>
                        </a:spcBef>
                        <a:spcAft>
                          <a:spcPct val="0"/>
                        </a:spcAft>
                        <a:buClrTx/>
                        <a:buSzTx/>
                        <a:buFontTx/>
                        <a:buChar char="•"/>
                        <a:tabLst/>
                      </a:pPr>
                      <a:r>
                        <a:rPr kumimoji="0" lang="en-US" sz="1600" b="0" i="0" u="none" strike="noStrike" cap="none" normalizeH="0" baseline="0">
                          <a:ln>
                            <a:noFill/>
                          </a:ln>
                          <a:solidFill>
                            <a:schemeClr val="tx1"/>
                          </a:solidFill>
                          <a:effectLst/>
                          <a:latin typeface="Arial" charset="0"/>
                        </a:rPr>
                        <a:t>Vanderbilt gave money to education for the public.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177800" marR="0" lvl="0" indent="-17780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George Pullman</a:t>
                      </a:r>
                    </a:p>
                    <a:p>
                      <a:pPr marL="177800" marR="0" lvl="0" indent="-177800" algn="l" defTabSz="914400" rtl="0" eaLnBrk="1" fontAlgn="base" latinLnBrk="0" hangingPunct="1">
                        <a:lnSpc>
                          <a:spcPct val="100000"/>
                        </a:lnSpc>
                        <a:spcBef>
                          <a:spcPct val="20000"/>
                        </a:spcBef>
                        <a:spcAft>
                          <a:spcPct val="0"/>
                        </a:spcAft>
                        <a:buClrTx/>
                        <a:buSzTx/>
                        <a:buFontTx/>
                        <a:buChar char="•"/>
                        <a:tabLst/>
                      </a:pPr>
                      <a:r>
                        <a:rPr kumimoji="0" lang="en-US" sz="1600" b="0" i="0" u="none" strike="noStrike" cap="none" normalizeH="0" baseline="0" dirty="0">
                          <a:ln>
                            <a:noFill/>
                          </a:ln>
                          <a:solidFill>
                            <a:schemeClr val="tx1"/>
                          </a:solidFill>
                          <a:effectLst/>
                          <a:latin typeface="Arial" charset="0"/>
                        </a:rPr>
                        <a:t>Made his fortune when he designed and built sleeper cars to make long distance train travel more comfortable </a:t>
                      </a:r>
                    </a:p>
                    <a:p>
                      <a:pPr marL="177800" marR="0" lvl="0" indent="-177800" algn="l" defTabSz="914400" rtl="0" eaLnBrk="1" fontAlgn="base" latinLnBrk="0" hangingPunct="1">
                        <a:lnSpc>
                          <a:spcPct val="100000"/>
                        </a:lnSpc>
                        <a:spcBef>
                          <a:spcPct val="20000"/>
                        </a:spcBef>
                        <a:spcAft>
                          <a:spcPct val="0"/>
                        </a:spcAft>
                        <a:buClrTx/>
                        <a:buSzTx/>
                        <a:buFontTx/>
                        <a:buChar char="•"/>
                        <a:tabLst/>
                      </a:pPr>
                      <a:r>
                        <a:rPr kumimoji="0" lang="en-US" sz="1600" b="0" i="0" u="none" strike="noStrike" cap="none" normalizeH="0" baseline="0" dirty="0">
                          <a:ln>
                            <a:noFill/>
                          </a:ln>
                          <a:solidFill>
                            <a:schemeClr val="tx1"/>
                          </a:solidFill>
                          <a:effectLst/>
                          <a:latin typeface="Arial" charset="0"/>
                        </a:rPr>
                        <a:t>Built an entire town near Chicago for his employees that </a:t>
                      </a:r>
                      <a:r>
                        <a:rPr kumimoji="0" lang="en-US" sz="1600" b="0" i="0" u="none" strike="noStrike" cap="none" normalizeH="0" baseline="0">
                          <a:ln>
                            <a:noFill/>
                          </a:ln>
                          <a:solidFill>
                            <a:schemeClr val="tx1"/>
                          </a:solidFill>
                          <a:effectLst/>
                          <a:latin typeface="Arial" charset="0"/>
                        </a:rPr>
                        <a:t>was comfortable but </a:t>
                      </a:r>
                      <a:r>
                        <a:rPr kumimoji="0" lang="en-US" sz="1600" b="0" i="0" u="none" strike="noStrike" cap="none" normalizeH="0" baseline="0" dirty="0">
                          <a:ln>
                            <a:noFill/>
                          </a:ln>
                          <a:solidFill>
                            <a:schemeClr val="tx1"/>
                          </a:solidFill>
                          <a:effectLst/>
                          <a:latin typeface="Arial" charset="0"/>
                        </a:rPr>
                        <a:t>controlled many aspects of their daily lives.</a:t>
                      </a:r>
                    </a:p>
                    <a:p>
                      <a:pPr marL="177800" marR="0" lvl="0" indent="-17780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3400" y="228600"/>
            <a:ext cx="8077200" cy="533400"/>
          </a:xfrm>
        </p:spPr>
        <p:txBody>
          <a:bodyPr>
            <a:noAutofit/>
          </a:bodyPr>
          <a:lstStyle/>
          <a:p>
            <a:r>
              <a:rPr lang="en-US" sz="3200" dirty="0">
                <a:solidFill>
                  <a:schemeClr val="tx1"/>
                </a:solidFill>
              </a:rPr>
              <a:t>Inventions Spur Technology Advances</a:t>
            </a:r>
          </a:p>
        </p:txBody>
      </p:sp>
      <p:graphicFrame>
        <p:nvGraphicFramePr>
          <p:cNvPr id="11267" name="Group 3"/>
          <p:cNvGraphicFramePr>
            <a:graphicFrameLocks noGrp="1"/>
          </p:cNvGraphicFramePr>
          <p:nvPr>
            <p:ph type="tbl" idx="1"/>
          </p:nvPr>
        </p:nvGraphicFramePr>
        <p:xfrm>
          <a:off x="457200" y="1143000"/>
          <a:ext cx="8229600" cy="5417311"/>
        </p:xfrm>
        <a:graphic>
          <a:graphicData uri="http://schemas.openxmlformats.org/drawingml/2006/table">
            <a:tbl>
              <a:tblPr/>
              <a:tblGrid>
                <a:gridCol w="8229600">
                  <a:extLst>
                    <a:ext uri="{9D8B030D-6E8A-4147-A177-3AD203B41FA5}">
                      <a16:colId xmlns:a16="http://schemas.microsoft.com/office/drawing/2014/main" val="20000"/>
                    </a:ext>
                  </a:extLst>
                </a:gridCol>
              </a:tblGrid>
              <a:tr h="2057399">
                <a:tc>
                  <a:txBody>
                    <a:bodyPr/>
                    <a:lstStyle/>
                    <a:p>
                      <a:pPr marL="228600" marR="0" lvl="0" indent="-228600" algn="ctr"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Arial" charset="0"/>
                        </a:rPr>
                        <a:t>Streetcars &amp; Subways</a:t>
                      </a:r>
                    </a:p>
                    <a:p>
                      <a:pPr marL="228600" marR="0" lvl="0" indent="-228600" algn="l"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Arial" charset="0"/>
                        </a:rPr>
                        <a:t>Horse-drawn passenger vehicles were the earliest mass transit.</a:t>
                      </a:r>
                    </a:p>
                    <a:p>
                      <a:pPr marL="228600" marR="0" lvl="0" indent="-228600" algn="l"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Arial" charset="0"/>
                        </a:rPr>
                        <a:t>By the 1830s </a:t>
                      </a:r>
                      <a:r>
                        <a:rPr kumimoji="0" lang="en-US" sz="1600" b="0" i="0" u="none" strike="noStrike" cap="none" normalizeH="0" baseline="0" dirty="0" err="1">
                          <a:ln>
                            <a:noFill/>
                          </a:ln>
                          <a:solidFill>
                            <a:schemeClr val="tx1"/>
                          </a:solidFill>
                          <a:effectLst/>
                          <a:latin typeface="Arial" charset="0"/>
                        </a:rPr>
                        <a:t>horsecars</a:t>
                      </a:r>
                      <a:r>
                        <a:rPr kumimoji="0" lang="en-US" sz="1600" b="0" i="0" u="none" strike="noStrike" cap="none" normalizeH="0" baseline="0" dirty="0">
                          <a:ln>
                            <a:noFill/>
                          </a:ln>
                          <a:solidFill>
                            <a:schemeClr val="tx1"/>
                          </a:solidFill>
                          <a:effectLst/>
                          <a:latin typeface="Arial" charset="0"/>
                        </a:rPr>
                        <a:t>, or streetcars, rolled along street rails.</a:t>
                      </a:r>
                    </a:p>
                    <a:p>
                      <a:pPr marL="228600" marR="0" lvl="0" indent="-228600" algn="l"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Arial" charset="0"/>
                        </a:rPr>
                        <a:t>Cable cars were built in cities with steep hills such as San Francisco.</a:t>
                      </a:r>
                    </a:p>
                    <a:p>
                      <a:pPr marL="228600" marR="0" lvl="0" indent="-228600" algn="l"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Arial" charset="0"/>
                        </a:rPr>
                        <a:t>By 1900 most cities had electric streetcars, or trolleys.</a:t>
                      </a:r>
                      <a:endParaRPr kumimoji="0" lang="en-US" sz="1700" b="0" i="0" u="none" strike="noStrike" cap="none" normalizeH="0" baseline="0" dirty="0">
                        <a:ln>
                          <a:noFill/>
                        </a:ln>
                        <a:solidFill>
                          <a:schemeClr val="tx1"/>
                        </a:solidFill>
                        <a:effectLst/>
                        <a:latin typeface="Arial" charset="0"/>
                      </a:endParaRPr>
                    </a:p>
                    <a:p>
                      <a:pPr marL="236538" marR="0" lvl="0" indent="-236538" algn="l"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Arial" charset="0"/>
                        </a:rPr>
                        <a:t>Traffic became a serious problem—Boston and New York.</a:t>
                      </a:r>
                    </a:p>
                    <a:p>
                      <a:pPr marL="236538" marR="0" lvl="0" indent="-236538" algn="l"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Arial" charset="0"/>
                        </a:rPr>
                        <a:t>The city of Boston opened the first U.S. subway line in 1897.</a:t>
                      </a:r>
                    </a:p>
                    <a:p>
                      <a:pPr marL="236538" marR="0" lvl="0" indent="-236538" algn="l"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Arial" charset="0"/>
                        </a:rPr>
                        <a:t>The New York subway line opened in 1904.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0"/>
                  </a:ext>
                </a:extLst>
              </a:tr>
              <a:tr h="1409700">
                <a:tc>
                  <a:txBody>
                    <a:bodyPr/>
                    <a:lstStyle/>
                    <a:p>
                      <a:pPr marL="169863" marR="0" lvl="0" indent="-169863" algn="ctr" defTabSz="914400" rtl="0" eaLnBrk="1" fontAlgn="base" latinLnBrk="0" hangingPunct="1">
                        <a:lnSpc>
                          <a:spcPct val="11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Arial" charset="0"/>
                        </a:rPr>
                        <a:t>Automobiles &amp; Airplanes</a:t>
                      </a:r>
                      <a:endParaRPr kumimoji="0" lang="en-US" sz="1600" b="0" i="0" u="none" strike="noStrike" cap="none" normalizeH="0" baseline="0" dirty="0">
                        <a:ln>
                          <a:noFill/>
                        </a:ln>
                        <a:solidFill>
                          <a:schemeClr val="tx1"/>
                        </a:solidFill>
                        <a:effectLst/>
                        <a:latin typeface="Arial" charset="0"/>
                      </a:endParaRPr>
                    </a:p>
                    <a:p>
                      <a:pPr marL="169863" marR="0" lvl="0" indent="-169863" algn="l" defTabSz="914400" rtl="0" eaLnBrk="1" fontAlgn="base" latinLnBrk="0" hangingPunct="1">
                        <a:lnSpc>
                          <a:spcPct val="11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Arial" charset="0"/>
                        </a:rPr>
                        <a:t>Inventors  tried to use the internal combustion engine for a new “horseless carriage.”</a:t>
                      </a:r>
                    </a:p>
                    <a:p>
                      <a:pPr marL="169863" marR="0" lvl="0" indent="-169863" algn="l" defTabSz="914400" rtl="0" eaLnBrk="1" fontAlgn="base" latinLnBrk="0" hangingPunct="1">
                        <a:lnSpc>
                          <a:spcPct val="11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Arial" charset="0"/>
                        </a:rPr>
                        <a:t>In 1893 Charles and Frank Duryea built first practical American motorcar.</a:t>
                      </a:r>
                    </a:p>
                    <a:p>
                      <a:pPr marL="169863" marR="0" lvl="0" indent="-169863" algn="l" defTabSz="914400" rtl="0" eaLnBrk="1" fontAlgn="base" latinLnBrk="0" hangingPunct="1">
                        <a:lnSpc>
                          <a:spcPct val="11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Arial" charset="0"/>
                        </a:rPr>
                        <a:t>Henry Ford—efficient and affordable  automobile (1896) mass production of autos</a:t>
                      </a:r>
                    </a:p>
                    <a:p>
                      <a:pPr marL="169863" marR="0" lvl="0" indent="-169863" algn="l" defTabSz="914400" rtl="0" eaLnBrk="1" fontAlgn="base" latinLnBrk="0" hangingPunct="1">
                        <a:lnSpc>
                          <a:spcPct val="11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Arial" charset="0"/>
                        </a:rPr>
                        <a:t>On December 17, 1903, Orville and Wilbur Wright flew their tiny airplane at Kitty Hawk, North Carolina—first successful motorized flight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1"/>
                  </a:ext>
                </a:extLst>
              </a:tr>
              <a:tr h="1409700">
                <a:tc>
                  <a:txBody>
                    <a:bodyPr/>
                    <a:lstStyle/>
                    <a:p>
                      <a:pPr marL="0" marR="0" lvl="0" indent="0" algn="ctr" defTabSz="914400" rtl="0" eaLnBrk="1" fontAlgn="base" latinLnBrk="0" hangingPunct="1">
                        <a:lnSpc>
                          <a:spcPct val="11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Telephone &amp; Typewriter</a:t>
                      </a:r>
                    </a:p>
                    <a:p>
                      <a:pPr marL="169863" marR="0" lvl="0" indent="-169863" algn="l" defTabSz="914400" rtl="0" eaLnBrk="1" fontAlgn="base" latinLnBrk="0" hangingPunct="1">
                        <a:lnSpc>
                          <a:spcPct val="11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Arial" charset="0"/>
                        </a:rPr>
                        <a:t>Alexander Graham Bell patented his design for a telephone in 1876.</a:t>
                      </a:r>
                    </a:p>
                    <a:p>
                      <a:pPr marL="169863" marR="0" lvl="0" indent="-169863" algn="l" defTabSz="914400" rtl="0" eaLnBrk="1" fontAlgn="base" latinLnBrk="0" hangingPunct="1">
                        <a:lnSpc>
                          <a:spcPct val="11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Arial" charset="0"/>
                        </a:rPr>
                        <a:t>By 1900 there were more than a million telephones in use across the country.</a:t>
                      </a:r>
                    </a:p>
                    <a:p>
                      <a:pPr marL="169863" marR="0" lvl="0" indent="-169863" algn="l" defTabSz="914400" rtl="0" eaLnBrk="1" fontAlgn="base" latinLnBrk="0" hangingPunct="1">
                        <a:lnSpc>
                          <a:spcPct val="110000"/>
                        </a:lnSpc>
                        <a:spcBef>
                          <a:spcPct val="0"/>
                        </a:spcBef>
                        <a:spcAft>
                          <a:spcPct val="0"/>
                        </a:spcAft>
                        <a:buClrTx/>
                        <a:buSzTx/>
                        <a:buFontTx/>
                        <a:buChar char="•"/>
                        <a:tabLst/>
                      </a:pPr>
                      <a:r>
                        <a:rPr kumimoji="0" lang="en-US" sz="1600" b="0" i="0" u="none" strike="noStrike" cap="none" normalizeH="0" baseline="0" dirty="0" err="1">
                          <a:ln>
                            <a:noFill/>
                          </a:ln>
                          <a:solidFill>
                            <a:schemeClr val="tx1"/>
                          </a:solidFill>
                          <a:effectLst/>
                          <a:latin typeface="Arial" charset="0"/>
                        </a:rPr>
                        <a:t>Chistopher</a:t>
                      </a:r>
                      <a:r>
                        <a:rPr kumimoji="0" lang="en-US" sz="1600" b="0" i="0" u="none" strike="noStrike" cap="none" normalizeH="0" baseline="0" dirty="0">
                          <a:ln>
                            <a:noFill/>
                          </a:ln>
                          <a:solidFill>
                            <a:schemeClr val="tx1"/>
                          </a:solidFill>
                          <a:effectLst/>
                          <a:latin typeface="Arial" charset="0"/>
                        </a:rPr>
                        <a:t> Latham Sholes, developed the first practical typewriter in 1867—later improved it by designing the standard keyboard—still used today.</a:t>
                      </a:r>
                    </a:p>
                    <a:p>
                      <a:pPr marL="169863" marR="0" lvl="0" indent="-169863" algn="l" defTabSz="914400" rtl="0" eaLnBrk="1" fontAlgn="base" latinLnBrk="0" hangingPunct="1">
                        <a:lnSpc>
                          <a:spcPct val="110000"/>
                        </a:lnSpc>
                        <a:spcBef>
                          <a:spcPct val="0"/>
                        </a:spcBef>
                        <a:spcAft>
                          <a:spcPct val="0"/>
                        </a:spcAft>
                        <a:buClrTx/>
                        <a:buSzTx/>
                        <a:buFontTx/>
                        <a:buChar char="•"/>
                        <a:tabLst/>
                      </a:pPr>
                      <a:r>
                        <a:rPr kumimoji="0" lang="en-US" sz="1600" b="0" i="0" u="none" strike="noStrike" cap="none" normalizeH="0" baseline="0" dirty="0">
                          <a:ln>
                            <a:noFill/>
                          </a:ln>
                          <a:solidFill>
                            <a:schemeClr val="tx1"/>
                          </a:solidFill>
                          <a:effectLst/>
                          <a:latin typeface="Arial" charset="0"/>
                        </a:rPr>
                        <a:t>Businesses began to hire woman as typists &amp; switchboard operators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448661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685800" y="533400"/>
            <a:ext cx="7772400" cy="825500"/>
          </a:xfrm>
          <a:prstGeom prst="rect">
            <a:avLst/>
          </a:prstGeom>
          <a:noFill/>
          <a:ln w="9525">
            <a:noFill/>
            <a:miter lim="800000"/>
            <a:headEnd/>
            <a:tailEnd/>
          </a:ln>
          <a:effectLst/>
        </p:spPr>
        <p:txBody>
          <a:bodyPr anchor="ctr"/>
          <a:lstStyle/>
          <a:p>
            <a:pPr algn="ctr"/>
            <a:endParaRPr lang="en-US" sz="5200" i="1"/>
          </a:p>
        </p:txBody>
      </p:sp>
      <p:sp>
        <p:nvSpPr>
          <p:cNvPr id="13315" name="Rectangle 3"/>
          <p:cNvSpPr>
            <a:spLocks noChangeArrowheads="1"/>
          </p:cNvSpPr>
          <p:nvPr/>
        </p:nvSpPr>
        <p:spPr bwMode="auto">
          <a:xfrm>
            <a:off x="457200" y="1279525"/>
            <a:ext cx="8224838" cy="4500563"/>
          </a:xfrm>
          <a:prstGeom prst="rect">
            <a:avLst/>
          </a:prstGeom>
          <a:solidFill>
            <a:srgbClr val="FFFF99"/>
          </a:solidFill>
          <a:ln w="9525">
            <a:solidFill>
              <a:srgbClr val="FFFF99"/>
            </a:solidFill>
            <a:miter lim="800000"/>
            <a:headEnd/>
            <a:tailEnd/>
          </a:ln>
        </p:spPr>
        <p:txBody>
          <a:bodyPr/>
          <a:lstStyle/>
          <a:p>
            <a:pPr marL="236538" indent="-236538">
              <a:lnSpc>
                <a:spcPct val="110000"/>
              </a:lnSpc>
              <a:spcBef>
                <a:spcPct val="20000"/>
              </a:spcBef>
              <a:buFontTx/>
              <a:buChar char="•"/>
            </a:pPr>
            <a:r>
              <a:rPr lang="en-US" sz="2000" dirty="0"/>
              <a:t>Thomas Alva Edison was one of America’s most famous inventors.</a:t>
            </a:r>
          </a:p>
          <a:p>
            <a:pPr marL="236538" indent="-236538">
              <a:lnSpc>
                <a:spcPct val="90000"/>
              </a:lnSpc>
              <a:spcBef>
                <a:spcPct val="50000"/>
              </a:spcBef>
              <a:buFontTx/>
              <a:buChar char="•"/>
            </a:pPr>
            <a:r>
              <a:rPr lang="en-US" sz="2000" dirty="0"/>
              <a:t>In 1876 Edison opened his own research laboratory in Menlo Park, New Jersey, where he hired assistants with scientific and technical expertise to think creatively and work hard.</a:t>
            </a:r>
          </a:p>
          <a:p>
            <a:pPr marL="236538" indent="-236538">
              <a:lnSpc>
                <a:spcPct val="90000"/>
              </a:lnSpc>
              <a:spcBef>
                <a:spcPct val="50000"/>
              </a:spcBef>
              <a:buFontTx/>
              <a:buChar char="•"/>
            </a:pPr>
            <a:r>
              <a:rPr lang="en-US" sz="2000" dirty="0"/>
              <a:t>Edison spent hours testing ideas, and his team soon invented the first phonograph and a telephone transmitter.</a:t>
            </a:r>
          </a:p>
          <a:p>
            <a:pPr marL="236538" indent="-236538">
              <a:lnSpc>
                <a:spcPct val="90000"/>
              </a:lnSpc>
              <a:spcBef>
                <a:spcPct val="50000"/>
              </a:spcBef>
              <a:buFontTx/>
              <a:buChar char="•"/>
            </a:pPr>
            <a:r>
              <a:rPr lang="en-US" sz="2000" dirty="0"/>
              <a:t>Edison was the first to come up with a safe electric light bulb that could light homes and streetlamps.</a:t>
            </a:r>
          </a:p>
          <a:p>
            <a:pPr marL="236538" indent="-236538">
              <a:lnSpc>
                <a:spcPct val="90000"/>
              </a:lnSpc>
              <a:spcBef>
                <a:spcPct val="50000"/>
              </a:spcBef>
              <a:buFontTx/>
              <a:buChar char="•"/>
            </a:pPr>
            <a:r>
              <a:rPr lang="en-US" sz="2000" dirty="0"/>
              <a:t>He then undertook a venture to bring an electricity network to New York City, and in 1882 he installed a lighting system powered by his own electric power plants similar to ones that were later built all over the U.S.</a:t>
            </a:r>
          </a:p>
          <a:p>
            <a:pPr marL="236538" indent="-236538">
              <a:lnSpc>
                <a:spcPct val="90000"/>
              </a:lnSpc>
              <a:spcBef>
                <a:spcPct val="50000"/>
              </a:spcBef>
              <a:buFontTx/>
              <a:buChar char="•"/>
            </a:pPr>
            <a:r>
              <a:rPr lang="en-US" sz="2000" dirty="0"/>
              <a:t>Edison and his team later invented a motion picture camera and projector. In all, he held over 1,000 U.S. patents.</a:t>
            </a:r>
          </a:p>
        </p:txBody>
      </p:sp>
      <p:sp>
        <p:nvSpPr>
          <p:cNvPr id="13316" name="Rectangle 4"/>
          <p:cNvSpPr>
            <a:spLocks noGrp="1" noChangeArrowheads="1"/>
          </p:cNvSpPr>
          <p:nvPr>
            <p:ph type="title"/>
          </p:nvPr>
        </p:nvSpPr>
        <p:spPr>
          <a:xfrm>
            <a:off x="533400" y="457200"/>
            <a:ext cx="8077200" cy="533400"/>
          </a:xfrm>
        </p:spPr>
        <p:txBody>
          <a:bodyPr>
            <a:normAutofit fontScale="90000"/>
          </a:bodyPr>
          <a:lstStyle/>
          <a:p>
            <a:r>
              <a:rPr lang="en-US" sz="4200" dirty="0">
                <a:solidFill>
                  <a:schemeClr val="tx1"/>
                </a:solidFill>
              </a:rPr>
              <a:t>Thomas Edison</a:t>
            </a:r>
          </a:p>
        </p:txBody>
      </p:sp>
      <p:sp>
        <p:nvSpPr>
          <p:cNvPr id="13317" name="Rectangle 5">
            <a:hlinkClick r:id="" action="ppaction://hlinkshowjump?jump=firstslide"/>
          </p:cNvPr>
          <p:cNvSpPr>
            <a:spLocks noChangeArrowheads="1"/>
          </p:cNvSpPr>
          <p:nvPr/>
        </p:nvSpPr>
        <p:spPr bwMode="auto">
          <a:xfrm>
            <a:off x="6934200" y="6019800"/>
            <a:ext cx="609600" cy="838200"/>
          </a:xfrm>
          <a:prstGeom prst="rect">
            <a:avLst/>
          </a:prstGeom>
          <a:noFill/>
          <a:ln w="9525">
            <a:noFill/>
            <a:miter lim="800000"/>
            <a:headEnd/>
            <a:tailEnd/>
          </a:ln>
          <a:effectLst/>
        </p:spPr>
        <p:txBody>
          <a:bodyPr wrap="none" anchor="ctr"/>
          <a:lstStyle/>
          <a:p>
            <a:endParaRPr lang="en-US"/>
          </a:p>
        </p:txBody>
      </p:sp>
    </p:spTree>
    <p:extLst>
      <p:ext uri="{BB962C8B-B14F-4D97-AF65-F5344CB8AC3E}">
        <p14:creationId xmlns:p14="http://schemas.microsoft.com/office/powerpoint/2010/main" val="110017871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685800" y="533400"/>
            <a:ext cx="7772400" cy="825500"/>
          </a:xfrm>
          <a:prstGeom prst="rect">
            <a:avLst/>
          </a:prstGeom>
          <a:noFill/>
          <a:ln w="9525">
            <a:noFill/>
            <a:miter lim="800000"/>
            <a:headEnd/>
            <a:tailEnd/>
          </a:ln>
          <a:effectLst/>
        </p:spPr>
        <p:txBody>
          <a:bodyPr anchor="ctr"/>
          <a:lstStyle/>
          <a:p>
            <a:pPr algn="ctr"/>
            <a:endParaRPr lang="en-US" sz="5200" i="1"/>
          </a:p>
        </p:txBody>
      </p:sp>
      <p:sp>
        <p:nvSpPr>
          <p:cNvPr id="9219" name="Rectangle 3"/>
          <p:cNvSpPr>
            <a:spLocks noChangeArrowheads="1"/>
          </p:cNvSpPr>
          <p:nvPr/>
        </p:nvSpPr>
        <p:spPr bwMode="auto">
          <a:xfrm>
            <a:off x="457200" y="1141413"/>
            <a:ext cx="8224838" cy="4725988"/>
          </a:xfrm>
          <a:prstGeom prst="rect">
            <a:avLst/>
          </a:prstGeom>
          <a:solidFill>
            <a:srgbClr val="FFFF99"/>
          </a:solidFill>
          <a:ln w="9525">
            <a:solidFill>
              <a:srgbClr val="FFFF99"/>
            </a:solidFill>
            <a:miter lim="800000"/>
            <a:headEnd/>
            <a:tailEnd/>
          </a:ln>
        </p:spPr>
        <p:txBody>
          <a:bodyPr/>
          <a:lstStyle/>
          <a:p>
            <a:pPr marL="236538" indent="-236538">
              <a:lnSpc>
                <a:spcPct val="90000"/>
              </a:lnSpc>
              <a:spcBef>
                <a:spcPct val="50000"/>
              </a:spcBef>
              <a:buFontTx/>
              <a:buChar char="•"/>
            </a:pPr>
            <a:r>
              <a:rPr lang="en-US" dirty="0"/>
              <a:t>In the competitive, laissez-faire climate of the 1800s, government did not care about workers. Many workers scraped by on less than $500 per year while tycoons got very, very rich.</a:t>
            </a:r>
          </a:p>
          <a:p>
            <a:pPr marL="236538" indent="-236538">
              <a:lnSpc>
                <a:spcPct val="90000"/>
              </a:lnSpc>
              <a:spcBef>
                <a:spcPct val="50000"/>
              </a:spcBef>
              <a:buFontTx/>
              <a:buChar char="•"/>
            </a:pPr>
            <a:r>
              <a:rPr lang="en-US" dirty="0"/>
              <a:t>The government grew worried about the power of corporations, and in 1890 Congress passed the </a:t>
            </a:r>
            <a:r>
              <a:rPr lang="en-US" b="1" dirty="0"/>
              <a:t>Sherman Antitrust Act</a:t>
            </a:r>
            <a:r>
              <a:rPr lang="en-US" dirty="0"/>
              <a:t>, which made it illegal to form trusts that interfered with free trade, though they only enforced the law with a few companies.</a:t>
            </a:r>
          </a:p>
          <a:p>
            <a:pPr marL="236538" indent="-236538">
              <a:lnSpc>
                <a:spcPct val="90000"/>
              </a:lnSpc>
              <a:spcBef>
                <a:spcPct val="50000"/>
              </a:spcBef>
              <a:buFontTx/>
              <a:buChar char="•"/>
            </a:pPr>
            <a:r>
              <a:rPr lang="en-US" dirty="0"/>
              <a:t>Factory workers were mostly Europeans immigrants, children, and rural Americans who came to the city for work.</a:t>
            </a:r>
          </a:p>
          <a:p>
            <a:pPr marL="236538" indent="-236538">
              <a:lnSpc>
                <a:spcPct val="90000"/>
              </a:lnSpc>
              <a:spcBef>
                <a:spcPct val="50000"/>
              </a:spcBef>
              <a:buFontTx/>
              <a:buChar char="•"/>
            </a:pPr>
            <a:r>
              <a:rPr lang="en-US" dirty="0"/>
              <a:t>Workers often worked 12-to-16-hour days, six days a week, in unhealthy conditions without paid vacation, sick leave or compensation for common workplace injuries.</a:t>
            </a:r>
          </a:p>
          <a:p>
            <a:pPr marL="236538" indent="-236538">
              <a:lnSpc>
                <a:spcPct val="90000"/>
              </a:lnSpc>
              <a:spcBef>
                <a:spcPct val="50000"/>
              </a:spcBef>
              <a:buFontTx/>
              <a:buChar char="•"/>
            </a:pPr>
            <a:r>
              <a:rPr lang="en-US" dirty="0"/>
              <a:t>By the late 1800s working conditions were so bad that more workers began to organize, trying to band together to pressure employers into giving better pay and safer workplaces.</a:t>
            </a:r>
          </a:p>
          <a:p>
            <a:pPr marL="236538" indent="-236538">
              <a:lnSpc>
                <a:spcPct val="90000"/>
              </a:lnSpc>
              <a:spcBef>
                <a:spcPct val="50000"/>
              </a:spcBef>
              <a:buFontTx/>
              <a:buChar char="•"/>
            </a:pPr>
            <a:r>
              <a:rPr lang="en-US" dirty="0"/>
              <a:t>The first effective group was the Knights of Labor, which campaigned for eight-hour workdays, the end of child labor, and equal pay for equal work in Philadelphia. </a:t>
            </a:r>
          </a:p>
        </p:txBody>
      </p:sp>
      <p:sp>
        <p:nvSpPr>
          <p:cNvPr id="9220" name="Rectangle 4"/>
          <p:cNvSpPr>
            <a:spLocks noGrp="1" noChangeArrowheads="1"/>
          </p:cNvSpPr>
          <p:nvPr>
            <p:ph type="title"/>
          </p:nvPr>
        </p:nvSpPr>
        <p:spPr>
          <a:xfrm>
            <a:off x="533400" y="457200"/>
            <a:ext cx="8077200" cy="415925"/>
          </a:xfrm>
        </p:spPr>
        <p:txBody>
          <a:bodyPr>
            <a:normAutofit fontScale="90000"/>
          </a:bodyPr>
          <a:lstStyle/>
          <a:p>
            <a:r>
              <a:rPr lang="en-US" sz="4200" dirty="0">
                <a:solidFill>
                  <a:schemeClr val="tx1"/>
                </a:solidFill>
              </a:rPr>
              <a:t>Workers Organize</a:t>
            </a:r>
            <a:endParaRPr lang="en-US" sz="5200" dirty="0">
              <a:solidFill>
                <a:schemeClr val="tx1"/>
              </a:solidFill>
            </a:endParaRP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2569</TotalTime>
  <Words>5199</Words>
  <Application>Microsoft Office PowerPoint</Application>
  <PresentationFormat>On-screen Show (4:3)</PresentationFormat>
  <Paragraphs>466</Paragraphs>
  <Slides>46</Slides>
  <Notes>6</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46</vt:i4>
      </vt:variant>
    </vt:vector>
  </HeadingPairs>
  <TitlesOfParts>
    <vt:vector size="59" baseType="lpstr">
      <vt:lpstr>AR JULIAN</vt:lpstr>
      <vt:lpstr>Arial</vt:lpstr>
      <vt:lpstr>Bernard MT Condensed</vt:lpstr>
      <vt:lpstr>Blackadder ITC</vt:lpstr>
      <vt:lpstr>Blackoak Std</vt:lpstr>
      <vt:lpstr>Calibri</vt:lpstr>
      <vt:lpstr>Copperplate Gothic Light</vt:lpstr>
      <vt:lpstr>Elephant</vt:lpstr>
      <vt:lpstr>Engravers MT</vt:lpstr>
      <vt:lpstr>Mesquite Std</vt:lpstr>
      <vt:lpstr>Playbill</vt:lpstr>
      <vt:lpstr>Verdana</vt:lpstr>
      <vt:lpstr>Office Theme</vt:lpstr>
      <vt:lpstr>America—1850-1920  Industry Invention and Corruption  Modules 12-14</vt:lpstr>
      <vt:lpstr>The Second Industrial Revolution</vt:lpstr>
      <vt:lpstr>The Age of Oil and Steel </vt:lpstr>
      <vt:lpstr>Railroads Expand</vt:lpstr>
      <vt:lpstr>The Rise of Big Business</vt:lpstr>
      <vt:lpstr>Industrial Tycoons Made Huge Fortunes</vt:lpstr>
      <vt:lpstr>Inventions Spur Technology Advances</vt:lpstr>
      <vt:lpstr>Thomas Edison</vt:lpstr>
      <vt:lpstr>Workers Organize</vt:lpstr>
      <vt:lpstr>19th Century Corruption in American Business and Politics</vt:lpstr>
      <vt:lpstr>19th Century Corruption in American Business and Politics (continued)</vt:lpstr>
      <vt:lpstr>19th Century Corruption in American Business and Politics (continued)</vt:lpstr>
      <vt:lpstr>Political Scandals &amp; Corruption</vt:lpstr>
      <vt:lpstr>Segregation and Discrimination</vt:lpstr>
      <vt:lpstr>The Old West</vt:lpstr>
      <vt:lpstr>PowerPoint Presentation</vt:lpstr>
      <vt:lpstr>Conflicts Lead to Indian Wars Period</vt:lpstr>
      <vt:lpstr>Key Figures of the Indian Wars</vt:lpstr>
      <vt:lpstr>Events of the Sioux Wars</vt:lpstr>
      <vt:lpstr>PowerPoint Presentation</vt:lpstr>
      <vt:lpstr>Resistance Fades into Reservation Life</vt:lpstr>
      <vt:lpstr>Pratt and Americanization</vt:lpstr>
      <vt:lpstr>Books on the Subject</vt:lpstr>
      <vt:lpstr>PowerPoint Presentation</vt:lpstr>
      <vt:lpstr>The Westward March</vt:lpstr>
      <vt:lpstr>The Westward March</vt:lpstr>
      <vt:lpstr>The Westward March</vt:lpstr>
      <vt:lpstr>The Westward March</vt:lpstr>
      <vt:lpstr>PowerPoint Presentation</vt:lpstr>
      <vt:lpstr>Living in the American West</vt:lpstr>
      <vt:lpstr>Living in the American West</vt:lpstr>
      <vt:lpstr>Living in the American West</vt:lpstr>
      <vt:lpstr>PowerPoint Presentation</vt:lpstr>
      <vt:lpstr>Living in the American West</vt:lpstr>
      <vt:lpstr>Rural America Calls for Reform</vt:lpstr>
      <vt:lpstr>  Reform in America 1890-1920</vt:lpstr>
      <vt:lpstr>Populists and Progressives</vt:lpstr>
      <vt:lpstr>PowerPoint Presentation</vt:lpstr>
      <vt:lpstr>Progressivism and Its Champions</vt:lpstr>
      <vt:lpstr>Fighting for Civil Rights</vt:lpstr>
      <vt:lpstr>Reforming the Workplace</vt:lpstr>
      <vt:lpstr>Reforming Government</vt:lpstr>
      <vt:lpstr>Election Reforms</vt:lpstr>
      <vt:lpstr>Rise of the Women’s Suffrage Movement</vt:lpstr>
      <vt:lpstr>PowerPoint Presentation</vt:lpstr>
      <vt:lpstr>Prohibition</vt:lpstr>
    </vt:vector>
  </TitlesOfParts>
  <Company>Tri-Valley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America—1850-1920 Industry Corruption and Reform Chapters 5-6</dc:title>
  <dc:creator>teacher</dc:creator>
  <cp:lastModifiedBy>Snethen, Dan</cp:lastModifiedBy>
  <cp:revision>58</cp:revision>
  <dcterms:created xsi:type="dcterms:W3CDTF">2009-01-28T15:25:18Z</dcterms:created>
  <dcterms:modified xsi:type="dcterms:W3CDTF">2023-01-30T12:40:50Z</dcterms:modified>
</cp:coreProperties>
</file>