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0"/>
  </p:notesMasterIdLst>
  <p:handoutMasterIdLst>
    <p:handoutMasterId r:id="rId71"/>
  </p:handoutMasterIdLst>
  <p:sldIdLst>
    <p:sldId id="256" r:id="rId2"/>
    <p:sldId id="257" r:id="rId3"/>
    <p:sldId id="270" r:id="rId4"/>
    <p:sldId id="258" r:id="rId5"/>
    <p:sldId id="266" r:id="rId6"/>
    <p:sldId id="267" r:id="rId7"/>
    <p:sldId id="259" r:id="rId8"/>
    <p:sldId id="260" r:id="rId9"/>
    <p:sldId id="265" r:id="rId10"/>
    <p:sldId id="271" r:id="rId11"/>
    <p:sldId id="272" r:id="rId12"/>
    <p:sldId id="273" r:id="rId13"/>
    <p:sldId id="274" r:id="rId14"/>
    <p:sldId id="275" r:id="rId15"/>
    <p:sldId id="276" r:id="rId16"/>
    <p:sldId id="277" r:id="rId17"/>
    <p:sldId id="278" r:id="rId18"/>
    <p:sldId id="279" r:id="rId19"/>
    <p:sldId id="261" r:id="rId20"/>
    <p:sldId id="262" r:id="rId21"/>
    <p:sldId id="263" r:id="rId22"/>
    <p:sldId id="264"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68" r:id="rId36"/>
    <p:sldId id="269"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0929"/>
  </p:normalViewPr>
  <p:slideViewPr>
    <p:cSldViewPr>
      <p:cViewPr varScale="1">
        <p:scale>
          <a:sx n="97" d="100"/>
          <a:sy n="97" d="100"/>
        </p:scale>
        <p:origin x="1914"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r>
              <a:rPr lang="en-US" altLang="en-US"/>
              <a:t>CHAPTER 11</a:t>
            </a:r>
          </a:p>
        </p:txBody>
      </p:sp>
      <p:sp>
        <p:nvSpPr>
          <p:cNvPr id="327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6E03ACE9-6061-45B3-8BA7-305BD108C35A}" type="datetime1">
              <a:rPr lang="en-US" altLang="en-US"/>
              <a:pPr/>
              <a:t>12/4/2024</a:t>
            </a:fld>
            <a:endParaRPr lang="en-US" altLang="en-US"/>
          </a:p>
        </p:txBody>
      </p:sp>
      <p:sp>
        <p:nvSpPr>
          <p:cNvPr id="327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r>
              <a:rPr lang="en-US" altLang="en-US"/>
              <a:t>The Federal Court System</a:t>
            </a:r>
          </a:p>
        </p:txBody>
      </p:sp>
      <p:sp>
        <p:nvSpPr>
          <p:cNvPr id="327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0F0B3FA-AFB3-49F4-8C10-9469E424E722}" type="slidenum">
              <a:rPr lang="en-US" altLang="en-US"/>
              <a:pPr/>
              <a:t>‹#›</a:t>
            </a:fld>
            <a:endParaRPr lang="en-US" altLang="en-US"/>
          </a:p>
        </p:txBody>
      </p:sp>
    </p:spTree>
    <p:extLst>
      <p:ext uri="{BB962C8B-B14F-4D97-AF65-F5344CB8AC3E}">
        <p14:creationId xmlns:p14="http://schemas.microsoft.com/office/powerpoint/2010/main" val="14314355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r>
              <a:rPr lang="en-US" altLang="en-US"/>
              <a:t>CHAPTER 11</a:t>
            </a:r>
          </a:p>
        </p:txBody>
      </p:sp>
      <p:sp>
        <p:nvSpPr>
          <p:cNvPr id="3174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5C201BB0-F379-42C5-9FBE-C41B77A80166}" type="datetime1">
              <a:rPr lang="en-US" altLang="en-US"/>
              <a:pPr/>
              <a:t>12/4/2024</a:t>
            </a:fld>
            <a:endParaRPr lang="en-US" alt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175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r>
              <a:rPr lang="en-US" altLang="en-US"/>
              <a:t>The Federal Court System</a:t>
            </a:r>
          </a:p>
        </p:txBody>
      </p:sp>
      <p:sp>
        <p:nvSpPr>
          <p:cNvPr id="3175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370D2DE-2E40-4A38-9605-1B56B03D4084}" type="slidenum">
              <a:rPr lang="en-US" altLang="en-US"/>
              <a:pPr/>
              <a:t>‹#›</a:t>
            </a:fld>
            <a:endParaRPr lang="en-US" altLang="en-US"/>
          </a:p>
        </p:txBody>
      </p:sp>
    </p:spTree>
    <p:extLst>
      <p:ext uri="{BB962C8B-B14F-4D97-AF65-F5344CB8AC3E}">
        <p14:creationId xmlns:p14="http://schemas.microsoft.com/office/powerpoint/2010/main" val="4261405297"/>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CHAPTER 11</a:t>
            </a:r>
          </a:p>
        </p:txBody>
      </p:sp>
      <p:sp>
        <p:nvSpPr>
          <p:cNvPr id="5" name="Rectangle 3"/>
          <p:cNvSpPr>
            <a:spLocks noGrp="1" noChangeArrowheads="1"/>
          </p:cNvSpPr>
          <p:nvPr>
            <p:ph type="dt" idx="1"/>
          </p:nvPr>
        </p:nvSpPr>
        <p:spPr>
          <a:ln/>
        </p:spPr>
        <p:txBody>
          <a:bodyPr/>
          <a:lstStyle/>
          <a:p>
            <a:fld id="{650BF453-E4D0-4314-9E2F-BEA6EB9A9CF7}" type="datetime1">
              <a:rPr lang="en-US" altLang="en-US"/>
              <a:pPr/>
              <a:t>12/4/2024</a:t>
            </a:fld>
            <a:endParaRPr lang="en-US" altLang="en-US"/>
          </a:p>
        </p:txBody>
      </p:sp>
      <p:sp>
        <p:nvSpPr>
          <p:cNvPr id="6" name="Rectangle 6"/>
          <p:cNvSpPr>
            <a:spLocks noGrp="1" noChangeArrowheads="1"/>
          </p:cNvSpPr>
          <p:nvPr>
            <p:ph type="ftr" sz="quarter" idx="4"/>
          </p:nvPr>
        </p:nvSpPr>
        <p:spPr>
          <a:ln/>
        </p:spPr>
        <p:txBody>
          <a:bodyPr/>
          <a:lstStyle/>
          <a:p>
            <a:r>
              <a:rPr lang="en-US" altLang="en-US"/>
              <a:t>The Federal Court System</a:t>
            </a:r>
          </a:p>
        </p:txBody>
      </p:sp>
      <p:sp>
        <p:nvSpPr>
          <p:cNvPr id="7" name="Rectangle 7"/>
          <p:cNvSpPr>
            <a:spLocks noGrp="1" noChangeArrowheads="1"/>
          </p:cNvSpPr>
          <p:nvPr>
            <p:ph type="sldNum" sz="quarter" idx="5"/>
          </p:nvPr>
        </p:nvSpPr>
        <p:spPr>
          <a:ln/>
        </p:spPr>
        <p:txBody>
          <a:bodyPr/>
          <a:lstStyle/>
          <a:p>
            <a:fld id="{59F40B88-EC5F-4E0C-BB52-1A22E51759A1}" type="slidenum">
              <a:rPr lang="en-US" altLang="en-US"/>
              <a:pPr/>
              <a:t>1</a:t>
            </a:fld>
            <a:endParaRPr lang="en-US" alt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23598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altLang="en-US"/>
              <a:t>CHAPTER 13</a:t>
            </a:r>
          </a:p>
        </p:txBody>
      </p:sp>
      <p:sp>
        <p:nvSpPr>
          <p:cNvPr id="25603" name="Rectangle 3"/>
          <p:cNvSpPr>
            <a:spLocks noGrp="1" noChangeArrowheads="1"/>
          </p:cNvSpPr>
          <p:nvPr>
            <p:ph type="dt" sz="quarter" idx="1"/>
          </p:nvPr>
        </p:nvSpPr>
        <p:spPr>
          <a:noFill/>
        </p:spPr>
        <p:txBody>
          <a:bodyPr/>
          <a:lstStyle/>
          <a:p>
            <a:fld id="{ED669752-A9C6-4222-8CCB-732D173CD73C}" type="datetime1">
              <a:rPr lang="en-US" altLang="en-US"/>
              <a:pPr/>
              <a:t>12/4/2024</a:t>
            </a:fld>
            <a:endParaRPr lang="en-US" altLang="en-US"/>
          </a:p>
        </p:txBody>
      </p:sp>
      <p:sp>
        <p:nvSpPr>
          <p:cNvPr id="25604" name="Rectangle 6"/>
          <p:cNvSpPr>
            <a:spLocks noGrp="1" noChangeArrowheads="1"/>
          </p:cNvSpPr>
          <p:nvPr>
            <p:ph type="ftr" sz="quarter" idx="4"/>
          </p:nvPr>
        </p:nvSpPr>
        <p:spPr>
          <a:noFill/>
        </p:spPr>
        <p:txBody>
          <a:bodyPr/>
          <a:lstStyle/>
          <a:p>
            <a:r>
              <a:rPr lang="en-US" altLang="en-US"/>
              <a:t>Fundamental Freedoms</a:t>
            </a:r>
          </a:p>
        </p:txBody>
      </p:sp>
      <p:sp>
        <p:nvSpPr>
          <p:cNvPr id="25605" name="Rectangle 7"/>
          <p:cNvSpPr>
            <a:spLocks noGrp="1" noChangeArrowheads="1"/>
          </p:cNvSpPr>
          <p:nvPr>
            <p:ph type="sldNum" sz="quarter" idx="5"/>
          </p:nvPr>
        </p:nvSpPr>
        <p:spPr>
          <a:noFill/>
        </p:spPr>
        <p:txBody>
          <a:bodyPr/>
          <a:lstStyle/>
          <a:p>
            <a:fld id="{63435ABB-1548-43EA-A4FF-51D4382461B0}" type="slidenum">
              <a:rPr lang="en-US" altLang="en-US"/>
              <a:pPr/>
              <a:t>36</a:t>
            </a:fld>
            <a:endParaRPr lang="en-US" altLang="en-US"/>
          </a:p>
        </p:txBody>
      </p:sp>
      <p:sp>
        <p:nvSpPr>
          <p:cNvPr id="25606" name="Rectangle 2"/>
          <p:cNvSpPr>
            <a:spLocks noGrp="1" noRot="1" noChangeAspect="1" noChangeArrowheads="1" noTextEdit="1"/>
          </p:cNvSpPr>
          <p:nvPr>
            <p:ph type="sldImg"/>
          </p:nvPr>
        </p:nvSpPr>
        <p:spPr>
          <a:ln/>
        </p:spPr>
      </p:sp>
      <p:sp>
        <p:nvSpPr>
          <p:cNvPr id="25607" name="Rectangle 3"/>
          <p:cNvSpPr>
            <a:spLocks noGrp="1" noChangeArrowheads="1"/>
          </p:cNvSpPr>
          <p:nvPr>
            <p:ph type="body" idx="1"/>
          </p:nvPr>
        </p:nvSpPr>
        <p:spPr>
          <a:noFill/>
          <a:ln/>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CHAPTER 14</a:t>
            </a:r>
          </a:p>
        </p:txBody>
      </p:sp>
      <p:sp>
        <p:nvSpPr>
          <p:cNvPr id="5" name="Rectangle 3"/>
          <p:cNvSpPr>
            <a:spLocks noGrp="1" noChangeArrowheads="1"/>
          </p:cNvSpPr>
          <p:nvPr>
            <p:ph type="dt" idx="1"/>
          </p:nvPr>
        </p:nvSpPr>
        <p:spPr>
          <a:ln/>
        </p:spPr>
        <p:txBody>
          <a:bodyPr/>
          <a:lstStyle/>
          <a:p>
            <a:fld id="{C5106BE1-77B8-4730-81E2-8F5B320D9363}" type="datetime1">
              <a:rPr lang="en-US" altLang="en-US"/>
              <a:pPr/>
              <a:t>12/4/2024</a:t>
            </a:fld>
            <a:endParaRPr lang="en-US" altLang="en-US"/>
          </a:p>
        </p:txBody>
      </p:sp>
      <p:sp>
        <p:nvSpPr>
          <p:cNvPr id="6" name="Rectangle 6"/>
          <p:cNvSpPr>
            <a:spLocks noGrp="1" noChangeArrowheads="1"/>
          </p:cNvSpPr>
          <p:nvPr>
            <p:ph type="ftr" sz="quarter" idx="4"/>
          </p:nvPr>
        </p:nvSpPr>
        <p:spPr>
          <a:ln/>
        </p:spPr>
        <p:txBody>
          <a:bodyPr/>
          <a:lstStyle/>
          <a:p>
            <a:r>
              <a:rPr lang="en-US" altLang="en-US"/>
              <a:t>Assuring Individual Rights</a:t>
            </a:r>
          </a:p>
        </p:txBody>
      </p:sp>
      <p:sp>
        <p:nvSpPr>
          <p:cNvPr id="7" name="Rectangle 7"/>
          <p:cNvSpPr>
            <a:spLocks noGrp="1" noChangeArrowheads="1"/>
          </p:cNvSpPr>
          <p:nvPr>
            <p:ph type="sldNum" sz="quarter" idx="5"/>
          </p:nvPr>
        </p:nvSpPr>
        <p:spPr>
          <a:ln/>
        </p:spPr>
        <p:txBody>
          <a:bodyPr/>
          <a:lstStyle/>
          <a:p>
            <a:fld id="{88D3C474-C445-4066-B607-22F7343252D4}" type="slidenum">
              <a:rPr lang="en-US" altLang="en-US"/>
              <a:pPr/>
              <a:t>41</a:t>
            </a:fld>
            <a:endParaRPr lang="en-US" alt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CHAPTER 15</a:t>
            </a:r>
          </a:p>
        </p:txBody>
      </p:sp>
      <p:sp>
        <p:nvSpPr>
          <p:cNvPr id="5" name="Rectangle 3"/>
          <p:cNvSpPr>
            <a:spLocks noGrp="1" noChangeArrowheads="1"/>
          </p:cNvSpPr>
          <p:nvPr>
            <p:ph type="dt" idx="1"/>
          </p:nvPr>
        </p:nvSpPr>
        <p:spPr>
          <a:ln/>
        </p:spPr>
        <p:txBody>
          <a:bodyPr/>
          <a:lstStyle/>
          <a:p>
            <a:fld id="{20E2B641-3D92-430E-B234-288C10A969C7}" type="datetime1">
              <a:rPr lang="en-US" altLang="en-US"/>
              <a:pPr/>
              <a:t>12/4/2024</a:t>
            </a:fld>
            <a:endParaRPr lang="en-US" altLang="en-US"/>
          </a:p>
        </p:txBody>
      </p:sp>
      <p:sp>
        <p:nvSpPr>
          <p:cNvPr id="6" name="Rectangle 6"/>
          <p:cNvSpPr>
            <a:spLocks noGrp="1" noChangeArrowheads="1"/>
          </p:cNvSpPr>
          <p:nvPr>
            <p:ph type="ftr" sz="quarter" idx="4"/>
          </p:nvPr>
        </p:nvSpPr>
        <p:spPr>
          <a:ln/>
        </p:spPr>
        <p:txBody>
          <a:bodyPr/>
          <a:lstStyle/>
          <a:p>
            <a:r>
              <a:rPr lang="en-US" altLang="en-US"/>
              <a:t>Struggle for Civil Rights</a:t>
            </a:r>
          </a:p>
        </p:txBody>
      </p:sp>
      <p:sp>
        <p:nvSpPr>
          <p:cNvPr id="7" name="Rectangle 7"/>
          <p:cNvSpPr>
            <a:spLocks noGrp="1" noChangeArrowheads="1"/>
          </p:cNvSpPr>
          <p:nvPr>
            <p:ph type="sldNum" sz="quarter" idx="5"/>
          </p:nvPr>
        </p:nvSpPr>
        <p:spPr>
          <a:ln/>
        </p:spPr>
        <p:txBody>
          <a:bodyPr/>
          <a:lstStyle/>
          <a:p>
            <a:fld id="{28A13B3C-573A-4F5B-B705-141C95324FD6}" type="slidenum">
              <a:rPr lang="en-US" altLang="en-US"/>
              <a:pPr/>
              <a:t>54</a:t>
            </a:fld>
            <a:endParaRPr lang="en-US" alt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9698" name="Rectangle 1026"/>
          <p:cNvSpPr>
            <a:spLocks noChangeArrowheads="1"/>
          </p:cNvSpPr>
          <p:nvPr/>
        </p:nvSpPr>
        <p:spPr bwMode="auto">
          <a:xfrm>
            <a:off x="457200" y="631825"/>
            <a:ext cx="8318500" cy="46038"/>
          </a:xfrm>
          <a:prstGeom prst="rect">
            <a:avLst/>
          </a:prstGeom>
          <a:solidFill>
            <a:srgbClr val="CC0000"/>
          </a:solidFill>
          <a:ln w="9525">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9" name="Text Box 1027"/>
          <p:cNvSpPr txBox="1">
            <a:spLocks noChangeArrowheads="1"/>
          </p:cNvSpPr>
          <p:nvPr/>
        </p:nvSpPr>
        <p:spPr bwMode="auto">
          <a:xfrm>
            <a:off x="3175" y="6502400"/>
            <a:ext cx="9140825" cy="274638"/>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C0000">
                      <a:gamma/>
                      <a:shade val="60000"/>
                      <a:invGamma/>
                    </a:srgbClr>
                  </a:outerShdw>
                </a:effectLst>
              </a14:hiddenEffects>
            </a:ext>
          </a:extLst>
        </p:spPr>
        <p:txBody>
          <a:bodyPr anchor="b"/>
          <a:lstStyle/>
          <a:p>
            <a:pPr algn="r"/>
            <a:r>
              <a:rPr lang="en-US" altLang="en-US" sz="1400">
                <a:latin typeface="Arial Black" panose="020B0A04020102020204" pitchFamily="34" charset="0"/>
              </a:rPr>
              <a:t>HOLT, RINEHART </a:t>
            </a:r>
            <a:r>
              <a:rPr lang="en-US" altLang="en-US" sz="1000">
                <a:latin typeface="Arial Black" panose="020B0A04020102020204" pitchFamily="34" charset="0"/>
              </a:rPr>
              <a:t>AND</a:t>
            </a:r>
            <a:r>
              <a:rPr lang="en-US" altLang="en-US" sz="1400">
                <a:latin typeface="Arial Black" panose="020B0A04020102020204" pitchFamily="34" charset="0"/>
              </a:rPr>
              <a:t> WINSTON</a:t>
            </a:r>
          </a:p>
        </p:txBody>
      </p:sp>
      <p:sp>
        <p:nvSpPr>
          <p:cNvPr id="29700" name="Rectangle 1028"/>
          <p:cNvSpPr>
            <a:spLocks noGrp="1" noChangeArrowheads="1"/>
          </p:cNvSpPr>
          <p:nvPr>
            <p:ph type="ctrTitle"/>
          </p:nvPr>
        </p:nvSpPr>
        <p:spPr>
          <a:xfrm>
            <a:off x="457200" y="914400"/>
            <a:ext cx="6172200" cy="731838"/>
          </a:xfrm>
        </p:spPr>
        <p:txBody>
          <a:bodyPr lIns="91440" rIns="91440"/>
          <a:lstStyle>
            <a:lvl1pPr>
              <a:defRPr sz="3600" b="1">
                <a:solidFill>
                  <a:schemeClr val="accent1"/>
                </a:solidFill>
                <a:effectLst>
                  <a:outerShdw blurRad="38100" dist="38100" dir="2700000" algn="tl">
                    <a:srgbClr val="000000"/>
                  </a:outerShdw>
                </a:effectLst>
              </a:defRPr>
            </a:lvl1pPr>
          </a:lstStyle>
          <a:p>
            <a:pPr lvl="0"/>
            <a:r>
              <a:rPr lang="en-US" altLang="en-US" noProof="0"/>
              <a:t>Click to edit Master title style</a:t>
            </a:r>
          </a:p>
        </p:txBody>
      </p:sp>
      <p:sp>
        <p:nvSpPr>
          <p:cNvPr id="29701" name="Rectangle 1029"/>
          <p:cNvSpPr>
            <a:spLocks noGrp="1" noChangeArrowheads="1"/>
          </p:cNvSpPr>
          <p:nvPr>
            <p:ph type="subTitle" idx="1"/>
          </p:nvPr>
        </p:nvSpPr>
        <p:spPr/>
        <p:txBody>
          <a:bodyPr lIns="91440" rIns="91440"/>
          <a:lstStyle>
            <a:lvl1pPr>
              <a:buClr>
                <a:schemeClr val="accent1"/>
              </a:buClr>
              <a:defRPr>
                <a:solidFill>
                  <a:schemeClr val="tx1"/>
                </a:solidFill>
              </a:defRPr>
            </a:lvl1pPr>
          </a:lstStyle>
          <a:p>
            <a:pPr lvl="0"/>
            <a:r>
              <a:rPr lang="en-US" altLang="en-US" noProof="0"/>
              <a:t>Click to edit Master subtitle style</a:t>
            </a:r>
          </a:p>
        </p:txBody>
      </p:sp>
      <p:sp>
        <p:nvSpPr>
          <p:cNvPr id="29702" name="Rectangle 1030"/>
          <p:cNvSpPr>
            <a:spLocks noGrp="1" noChangeArrowheads="1"/>
          </p:cNvSpPr>
          <p:nvPr>
            <p:ph type="dt" sz="half" idx="2"/>
          </p:nvPr>
        </p:nvSpPr>
        <p:spPr/>
        <p:txBody>
          <a:bodyPr/>
          <a:lstStyle>
            <a:lvl1pPr>
              <a:defRPr/>
            </a:lvl1pPr>
          </a:lstStyle>
          <a:p>
            <a:endParaRPr lang="en-US" altLang="en-US"/>
          </a:p>
        </p:txBody>
      </p:sp>
      <p:sp>
        <p:nvSpPr>
          <p:cNvPr id="29703" name="Rectangle 1031"/>
          <p:cNvSpPr>
            <a:spLocks noGrp="1" noChangeArrowheads="1"/>
          </p:cNvSpPr>
          <p:nvPr>
            <p:ph type="ftr" sz="quarter" idx="3"/>
          </p:nvPr>
        </p:nvSpPr>
        <p:spPr/>
        <p:txBody>
          <a:bodyPr/>
          <a:lstStyle>
            <a:lvl1pPr>
              <a:defRPr/>
            </a:lvl1pPr>
          </a:lstStyle>
          <a:p>
            <a:endParaRPr lang="en-US" altLang="en-US"/>
          </a:p>
        </p:txBody>
      </p:sp>
      <p:grpSp>
        <p:nvGrpSpPr>
          <p:cNvPr id="29704" name="Group 1032"/>
          <p:cNvGrpSpPr>
            <a:grpSpLocks/>
          </p:cNvGrpSpPr>
          <p:nvPr/>
        </p:nvGrpSpPr>
        <p:grpSpPr bwMode="auto">
          <a:xfrm>
            <a:off x="6099175" y="0"/>
            <a:ext cx="2809875" cy="1098550"/>
            <a:chOff x="3842" y="48"/>
            <a:chExt cx="1770" cy="692"/>
          </a:xfrm>
        </p:grpSpPr>
        <p:sp>
          <p:nvSpPr>
            <p:cNvPr id="29705" name="Text Box 1033"/>
            <p:cNvSpPr txBox="1">
              <a:spLocks noChangeArrowheads="1"/>
            </p:cNvSpPr>
            <p:nvPr/>
          </p:nvSpPr>
          <p:spPr bwMode="auto">
            <a:xfrm>
              <a:off x="3842" y="48"/>
              <a:ext cx="1770" cy="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75000"/>
                </a:lnSpc>
              </a:pPr>
              <a:r>
                <a:rPr lang="en-US" altLang="en-US" sz="6000" b="1">
                  <a:solidFill>
                    <a:schemeClr val="accent1"/>
                  </a:solidFill>
                  <a:effectLst>
                    <a:outerShdw blurRad="38100" dist="38100" dir="2700000" algn="tl">
                      <a:srgbClr val="000000"/>
                    </a:outerShdw>
                  </a:effectLst>
                </a:rPr>
                <a:t>A</a:t>
              </a:r>
              <a:r>
                <a:rPr lang="en-US" altLang="en-US" sz="3200" b="1">
                  <a:solidFill>
                    <a:schemeClr val="accent1"/>
                  </a:solidFill>
                  <a:effectLst>
                    <a:outerShdw blurRad="38100" dist="38100" dir="2700000" algn="tl">
                      <a:srgbClr val="000000"/>
                    </a:outerShdw>
                  </a:effectLst>
                </a:rPr>
                <a:t>MERICAN</a:t>
              </a:r>
            </a:p>
            <a:p>
              <a:pPr algn="ctr">
                <a:lnSpc>
                  <a:spcPct val="75000"/>
                </a:lnSpc>
              </a:pPr>
              <a:r>
                <a:rPr lang="en-US" altLang="en-US" sz="2800" b="1">
                  <a:solidFill>
                    <a:schemeClr val="accent1"/>
                  </a:solidFill>
                  <a:effectLst>
                    <a:outerShdw blurRad="38100" dist="38100" dir="2700000" algn="tl">
                      <a:srgbClr val="000000"/>
                    </a:outerShdw>
                  </a:effectLst>
                </a:rPr>
                <a:t>GOVERNMENT</a:t>
              </a:r>
            </a:p>
          </p:txBody>
        </p:sp>
        <p:sp>
          <p:nvSpPr>
            <p:cNvPr id="29706" name="Text Box 1034"/>
            <p:cNvSpPr txBox="1">
              <a:spLocks noChangeArrowheads="1"/>
            </p:cNvSpPr>
            <p:nvPr/>
          </p:nvSpPr>
          <p:spPr bwMode="auto">
            <a:xfrm>
              <a:off x="4134" y="82"/>
              <a:ext cx="402"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75000"/>
                </a:lnSpc>
              </a:pPr>
              <a:r>
                <a:rPr lang="en-US" altLang="en-US" sz="1600" b="1">
                  <a:latin typeface="Arial Narrow" panose="020B0606020202030204" pitchFamily="34" charset="0"/>
                </a:rPr>
                <a:t>HOLT</a:t>
              </a:r>
            </a:p>
          </p:txBody>
        </p:sp>
      </p:grpSp>
      <p:sp>
        <p:nvSpPr>
          <p:cNvPr id="29707" name="Rectangle 1035"/>
          <p:cNvSpPr>
            <a:spLocks noGrp="1" noChangeArrowheads="1"/>
          </p:cNvSpPr>
          <p:nvPr>
            <p:ph type="sldNum" sz="quarter" idx="4"/>
          </p:nvPr>
        </p:nvSpPr>
        <p:spPr/>
        <p:txBody>
          <a:bodyPr/>
          <a:lstStyle>
            <a:lvl1pPr>
              <a:defRPr/>
            </a:lvl1pPr>
          </a:lstStyle>
          <a:p>
            <a:fld id="{39D5ED21-D0A1-403A-A7FE-586F2CEDA209}"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DAD11DF-CCEE-4057-A371-0422A3A07690}" type="slidenum">
              <a:rPr lang="en-US" altLang="en-US"/>
              <a:pPr/>
              <a:t>‹#›</a:t>
            </a:fld>
            <a:endParaRPr lang="en-US" altLang="en-US"/>
          </a:p>
        </p:txBody>
      </p:sp>
    </p:spTree>
    <p:extLst>
      <p:ext uri="{BB962C8B-B14F-4D97-AF65-F5344CB8AC3E}">
        <p14:creationId xmlns:p14="http://schemas.microsoft.com/office/powerpoint/2010/main" val="1930638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20574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85800"/>
            <a:ext cx="60198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A7CB588-939D-48B8-A701-F3A08E938D83}" type="slidenum">
              <a:rPr lang="en-US" altLang="en-US"/>
              <a:pPr/>
              <a:t>‹#›</a:t>
            </a:fld>
            <a:endParaRPr lang="en-US" altLang="en-US"/>
          </a:p>
        </p:txBody>
      </p:sp>
    </p:spTree>
    <p:extLst>
      <p:ext uri="{BB962C8B-B14F-4D97-AF65-F5344CB8AC3E}">
        <p14:creationId xmlns:p14="http://schemas.microsoft.com/office/powerpoint/2010/main" val="22390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AFC8E98-0E6D-46C9-A21C-0AB651F0F541}" type="slidenum">
              <a:rPr lang="en-US" altLang="en-US"/>
              <a:pPr/>
              <a:t>‹#›</a:t>
            </a:fld>
            <a:endParaRPr lang="en-US" altLang="en-US"/>
          </a:p>
        </p:txBody>
      </p:sp>
    </p:spTree>
    <p:extLst>
      <p:ext uri="{BB962C8B-B14F-4D97-AF65-F5344CB8AC3E}">
        <p14:creationId xmlns:p14="http://schemas.microsoft.com/office/powerpoint/2010/main" val="608688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7896D99-6DD7-483C-970C-84FE52633953}" type="slidenum">
              <a:rPr lang="en-US" altLang="en-US"/>
              <a:pPr/>
              <a:t>‹#›</a:t>
            </a:fld>
            <a:endParaRPr lang="en-US" altLang="en-US"/>
          </a:p>
        </p:txBody>
      </p:sp>
    </p:spTree>
    <p:extLst>
      <p:ext uri="{BB962C8B-B14F-4D97-AF65-F5344CB8AC3E}">
        <p14:creationId xmlns:p14="http://schemas.microsoft.com/office/powerpoint/2010/main" val="245891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9089881-0741-4638-80B0-48BB5DF841E6}" type="slidenum">
              <a:rPr lang="en-US" altLang="en-US"/>
              <a:pPr/>
              <a:t>‹#›</a:t>
            </a:fld>
            <a:endParaRPr lang="en-US" altLang="en-US"/>
          </a:p>
        </p:txBody>
      </p:sp>
    </p:spTree>
    <p:extLst>
      <p:ext uri="{BB962C8B-B14F-4D97-AF65-F5344CB8AC3E}">
        <p14:creationId xmlns:p14="http://schemas.microsoft.com/office/powerpoint/2010/main" val="4115934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D8455D14-97F2-4FFD-B1B6-28E170F27578}" type="slidenum">
              <a:rPr lang="en-US" altLang="en-US"/>
              <a:pPr/>
              <a:t>‹#›</a:t>
            </a:fld>
            <a:endParaRPr lang="en-US" altLang="en-US"/>
          </a:p>
        </p:txBody>
      </p:sp>
    </p:spTree>
    <p:extLst>
      <p:ext uri="{BB962C8B-B14F-4D97-AF65-F5344CB8AC3E}">
        <p14:creationId xmlns:p14="http://schemas.microsoft.com/office/powerpoint/2010/main" val="33212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5CCFAD8-7C62-47D2-87D2-808DF3E2CCE3}" type="slidenum">
              <a:rPr lang="en-US" altLang="en-US"/>
              <a:pPr/>
              <a:t>‹#›</a:t>
            </a:fld>
            <a:endParaRPr lang="en-US" altLang="en-US"/>
          </a:p>
        </p:txBody>
      </p:sp>
    </p:spTree>
    <p:extLst>
      <p:ext uri="{BB962C8B-B14F-4D97-AF65-F5344CB8AC3E}">
        <p14:creationId xmlns:p14="http://schemas.microsoft.com/office/powerpoint/2010/main" val="131445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1769896A-B364-44CC-ABDB-0D552D95BE1B}" type="slidenum">
              <a:rPr lang="en-US" altLang="en-US"/>
              <a:pPr/>
              <a:t>‹#›</a:t>
            </a:fld>
            <a:endParaRPr lang="en-US" altLang="en-US"/>
          </a:p>
        </p:txBody>
      </p:sp>
    </p:spTree>
    <p:extLst>
      <p:ext uri="{BB962C8B-B14F-4D97-AF65-F5344CB8AC3E}">
        <p14:creationId xmlns:p14="http://schemas.microsoft.com/office/powerpoint/2010/main" val="286002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B0D8A4D-7FF9-4879-9D20-9EC1F6E4AC29}" type="slidenum">
              <a:rPr lang="en-US" altLang="en-US"/>
              <a:pPr/>
              <a:t>‹#›</a:t>
            </a:fld>
            <a:endParaRPr lang="en-US" altLang="en-US"/>
          </a:p>
        </p:txBody>
      </p:sp>
    </p:spTree>
    <p:extLst>
      <p:ext uri="{BB962C8B-B14F-4D97-AF65-F5344CB8AC3E}">
        <p14:creationId xmlns:p14="http://schemas.microsoft.com/office/powerpoint/2010/main" val="428180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7F1A092-C1F8-4AC8-9EE1-AAC0873EEF73}" type="slidenum">
              <a:rPr lang="en-US" altLang="en-US"/>
              <a:pPr/>
              <a:t>‹#›</a:t>
            </a:fld>
            <a:endParaRPr lang="en-US" altLang="en-US"/>
          </a:p>
        </p:txBody>
      </p:sp>
    </p:spTree>
    <p:extLst>
      <p:ext uri="{BB962C8B-B14F-4D97-AF65-F5344CB8AC3E}">
        <p14:creationId xmlns:p14="http://schemas.microsoft.com/office/powerpoint/2010/main" val="1043893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685800"/>
            <a:ext cx="8229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US" altLang="en-US"/>
              <a:t>Click to edit </a:t>
            </a:r>
            <a:br>
              <a:rPr lang="en-US" altLang="en-US"/>
            </a:br>
            <a:r>
              <a:rPr lang="en-US" altLang="en-US"/>
              <a:t>Master title style</a:t>
            </a:r>
          </a:p>
        </p:txBody>
      </p:sp>
      <p:sp>
        <p:nvSpPr>
          <p:cNvPr id="28675" name="Rectangle 3"/>
          <p:cNvSpPr>
            <a:spLocks noGrp="1" noChangeArrowheads="1"/>
          </p:cNvSpPr>
          <p:nvPr>
            <p:ph type="body" idx="1"/>
          </p:nvPr>
        </p:nvSpPr>
        <p:spPr bwMode="auto">
          <a:xfrm>
            <a:off x="457200" y="1676400"/>
            <a:ext cx="82296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8676" name="Rectangle 4"/>
          <p:cNvSpPr>
            <a:spLocks noChangeArrowheads="1"/>
          </p:cNvSpPr>
          <p:nvPr/>
        </p:nvSpPr>
        <p:spPr bwMode="auto">
          <a:xfrm>
            <a:off x="457200" y="631825"/>
            <a:ext cx="8318500" cy="46038"/>
          </a:xfrm>
          <a:prstGeom prst="rect">
            <a:avLst/>
          </a:prstGeom>
          <a:solidFill>
            <a:srgbClr val="CC0000"/>
          </a:solidFill>
          <a:ln w="9525">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8677" name="Group 5"/>
          <p:cNvGrpSpPr>
            <a:grpSpLocks/>
          </p:cNvGrpSpPr>
          <p:nvPr/>
        </p:nvGrpSpPr>
        <p:grpSpPr bwMode="auto">
          <a:xfrm>
            <a:off x="6099175" y="0"/>
            <a:ext cx="2809875" cy="1098550"/>
            <a:chOff x="3842" y="48"/>
            <a:chExt cx="1770" cy="692"/>
          </a:xfrm>
        </p:grpSpPr>
        <p:sp>
          <p:nvSpPr>
            <p:cNvPr id="28678" name="Text Box 6"/>
            <p:cNvSpPr txBox="1">
              <a:spLocks noChangeArrowheads="1"/>
            </p:cNvSpPr>
            <p:nvPr/>
          </p:nvSpPr>
          <p:spPr bwMode="auto">
            <a:xfrm>
              <a:off x="3842" y="48"/>
              <a:ext cx="1770" cy="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75000"/>
                </a:lnSpc>
              </a:pPr>
              <a:r>
                <a:rPr lang="en-US" altLang="en-US" sz="6000" b="1">
                  <a:solidFill>
                    <a:schemeClr val="accent1"/>
                  </a:solidFill>
                  <a:effectLst>
                    <a:outerShdw blurRad="38100" dist="38100" dir="2700000" algn="tl">
                      <a:srgbClr val="000000"/>
                    </a:outerShdw>
                  </a:effectLst>
                </a:rPr>
                <a:t>A</a:t>
              </a:r>
              <a:r>
                <a:rPr lang="en-US" altLang="en-US" sz="3200" b="1">
                  <a:solidFill>
                    <a:schemeClr val="accent1"/>
                  </a:solidFill>
                  <a:effectLst>
                    <a:outerShdw blurRad="38100" dist="38100" dir="2700000" algn="tl">
                      <a:srgbClr val="000000"/>
                    </a:outerShdw>
                  </a:effectLst>
                </a:rPr>
                <a:t>MERICAN</a:t>
              </a:r>
            </a:p>
            <a:p>
              <a:pPr algn="ctr">
                <a:lnSpc>
                  <a:spcPct val="75000"/>
                </a:lnSpc>
              </a:pPr>
              <a:r>
                <a:rPr lang="en-US" altLang="en-US" sz="2800" b="1">
                  <a:solidFill>
                    <a:schemeClr val="accent1"/>
                  </a:solidFill>
                  <a:effectLst>
                    <a:outerShdw blurRad="38100" dist="38100" dir="2700000" algn="tl">
                      <a:srgbClr val="000000"/>
                    </a:outerShdw>
                  </a:effectLst>
                </a:rPr>
                <a:t>GOVERNMENT</a:t>
              </a:r>
            </a:p>
          </p:txBody>
        </p:sp>
        <p:sp>
          <p:nvSpPr>
            <p:cNvPr id="28679" name="Text Box 7"/>
            <p:cNvSpPr txBox="1">
              <a:spLocks noChangeArrowheads="1"/>
            </p:cNvSpPr>
            <p:nvPr/>
          </p:nvSpPr>
          <p:spPr bwMode="auto">
            <a:xfrm>
              <a:off x="4134" y="82"/>
              <a:ext cx="402"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75000"/>
                </a:lnSpc>
              </a:pPr>
              <a:r>
                <a:rPr lang="en-US" altLang="en-US" sz="1600" b="1">
                  <a:latin typeface="Arial Narrow" panose="020B0606020202030204" pitchFamily="34" charset="0"/>
                </a:rPr>
                <a:t>HOLT</a:t>
              </a:r>
            </a:p>
          </p:txBody>
        </p:sp>
      </p:grpSp>
      <p:sp>
        <p:nvSpPr>
          <p:cNvPr id="28680" name="Text Box 8"/>
          <p:cNvSpPr txBox="1">
            <a:spLocks noChangeArrowheads="1"/>
          </p:cNvSpPr>
          <p:nvPr/>
        </p:nvSpPr>
        <p:spPr bwMode="auto">
          <a:xfrm>
            <a:off x="3175" y="6502400"/>
            <a:ext cx="9140825" cy="274638"/>
          </a:xfrm>
          <a:prstGeom prst="rect">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C0000">
                      <a:gamma/>
                      <a:shade val="60000"/>
                      <a:invGamma/>
                    </a:srgbClr>
                  </a:outerShdw>
                </a:effectLst>
              </a14:hiddenEffects>
            </a:ext>
          </a:extLst>
        </p:spPr>
        <p:txBody>
          <a:bodyPr anchor="b"/>
          <a:lstStyle/>
          <a:p>
            <a:pPr algn="r"/>
            <a:r>
              <a:rPr lang="en-US" altLang="en-US" sz="1400">
                <a:latin typeface="Arial Black" panose="020B0A04020102020204" pitchFamily="34" charset="0"/>
              </a:rPr>
              <a:t>HOLT, RINEHART </a:t>
            </a:r>
            <a:r>
              <a:rPr lang="en-US" altLang="en-US" sz="1000">
                <a:latin typeface="Arial Black" panose="020B0A04020102020204" pitchFamily="34" charset="0"/>
              </a:rPr>
              <a:t>AND</a:t>
            </a:r>
            <a:r>
              <a:rPr lang="en-US" altLang="en-US" sz="1400">
                <a:latin typeface="Arial Black" panose="020B0A04020102020204" pitchFamily="34" charset="0"/>
              </a:rPr>
              <a:t> WINSTON</a:t>
            </a:r>
          </a:p>
        </p:txBody>
      </p:sp>
      <p:sp>
        <p:nvSpPr>
          <p:cNvPr id="28681" name="Rectangle 9"/>
          <p:cNvSpPr>
            <a:spLocks noGrp="1" noChangeArrowheads="1"/>
          </p:cNvSpPr>
          <p:nvPr>
            <p:ph type="dt" sz="half" idx="2"/>
          </p:nvPr>
        </p:nvSpPr>
        <p:spPr bwMode="auto">
          <a:xfrm>
            <a:off x="685800" y="63198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28682" name="Rectangle 10"/>
          <p:cNvSpPr>
            <a:spLocks noGrp="1" noChangeArrowheads="1"/>
          </p:cNvSpPr>
          <p:nvPr>
            <p:ph type="ftr" sz="quarter" idx="3"/>
          </p:nvPr>
        </p:nvSpPr>
        <p:spPr bwMode="auto">
          <a:xfrm>
            <a:off x="3124200" y="63198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28683" name="Rectangle 11"/>
          <p:cNvSpPr>
            <a:spLocks noGrp="1" noChangeArrowheads="1"/>
          </p:cNvSpPr>
          <p:nvPr>
            <p:ph type="sldNum" sz="quarter" idx="4"/>
          </p:nvPr>
        </p:nvSpPr>
        <p:spPr bwMode="auto">
          <a:xfrm>
            <a:off x="114300" y="6502400"/>
            <a:ext cx="1905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rgbClr val="B2B2B2"/>
                </a:solidFill>
                <a:effectLst>
                  <a:outerShdw blurRad="38100" dist="38100" dir="2700000" algn="tl">
                    <a:srgbClr val="000000"/>
                  </a:outerShdw>
                </a:effectLst>
                <a:latin typeface="Arial Black" panose="020B0A04020102020204" pitchFamily="34" charset="0"/>
              </a:defRPr>
            </a:lvl1pPr>
          </a:lstStyle>
          <a:p>
            <a:fld id="{0747C407-BAF1-4062-9185-6F71D847F092}" type="slidenum">
              <a:rPr lang="en-US" altLang="en-US"/>
              <a:pPr/>
              <a:t>‹#›</a:t>
            </a:fld>
            <a:endParaRPr lang="en-US" altLang="en-US"/>
          </a:p>
        </p:txBody>
      </p:sp>
      <p:sp>
        <p:nvSpPr>
          <p:cNvPr id="28684" name="Rectangle 12"/>
          <p:cNvSpPr>
            <a:spLocks noChangeArrowheads="1"/>
          </p:cNvSpPr>
          <p:nvPr userDrawn="1"/>
        </p:nvSpPr>
        <p:spPr bwMode="auto">
          <a:xfrm>
            <a:off x="381000" y="76200"/>
            <a:ext cx="5484813" cy="54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r>
              <a:rPr lang="en-US" altLang="en-US" sz="3200">
                <a:solidFill>
                  <a:schemeClr val="accent2"/>
                </a:solidFill>
              </a:rPr>
              <a:t>The Federal Court System</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6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6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8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bldLvl="5" autoUpdateAnimBg="0">
        <p:tmplLst>
          <p:tmpl lvl="1">
            <p:tnLst>
              <p:par>
                <p:cTn presetID="1" presetClass="entr" presetSubtype="0" fill="hold" nodeType="clickEffect">
                  <p:stCondLst>
                    <p:cond delay="0"/>
                  </p:stCondLst>
                  <p:childTnLst>
                    <p:set>
                      <p:cBhvr>
                        <p:cTn dur="1" fill="hold">
                          <p:stCondLst>
                            <p:cond delay="499"/>
                          </p:stCondLst>
                        </p:cTn>
                        <p:tgtEl>
                          <p:spTgt spid="28675"/>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499"/>
                          </p:stCondLst>
                        </p:cTn>
                        <p:tgtEl>
                          <p:spTgt spid="28675"/>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499"/>
                          </p:stCondLst>
                        </p:cTn>
                        <p:tgtEl>
                          <p:spTgt spid="28675"/>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499"/>
                          </p:stCondLst>
                        </p:cTn>
                        <p:tgtEl>
                          <p:spTgt spid="28675"/>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499"/>
                          </p:stCondLst>
                        </p:cTn>
                        <p:tgtEl>
                          <p:spTgt spid="28675"/>
                        </p:tgtEl>
                        <p:attrNameLst>
                          <p:attrName>style.visibility</p:attrName>
                        </p:attrNameLst>
                      </p:cBhvr>
                      <p:to>
                        <p:strVal val="visible"/>
                      </p:to>
                    </p:set>
                  </p:childTnLst>
                </p:cTn>
              </p:par>
            </p:tnLst>
          </p:tmpl>
        </p:tmplLst>
      </p:bldP>
    </p:bldLst>
  </p:timing>
  <p:hf hdr="0" ftr="0" dt="0"/>
  <p:txStyles>
    <p:titleStyle>
      <a:lvl1pPr algn="l" rtl="0" fontAlgn="base">
        <a:spcBef>
          <a:spcPct val="0"/>
        </a:spcBef>
        <a:spcAft>
          <a:spcPct val="0"/>
        </a:spcAft>
        <a:defRPr sz="2800" kern="1200">
          <a:solidFill>
            <a:schemeClr val="tx1"/>
          </a:solidFill>
          <a:latin typeface="+mj-lt"/>
          <a:ea typeface="+mj-ea"/>
          <a:cs typeface="+mj-cs"/>
        </a:defRPr>
      </a:lvl1pPr>
      <a:lvl2pPr algn="l" rtl="0" fontAlgn="base">
        <a:spcBef>
          <a:spcPct val="0"/>
        </a:spcBef>
        <a:spcAft>
          <a:spcPct val="0"/>
        </a:spcAft>
        <a:defRPr sz="2800">
          <a:solidFill>
            <a:schemeClr val="tx1"/>
          </a:solidFill>
          <a:latin typeface="Times New Roman" panose="02020603050405020304" pitchFamily="18" charset="0"/>
        </a:defRPr>
      </a:lvl2pPr>
      <a:lvl3pPr algn="l" rtl="0" fontAlgn="base">
        <a:spcBef>
          <a:spcPct val="0"/>
        </a:spcBef>
        <a:spcAft>
          <a:spcPct val="0"/>
        </a:spcAft>
        <a:defRPr sz="2800">
          <a:solidFill>
            <a:schemeClr val="tx1"/>
          </a:solidFill>
          <a:latin typeface="Times New Roman" panose="02020603050405020304" pitchFamily="18" charset="0"/>
        </a:defRPr>
      </a:lvl3pPr>
      <a:lvl4pPr algn="l" rtl="0" fontAlgn="base">
        <a:spcBef>
          <a:spcPct val="0"/>
        </a:spcBef>
        <a:spcAft>
          <a:spcPct val="0"/>
        </a:spcAft>
        <a:defRPr sz="2800">
          <a:solidFill>
            <a:schemeClr val="tx1"/>
          </a:solidFill>
          <a:latin typeface="Times New Roman" panose="02020603050405020304" pitchFamily="18" charset="0"/>
        </a:defRPr>
      </a:lvl4pPr>
      <a:lvl5pPr algn="l" rtl="0" fontAlgn="base">
        <a:spcBef>
          <a:spcPct val="0"/>
        </a:spcBef>
        <a:spcAft>
          <a:spcPct val="0"/>
        </a:spcAft>
        <a:defRPr sz="2800">
          <a:solidFill>
            <a:schemeClr val="tx1"/>
          </a:solidFill>
          <a:latin typeface="Times New Roman" panose="02020603050405020304" pitchFamily="18" charset="0"/>
        </a:defRPr>
      </a:lvl5pPr>
      <a:lvl6pPr marL="457200" algn="l" rtl="0" fontAlgn="base">
        <a:spcBef>
          <a:spcPct val="0"/>
        </a:spcBef>
        <a:spcAft>
          <a:spcPct val="0"/>
        </a:spcAft>
        <a:defRPr sz="2800">
          <a:solidFill>
            <a:schemeClr val="tx1"/>
          </a:solidFill>
          <a:latin typeface="Times New Roman" panose="02020603050405020304" pitchFamily="18" charset="0"/>
        </a:defRPr>
      </a:lvl6pPr>
      <a:lvl7pPr marL="914400" algn="l" rtl="0" fontAlgn="base">
        <a:spcBef>
          <a:spcPct val="0"/>
        </a:spcBef>
        <a:spcAft>
          <a:spcPct val="0"/>
        </a:spcAft>
        <a:defRPr sz="2800">
          <a:solidFill>
            <a:schemeClr val="tx1"/>
          </a:solidFill>
          <a:latin typeface="Times New Roman" panose="02020603050405020304" pitchFamily="18" charset="0"/>
        </a:defRPr>
      </a:lvl7pPr>
      <a:lvl8pPr marL="1371600" algn="l" rtl="0" fontAlgn="base">
        <a:spcBef>
          <a:spcPct val="0"/>
        </a:spcBef>
        <a:spcAft>
          <a:spcPct val="0"/>
        </a:spcAft>
        <a:defRPr sz="2800">
          <a:solidFill>
            <a:schemeClr val="tx1"/>
          </a:solidFill>
          <a:latin typeface="Times New Roman" panose="02020603050405020304" pitchFamily="18" charset="0"/>
        </a:defRPr>
      </a:lvl8pPr>
      <a:lvl9pPr marL="1828800" algn="l" rtl="0" fontAlgn="base">
        <a:spcBef>
          <a:spcPct val="0"/>
        </a:spcBef>
        <a:spcAft>
          <a:spcPct val="0"/>
        </a:spcAft>
        <a:defRPr sz="2800">
          <a:solidFill>
            <a:schemeClr val="tx1"/>
          </a:solidFill>
          <a:latin typeface="Times New Roman" panose="02020603050405020304" pitchFamily="18" charset="0"/>
        </a:defRPr>
      </a:lvl9pPr>
    </p:titleStyle>
    <p:bodyStyle>
      <a:lvl1pPr algn="l" rtl="0" fontAlgn="base">
        <a:spcBef>
          <a:spcPct val="20000"/>
        </a:spcBef>
        <a:spcAft>
          <a:spcPct val="0"/>
        </a:spcAft>
        <a:buClr>
          <a:schemeClr val="accent2"/>
        </a:buClr>
        <a:buFont typeface="Wingdings" panose="05000000000000000000" pitchFamily="2" charset="2"/>
        <a:defRPr sz="3200" kern="1200">
          <a:solidFill>
            <a:schemeClr val="accent1"/>
          </a:solidFill>
          <a:latin typeface="+mn-lt"/>
          <a:ea typeface="+mn-ea"/>
          <a:cs typeface="+mn-cs"/>
        </a:defRPr>
      </a:lvl1pPr>
      <a:lvl2pPr marL="457200" indent="-342900" algn="l" rtl="0" fontAlgn="base">
        <a:spcBef>
          <a:spcPct val="20000"/>
        </a:spcBef>
        <a:spcAft>
          <a:spcPct val="0"/>
        </a:spcAft>
        <a:buClr>
          <a:schemeClr val="accent2"/>
        </a:buClr>
        <a:buFont typeface="Wingdings" panose="05000000000000000000" pitchFamily="2" charset="2"/>
        <a:buChar char="l"/>
        <a:defRPr sz="2800" kern="1200">
          <a:solidFill>
            <a:schemeClr val="tx1"/>
          </a:solidFill>
          <a:latin typeface="+mn-lt"/>
          <a:ea typeface="+mn-ea"/>
          <a:cs typeface="+mn-cs"/>
        </a:defRPr>
      </a:lvl2pPr>
      <a:lvl3pPr marL="914400" indent="-342900" algn="l" rtl="0" fontAlgn="base">
        <a:spcBef>
          <a:spcPct val="20000"/>
        </a:spcBef>
        <a:spcAft>
          <a:spcPct val="0"/>
        </a:spcAft>
        <a:buClr>
          <a:schemeClr val="accent1"/>
        </a:buClr>
        <a:buFont typeface="Wingdings" panose="05000000000000000000" pitchFamily="2" charset="2"/>
        <a:buChar char="l"/>
        <a:defRPr sz="2400" kern="1200">
          <a:solidFill>
            <a:schemeClr val="tx1"/>
          </a:solidFill>
          <a:latin typeface="+mn-lt"/>
          <a:ea typeface="+mn-ea"/>
          <a:cs typeface="+mn-cs"/>
        </a:defRPr>
      </a:lvl3pPr>
      <a:lvl4pPr marL="1371600" indent="-342900" algn="l" rtl="0" fontAlgn="base">
        <a:spcBef>
          <a:spcPct val="20000"/>
        </a:spcBef>
        <a:spcAft>
          <a:spcPct val="0"/>
        </a:spcAft>
        <a:buClr>
          <a:schemeClr val="accent2"/>
        </a:buClr>
        <a:buFont typeface="Wingdings" panose="05000000000000000000" pitchFamily="2" charset="2"/>
        <a:buChar char="l"/>
        <a:defRPr sz="2000" kern="1200">
          <a:solidFill>
            <a:schemeClr val="tx1"/>
          </a:solidFill>
          <a:latin typeface="+mn-lt"/>
          <a:ea typeface="+mn-ea"/>
          <a:cs typeface="+mn-cs"/>
        </a:defRPr>
      </a:lvl4pPr>
      <a:lvl5pPr marL="1828800" indent="-342900" algn="l" rtl="0" fontAlgn="base">
        <a:spcBef>
          <a:spcPct val="20000"/>
        </a:spcBef>
        <a:spcAft>
          <a:spcPct val="0"/>
        </a:spcAft>
        <a:buClr>
          <a:schemeClr val="accent1"/>
        </a:buClr>
        <a:buFont typeface="Wingdings" panose="05000000000000000000" pitchFamily="2" charset="2"/>
        <a:buChar char="l"/>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5"/>
          <p:cNvSpPr>
            <a:spLocks noGrp="1" noChangeArrowheads="1"/>
          </p:cNvSpPr>
          <p:nvPr>
            <p:ph type="sldNum" sz="quarter" idx="4"/>
          </p:nvPr>
        </p:nvSpPr>
        <p:spPr/>
        <p:txBody>
          <a:bodyPr/>
          <a:lstStyle/>
          <a:p>
            <a:fld id="{DAC597BF-6489-42DF-8B08-B8B18217014F}" type="slidenum">
              <a:rPr lang="en-US" altLang="en-US"/>
              <a:pPr/>
              <a:t>1</a:t>
            </a:fld>
            <a:endParaRPr lang="en-US" altLang="en-US"/>
          </a:p>
        </p:txBody>
      </p:sp>
      <p:sp>
        <p:nvSpPr>
          <p:cNvPr id="2050" name="Rectangle 2"/>
          <p:cNvSpPr>
            <a:spLocks noGrp="1" noChangeArrowheads="1"/>
          </p:cNvSpPr>
          <p:nvPr>
            <p:ph type="ctrTitle"/>
          </p:nvPr>
        </p:nvSpPr>
        <p:spPr>
          <a:xfrm>
            <a:off x="419100" y="762000"/>
            <a:ext cx="5753100" cy="1143000"/>
          </a:xfrm>
        </p:spPr>
        <p:txBody>
          <a:bodyPr/>
          <a:lstStyle/>
          <a:p>
            <a:r>
              <a:rPr lang="en-US" altLang="en-US" dirty="0"/>
              <a:t>The Federal Court System</a:t>
            </a:r>
            <a:br>
              <a:rPr lang="en-US" altLang="en-US" dirty="0"/>
            </a:br>
            <a:r>
              <a:rPr lang="en-US" altLang="en-US" dirty="0"/>
              <a:t>&amp; the Judicial Branch</a:t>
            </a:r>
          </a:p>
        </p:txBody>
      </p:sp>
      <p:sp>
        <p:nvSpPr>
          <p:cNvPr id="2051" name="Rectangle 3"/>
          <p:cNvSpPr>
            <a:spLocks noGrp="1" noChangeArrowheads="1"/>
          </p:cNvSpPr>
          <p:nvPr>
            <p:ph type="subTitle" idx="1"/>
          </p:nvPr>
        </p:nvSpPr>
        <p:spPr>
          <a:xfrm>
            <a:off x="457200" y="1905000"/>
            <a:ext cx="8229600" cy="4419600"/>
          </a:xfrm>
        </p:spPr>
        <p:txBody>
          <a:bodyPr/>
          <a:lstStyle/>
          <a:p>
            <a:r>
              <a:rPr lang="en-US" altLang="en-US" dirty="0"/>
              <a:t>Section 1: The Federal Court System</a:t>
            </a:r>
          </a:p>
          <a:p>
            <a:r>
              <a:rPr lang="en-US" altLang="en-US" dirty="0"/>
              <a:t>Section 2: The US Legal System</a:t>
            </a:r>
          </a:p>
          <a:p>
            <a:r>
              <a:rPr lang="en-US" altLang="en-US" dirty="0"/>
              <a:t>Section 3: Supreme Court</a:t>
            </a:r>
          </a:p>
        </p:txBody>
      </p:sp>
      <p:sp>
        <p:nvSpPr>
          <p:cNvPr id="2052" name="Rectangle 4"/>
          <p:cNvSpPr>
            <a:spLocks noChangeArrowheads="1"/>
          </p:cNvSpPr>
          <p:nvPr/>
        </p:nvSpPr>
        <p:spPr bwMode="auto">
          <a:xfrm>
            <a:off x="457200" y="138113"/>
            <a:ext cx="5484813" cy="54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r>
              <a:rPr lang="en-US" altLang="en-US" sz="3200" dirty="0">
                <a:solidFill>
                  <a:schemeClr val="accent2"/>
                </a:solidFill>
              </a:rPr>
              <a:t>CHAPTER 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10</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457200" y="1524000"/>
            <a:ext cx="8686800" cy="4978400"/>
          </a:xfrm>
        </p:spPr>
        <p:txBody>
          <a:bodyPr/>
          <a:lstStyle/>
          <a:p>
            <a:r>
              <a:rPr lang="en-US" altLang="en-US" dirty="0"/>
              <a:t>Common law:</a:t>
            </a:r>
          </a:p>
          <a:p>
            <a:pPr lvl="1"/>
            <a:r>
              <a:rPr lang="en-US" altLang="en-US" dirty="0"/>
              <a:t>Based on decisions made in times when no law applied </a:t>
            </a:r>
          </a:p>
          <a:p>
            <a:pPr lvl="1"/>
            <a:r>
              <a:rPr lang="en-US" altLang="en-US" dirty="0"/>
              <a:t>based on the principle of negligence </a:t>
            </a:r>
          </a:p>
          <a:p>
            <a:pPr lvl="1"/>
            <a:r>
              <a:rPr lang="en-US" altLang="en-US" dirty="0"/>
              <a:t>originated in England when few written laws existed</a:t>
            </a:r>
          </a:p>
          <a:p>
            <a:r>
              <a:rPr lang="en-US" altLang="en-US" dirty="0"/>
              <a:t>Statutory law:</a:t>
            </a:r>
          </a:p>
          <a:p>
            <a:pPr lvl="1"/>
            <a:r>
              <a:rPr lang="en-US" altLang="en-US" dirty="0"/>
              <a:t>Passed by the local, state, and national governments</a:t>
            </a:r>
          </a:p>
          <a:p>
            <a:pPr lvl="1"/>
            <a:r>
              <a:rPr lang="en-US" altLang="en-US" dirty="0"/>
              <a:t>Has many purposes:</a:t>
            </a:r>
          </a:p>
          <a:p>
            <a:pPr lvl="2"/>
            <a:r>
              <a:rPr lang="en-US" altLang="en-US" dirty="0"/>
              <a:t>Create or eliminate programs or control government salaries</a:t>
            </a:r>
          </a:p>
          <a:p>
            <a:pPr lvl="2"/>
            <a:r>
              <a:rPr lang="en-US" altLang="en-US" dirty="0"/>
              <a:t>Control crime penalties or set limitations legal activities</a:t>
            </a:r>
          </a:p>
          <a:p>
            <a:pPr indent="-342900"/>
            <a:endParaRPr lang="en-US" altLang="en-US" dirty="0"/>
          </a:p>
        </p:txBody>
      </p:sp>
    </p:spTree>
    <p:extLst>
      <p:ext uri="{BB962C8B-B14F-4D97-AF65-F5344CB8AC3E}">
        <p14:creationId xmlns:p14="http://schemas.microsoft.com/office/powerpoint/2010/main" val="1124079022"/>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11</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457200" y="1524000"/>
            <a:ext cx="8229600" cy="4978400"/>
          </a:xfrm>
        </p:spPr>
        <p:txBody>
          <a:bodyPr/>
          <a:lstStyle/>
          <a:p>
            <a:r>
              <a:rPr lang="en-US" altLang="en-US" dirty="0"/>
              <a:t>Administrative Law:</a:t>
            </a:r>
          </a:p>
          <a:p>
            <a:pPr lvl="1"/>
            <a:r>
              <a:rPr lang="en-US" altLang="en-US" dirty="0"/>
              <a:t>Applies to government executive agencies </a:t>
            </a:r>
          </a:p>
          <a:p>
            <a:pPr lvl="1"/>
            <a:r>
              <a:rPr lang="en-US" altLang="en-US" dirty="0"/>
              <a:t>Rules that govern executive procedures </a:t>
            </a:r>
          </a:p>
          <a:p>
            <a:r>
              <a:rPr lang="en-US" altLang="en-US" dirty="0"/>
              <a:t>Civil law:</a:t>
            </a:r>
          </a:p>
          <a:p>
            <a:pPr lvl="1"/>
            <a:r>
              <a:rPr lang="en-US" altLang="en-US" dirty="0"/>
              <a:t>applies to private disputes</a:t>
            </a:r>
          </a:p>
          <a:p>
            <a:pPr lvl="1"/>
            <a:r>
              <a:rPr lang="en-US" altLang="en-US" dirty="0"/>
              <a:t>punishable by fines</a:t>
            </a:r>
          </a:p>
          <a:p>
            <a:r>
              <a:rPr lang="en-US" altLang="en-US" dirty="0"/>
              <a:t>Criminal law:</a:t>
            </a:r>
          </a:p>
          <a:p>
            <a:pPr lvl="1"/>
            <a:r>
              <a:rPr lang="en-US" altLang="en-US" dirty="0"/>
              <a:t>applies to actions prohibited by the government</a:t>
            </a:r>
          </a:p>
          <a:p>
            <a:pPr lvl="1"/>
            <a:r>
              <a:rPr lang="en-US" altLang="en-US" dirty="0"/>
              <a:t>punishable by fines or imprisonment</a:t>
            </a:r>
          </a:p>
          <a:p>
            <a:pPr indent="-342900"/>
            <a:endParaRPr lang="en-US" altLang="en-US" dirty="0"/>
          </a:p>
        </p:txBody>
      </p:sp>
    </p:spTree>
    <p:extLst>
      <p:ext uri="{BB962C8B-B14F-4D97-AF65-F5344CB8AC3E}">
        <p14:creationId xmlns:p14="http://schemas.microsoft.com/office/powerpoint/2010/main" val="1101133279"/>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12</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457200" y="1524000"/>
            <a:ext cx="8229600" cy="4978400"/>
          </a:xfrm>
        </p:spPr>
        <p:txBody>
          <a:bodyPr/>
          <a:lstStyle/>
          <a:p>
            <a:r>
              <a:rPr lang="en-US" altLang="en-US" dirty="0"/>
              <a:t>Law Enforcement:</a:t>
            </a:r>
          </a:p>
          <a:p>
            <a:pPr lvl="1"/>
            <a:r>
              <a:rPr lang="en-US" altLang="en-US" dirty="0"/>
              <a:t>Police Powers—right &amp; duty to enforce the law </a:t>
            </a:r>
          </a:p>
          <a:p>
            <a:pPr lvl="1"/>
            <a:r>
              <a:rPr lang="en-US" altLang="en-US" dirty="0"/>
              <a:t>Any agency with police powers must enforce the law</a:t>
            </a:r>
          </a:p>
          <a:p>
            <a:pPr lvl="1"/>
            <a:r>
              <a:rPr lang="en-US" altLang="en-US" dirty="0"/>
              <a:t>Police powers only apply to laws passed by the government that created the agency—jurisdiction</a:t>
            </a:r>
          </a:p>
          <a:p>
            <a:pPr indent="-342900"/>
            <a:endParaRPr lang="en-US" altLang="en-US" dirty="0"/>
          </a:p>
        </p:txBody>
      </p:sp>
    </p:spTree>
    <p:extLst>
      <p:ext uri="{BB962C8B-B14F-4D97-AF65-F5344CB8AC3E}">
        <p14:creationId xmlns:p14="http://schemas.microsoft.com/office/powerpoint/2010/main" val="2652267265"/>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13</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114300" y="1524000"/>
            <a:ext cx="8724900" cy="4978400"/>
          </a:xfrm>
        </p:spPr>
        <p:txBody>
          <a:bodyPr/>
          <a:lstStyle/>
          <a:p>
            <a:r>
              <a:rPr lang="en-US" altLang="en-US" dirty="0"/>
              <a:t>Steps the accused goes through after arrest:</a:t>
            </a:r>
          </a:p>
          <a:p>
            <a:pPr marL="114300" lvl="1" indent="0" algn="ctr">
              <a:buNone/>
            </a:pPr>
            <a:r>
              <a:rPr lang="en-US" altLang="en-US" dirty="0"/>
              <a:t>(Order of process varies from state to state)</a:t>
            </a:r>
          </a:p>
          <a:p>
            <a:pPr lvl="1" algn="just"/>
            <a:r>
              <a:rPr lang="en-US" altLang="en-US" dirty="0"/>
              <a:t>Appearance in court before a judge to determine if bail should be set</a:t>
            </a:r>
          </a:p>
          <a:p>
            <a:pPr lvl="1" algn="just"/>
            <a:r>
              <a:rPr lang="en-US" altLang="en-US" dirty="0"/>
              <a:t>Preliminary hearing—judge decides if enough evidence exists against the accused to be formally charged</a:t>
            </a:r>
          </a:p>
          <a:p>
            <a:pPr lvl="1" algn="just"/>
            <a:r>
              <a:rPr lang="en-US" altLang="en-US" dirty="0"/>
              <a:t>Indictment—the accused is formally accused before a grand jury or by an information</a:t>
            </a:r>
          </a:p>
          <a:p>
            <a:pPr lvl="1" algn="just"/>
            <a:r>
              <a:rPr lang="en-US" altLang="en-US" dirty="0"/>
              <a:t>Arraignment—the accused is formally notified of the charges against him or her and is asked to enter a plea</a:t>
            </a:r>
          </a:p>
        </p:txBody>
      </p:sp>
    </p:spTree>
    <p:extLst>
      <p:ext uri="{BB962C8B-B14F-4D97-AF65-F5344CB8AC3E}">
        <p14:creationId xmlns:p14="http://schemas.microsoft.com/office/powerpoint/2010/main" val="1766075191"/>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14</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457200" y="1524000"/>
            <a:ext cx="8534400" cy="4978400"/>
          </a:xfrm>
        </p:spPr>
        <p:txBody>
          <a:bodyPr/>
          <a:lstStyle/>
          <a:p>
            <a:r>
              <a:rPr lang="en-US" altLang="en-US" dirty="0"/>
              <a:t>Steps the accused goes through after arrest (cont.):</a:t>
            </a:r>
          </a:p>
          <a:p>
            <a:pPr lvl="1"/>
            <a:r>
              <a:rPr lang="en-US" altLang="en-US" dirty="0"/>
              <a:t>Jury selection— prosecution and defense choose a jury of 6 to 12 people for trial to begin</a:t>
            </a:r>
          </a:p>
          <a:p>
            <a:pPr lvl="1"/>
            <a:r>
              <a:rPr lang="en-US" altLang="en-US" dirty="0"/>
              <a:t>Trial—both sides present evidence and have witnesses testify about the case</a:t>
            </a:r>
          </a:p>
          <a:p>
            <a:pPr lvl="1"/>
            <a:r>
              <a:rPr lang="en-US" altLang="en-US" dirty="0"/>
              <a:t>Verdict—jury decides the guilt/innocence of the accused</a:t>
            </a:r>
          </a:p>
          <a:p>
            <a:pPr lvl="1"/>
            <a:r>
              <a:rPr lang="en-US" altLang="en-US"/>
              <a:t>Sentencing</a:t>
            </a:r>
            <a:r>
              <a:rPr lang="en-US" altLang="en-US" dirty="0"/>
              <a:t>—judge sets punishment for the convicted defendant</a:t>
            </a:r>
          </a:p>
        </p:txBody>
      </p:sp>
    </p:spTree>
    <p:extLst>
      <p:ext uri="{BB962C8B-B14F-4D97-AF65-F5344CB8AC3E}">
        <p14:creationId xmlns:p14="http://schemas.microsoft.com/office/powerpoint/2010/main" val="2435102808"/>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15</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457200" y="1447800"/>
            <a:ext cx="8534400" cy="4978400"/>
          </a:xfrm>
        </p:spPr>
        <p:txBody>
          <a:bodyPr/>
          <a:lstStyle/>
          <a:p>
            <a:r>
              <a:rPr lang="en-US" altLang="en-US" dirty="0"/>
              <a:t>Plea Bargain:</a:t>
            </a:r>
          </a:p>
          <a:p>
            <a:pPr lvl="1"/>
            <a:r>
              <a:rPr lang="en-US" altLang="en-US" dirty="0"/>
              <a:t>A deal made to avoid going to trial by pleading guilty to a less serious charge</a:t>
            </a:r>
          </a:p>
          <a:p>
            <a:pPr lvl="1"/>
            <a:r>
              <a:rPr lang="en-US" altLang="en-US" dirty="0"/>
              <a:t>Might reduce the sentence that he or she might have received if found guilty in trial.</a:t>
            </a:r>
          </a:p>
          <a:p>
            <a:r>
              <a:rPr lang="en-US" altLang="en-US" dirty="0"/>
              <a:t>Sentencing options in the criminal justice system:</a:t>
            </a:r>
          </a:p>
          <a:p>
            <a:pPr lvl="1"/>
            <a:r>
              <a:rPr lang="en-US" altLang="en-US" dirty="0"/>
              <a:t>Probation</a:t>
            </a:r>
          </a:p>
          <a:p>
            <a:pPr lvl="1"/>
            <a:r>
              <a:rPr lang="en-US" altLang="en-US" dirty="0"/>
              <a:t>Fines</a:t>
            </a:r>
          </a:p>
          <a:p>
            <a:pPr lvl="1"/>
            <a:r>
              <a:rPr lang="en-US" altLang="en-US" dirty="0"/>
              <a:t>Community Service</a:t>
            </a:r>
          </a:p>
          <a:p>
            <a:pPr lvl="1"/>
            <a:r>
              <a:rPr lang="en-US" altLang="en-US" dirty="0"/>
              <a:t>Imprisonment</a:t>
            </a:r>
          </a:p>
          <a:p>
            <a:endParaRPr lang="en-US" altLang="en-US" dirty="0"/>
          </a:p>
          <a:p>
            <a:pPr lvl="1"/>
            <a:endParaRPr lang="en-US" altLang="en-US" dirty="0"/>
          </a:p>
        </p:txBody>
      </p:sp>
    </p:spTree>
    <p:extLst>
      <p:ext uri="{BB962C8B-B14F-4D97-AF65-F5344CB8AC3E}">
        <p14:creationId xmlns:p14="http://schemas.microsoft.com/office/powerpoint/2010/main" val="2421878418"/>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16</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457200" y="1651000"/>
            <a:ext cx="8229600" cy="3149600"/>
          </a:xfrm>
        </p:spPr>
        <p:txBody>
          <a:bodyPr/>
          <a:lstStyle/>
          <a:p>
            <a:r>
              <a:rPr lang="en-US" altLang="en-US" dirty="0"/>
              <a:t>Parole:</a:t>
            </a:r>
          </a:p>
          <a:p>
            <a:pPr lvl="1"/>
            <a:r>
              <a:rPr lang="en-US" altLang="en-US" dirty="0"/>
              <a:t>the early release of convicts from prison</a:t>
            </a:r>
          </a:p>
          <a:p>
            <a:pPr lvl="1"/>
            <a:r>
              <a:rPr lang="en-US" altLang="en-US" dirty="0"/>
              <a:t>determined by a parole board</a:t>
            </a:r>
          </a:p>
          <a:p>
            <a:pPr lvl="1"/>
            <a:r>
              <a:rPr lang="en-US" altLang="en-US" dirty="0"/>
              <a:t>based on the prisoner’s previous record and the facts of the crime he or she committed</a:t>
            </a:r>
          </a:p>
          <a:p>
            <a:pPr lvl="1"/>
            <a:r>
              <a:rPr lang="en-US" altLang="en-US" dirty="0"/>
              <a:t>set based on the time remaining on the sentence</a:t>
            </a:r>
          </a:p>
          <a:p>
            <a:endParaRPr lang="en-US" altLang="en-US" dirty="0"/>
          </a:p>
          <a:p>
            <a:pPr lvl="1"/>
            <a:endParaRPr lang="en-US" altLang="en-US" dirty="0"/>
          </a:p>
        </p:txBody>
      </p:sp>
    </p:spTree>
    <p:extLst>
      <p:ext uri="{BB962C8B-B14F-4D97-AF65-F5344CB8AC3E}">
        <p14:creationId xmlns:p14="http://schemas.microsoft.com/office/powerpoint/2010/main" val="2579562208"/>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17</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457200" y="1651000"/>
            <a:ext cx="8229600" cy="4851400"/>
          </a:xfrm>
        </p:spPr>
        <p:txBody>
          <a:bodyPr/>
          <a:lstStyle/>
          <a:p>
            <a:r>
              <a:rPr lang="en-US" altLang="en-US" dirty="0"/>
              <a:t>The controversy of capital punishment</a:t>
            </a:r>
          </a:p>
          <a:p>
            <a:pPr lvl="1">
              <a:spcBef>
                <a:spcPct val="15000"/>
              </a:spcBef>
            </a:pPr>
            <a:r>
              <a:rPr lang="en-US" altLang="en-US" dirty="0"/>
              <a:t>Arguments supporting it:</a:t>
            </a:r>
          </a:p>
          <a:p>
            <a:pPr lvl="2">
              <a:spcBef>
                <a:spcPct val="10000"/>
              </a:spcBef>
            </a:pPr>
            <a:r>
              <a:rPr lang="en-US" altLang="en-US" dirty="0"/>
              <a:t>costs less than life imprisonment</a:t>
            </a:r>
          </a:p>
          <a:p>
            <a:pPr lvl="2">
              <a:spcBef>
                <a:spcPct val="10000"/>
              </a:spcBef>
            </a:pPr>
            <a:r>
              <a:rPr lang="en-US" altLang="en-US" dirty="0"/>
              <a:t>deters people from committing murderous crimes</a:t>
            </a:r>
          </a:p>
          <a:p>
            <a:pPr lvl="2">
              <a:spcBef>
                <a:spcPct val="10000"/>
              </a:spcBef>
            </a:pPr>
            <a:r>
              <a:rPr lang="en-US" altLang="en-US" dirty="0"/>
              <a:t>is a just punishment</a:t>
            </a:r>
          </a:p>
          <a:p>
            <a:pPr lvl="1">
              <a:spcBef>
                <a:spcPct val="15000"/>
              </a:spcBef>
            </a:pPr>
            <a:r>
              <a:rPr lang="en-US" altLang="en-US" dirty="0"/>
              <a:t>Arguments opposing it:</a:t>
            </a:r>
          </a:p>
          <a:p>
            <a:pPr lvl="2">
              <a:spcBef>
                <a:spcPct val="10000"/>
              </a:spcBef>
            </a:pPr>
            <a:r>
              <a:rPr lang="en-US" altLang="en-US" dirty="0"/>
              <a:t>has a costly appeals process </a:t>
            </a:r>
          </a:p>
          <a:p>
            <a:pPr lvl="2">
              <a:spcBef>
                <a:spcPct val="10000"/>
              </a:spcBef>
            </a:pPr>
            <a:r>
              <a:rPr lang="en-US" altLang="en-US" dirty="0"/>
              <a:t>does not deter people from committing murderous crimes</a:t>
            </a:r>
          </a:p>
          <a:p>
            <a:pPr lvl="2">
              <a:spcBef>
                <a:spcPct val="10000"/>
              </a:spcBef>
            </a:pPr>
            <a:r>
              <a:rPr lang="en-US" altLang="en-US" dirty="0"/>
              <a:t>may lead to the death of innocent people</a:t>
            </a:r>
          </a:p>
          <a:p>
            <a:pPr lvl="2">
              <a:spcBef>
                <a:spcPct val="10000"/>
              </a:spcBef>
            </a:pPr>
            <a:r>
              <a:rPr lang="en-US" altLang="en-US" dirty="0"/>
              <a:t>is cruel and unusual</a:t>
            </a:r>
          </a:p>
          <a:p>
            <a:pPr lvl="2">
              <a:spcBef>
                <a:spcPct val="10000"/>
              </a:spcBef>
            </a:pPr>
            <a:r>
              <a:rPr lang="en-US" altLang="en-US" dirty="0"/>
              <a:t>is discriminatory in the way its administered</a:t>
            </a:r>
          </a:p>
        </p:txBody>
      </p:sp>
    </p:spTree>
    <p:extLst>
      <p:ext uri="{BB962C8B-B14F-4D97-AF65-F5344CB8AC3E}">
        <p14:creationId xmlns:p14="http://schemas.microsoft.com/office/powerpoint/2010/main" val="556212437"/>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18</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457200" y="1651000"/>
            <a:ext cx="8382000" cy="4292600"/>
          </a:xfrm>
        </p:spPr>
        <p:txBody>
          <a:bodyPr/>
          <a:lstStyle/>
          <a:p>
            <a:r>
              <a:rPr lang="en-US" altLang="en-US" dirty="0"/>
              <a:t>Juvenile Justice System:</a:t>
            </a:r>
          </a:p>
          <a:p>
            <a:pPr lvl="1">
              <a:spcBef>
                <a:spcPct val="15000"/>
              </a:spcBef>
            </a:pPr>
            <a:r>
              <a:rPr lang="en-US" altLang="en-US" dirty="0"/>
              <a:t>The offender is taken to a juvenile detention center—bail is usually denied</a:t>
            </a:r>
          </a:p>
          <a:p>
            <a:pPr lvl="1">
              <a:spcBef>
                <a:spcPct val="15000"/>
              </a:spcBef>
            </a:pPr>
            <a:r>
              <a:rPr lang="en-US" altLang="en-US" dirty="0"/>
              <a:t>Juvenile court:</a:t>
            </a:r>
          </a:p>
          <a:p>
            <a:pPr lvl="2">
              <a:spcBef>
                <a:spcPct val="15000"/>
              </a:spcBef>
            </a:pPr>
            <a:r>
              <a:rPr lang="en-US" altLang="en-US" dirty="0"/>
              <a:t>Judge decides whether to release the offender</a:t>
            </a:r>
          </a:p>
          <a:p>
            <a:pPr lvl="2">
              <a:spcBef>
                <a:spcPct val="15000"/>
              </a:spcBef>
            </a:pPr>
            <a:r>
              <a:rPr lang="en-US" altLang="en-US" dirty="0"/>
              <a:t>Many states do not grant juveniles the right to a trial by jury</a:t>
            </a:r>
          </a:p>
          <a:p>
            <a:pPr lvl="1">
              <a:spcBef>
                <a:spcPct val="15000"/>
              </a:spcBef>
            </a:pPr>
            <a:r>
              <a:rPr lang="en-US" altLang="en-US" dirty="0"/>
              <a:t>Juveniles found guilty may pay a fine or be sentenced to probation or community service</a:t>
            </a:r>
          </a:p>
          <a:p>
            <a:pPr lvl="1">
              <a:spcBef>
                <a:spcPct val="15000"/>
              </a:spcBef>
            </a:pPr>
            <a:r>
              <a:rPr lang="en-US" altLang="en-US" dirty="0"/>
              <a:t>Emphasis is on correction rather than punishment</a:t>
            </a:r>
          </a:p>
        </p:txBody>
      </p:sp>
    </p:spTree>
    <p:extLst>
      <p:ext uri="{BB962C8B-B14F-4D97-AF65-F5344CB8AC3E}">
        <p14:creationId xmlns:p14="http://schemas.microsoft.com/office/powerpoint/2010/main" val="4101153460"/>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6025993-5654-440A-BEB8-B25DC9DCE205}" type="slidenum">
              <a:rPr lang="en-US" altLang="en-US"/>
              <a:pPr/>
              <a:t>19</a:t>
            </a:fld>
            <a:endParaRPr lang="en-US" altLang="en-US"/>
          </a:p>
        </p:txBody>
      </p:sp>
      <p:sp>
        <p:nvSpPr>
          <p:cNvPr id="12290" name="Rectangle 2"/>
          <p:cNvSpPr>
            <a:spLocks noGrp="1" noChangeArrowheads="1"/>
          </p:cNvSpPr>
          <p:nvPr>
            <p:ph type="title"/>
          </p:nvPr>
        </p:nvSpPr>
        <p:spPr/>
        <p:txBody>
          <a:bodyPr/>
          <a:lstStyle/>
          <a:p>
            <a:r>
              <a:rPr lang="en-US" altLang="en-US" dirty="0"/>
              <a:t>Section 3: </a:t>
            </a:r>
            <a:br>
              <a:rPr lang="en-US" altLang="en-US" dirty="0"/>
            </a:br>
            <a:r>
              <a:rPr lang="en-US" altLang="en-US" dirty="0"/>
              <a:t>The Supreme Court</a:t>
            </a:r>
          </a:p>
        </p:txBody>
      </p:sp>
      <p:sp>
        <p:nvSpPr>
          <p:cNvPr id="12291" name="Rectangle 3"/>
          <p:cNvSpPr>
            <a:spLocks noGrp="1" noChangeArrowheads="1"/>
          </p:cNvSpPr>
          <p:nvPr>
            <p:ph type="body" idx="1"/>
          </p:nvPr>
        </p:nvSpPr>
        <p:spPr/>
        <p:txBody>
          <a:bodyPr/>
          <a:lstStyle/>
          <a:p>
            <a:r>
              <a:rPr lang="en-US" altLang="en-US"/>
              <a:t>Objectives:</a:t>
            </a:r>
          </a:p>
          <a:p>
            <a:pPr lvl="1"/>
            <a:r>
              <a:rPr lang="en-US" altLang="en-US"/>
              <a:t>How has the role of the Supreme Court changed over time?</a:t>
            </a:r>
          </a:p>
          <a:p>
            <a:pPr lvl="1"/>
            <a:r>
              <a:rPr lang="en-US" altLang="en-US"/>
              <a:t>How are the Supreme Court justices appointed, and what are their terms of office?</a:t>
            </a:r>
          </a:p>
          <a:p>
            <a:pPr lvl="1"/>
            <a:r>
              <a:rPr lang="en-US" altLang="en-US"/>
              <a:t>How does the Supreme Court operate?</a:t>
            </a:r>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298DE50-7D9B-4E13-9805-D206AA84BB06}" type="slidenum">
              <a:rPr lang="en-US" altLang="en-US"/>
              <a:pPr/>
              <a:t>2</a:t>
            </a:fld>
            <a:endParaRPr lang="en-US" altLang="en-US"/>
          </a:p>
        </p:txBody>
      </p:sp>
      <p:sp>
        <p:nvSpPr>
          <p:cNvPr id="4098" name="Rectangle 2"/>
          <p:cNvSpPr>
            <a:spLocks noGrp="1" noChangeArrowheads="1"/>
          </p:cNvSpPr>
          <p:nvPr>
            <p:ph type="title"/>
          </p:nvPr>
        </p:nvSpPr>
        <p:spPr/>
        <p:txBody>
          <a:bodyPr/>
          <a:lstStyle/>
          <a:p>
            <a:r>
              <a:rPr lang="en-US" altLang="en-US" dirty="0"/>
              <a:t>Section 1: </a:t>
            </a:r>
            <a:br>
              <a:rPr lang="en-US" altLang="en-US" dirty="0"/>
            </a:br>
            <a:r>
              <a:rPr lang="en-US" altLang="en-US" dirty="0"/>
              <a:t>The Federal Court System</a:t>
            </a:r>
          </a:p>
        </p:txBody>
      </p:sp>
      <p:sp>
        <p:nvSpPr>
          <p:cNvPr id="4099" name="Rectangle 3"/>
          <p:cNvSpPr>
            <a:spLocks noGrp="1" noChangeArrowheads="1"/>
          </p:cNvSpPr>
          <p:nvPr>
            <p:ph type="body" idx="1"/>
          </p:nvPr>
        </p:nvSpPr>
        <p:spPr/>
        <p:txBody>
          <a:bodyPr/>
          <a:lstStyle/>
          <a:p>
            <a:r>
              <a:rPr lang="en-US" altLang="en-US" dirty="0"/>
              <a:t>Objectives:</a:t>
            </a:r>
          </a:p>
          <a:p>
            <a:pPr lvl="1"/>
            <a:r>
              <a:rPr lang="en-US" altLang="en-US" dirty="0"/>
              <a:t>How is jurisdiction determined in the US court system</a:t>
            </a:r>
          </a:p>
          <a:p>
            <a:pPr lvl="1"/>
            <a:r>
              <a:rPr lang="en-US" altLang="en-US" dirty="0"/>
              <a:t>How is the federal court system structured?</a:t>
            </a:r>
          </a:p>
          <a:p>
            <a:pPr lvl="1"/>
            <a:r>
              <a:rPr lang="en-US" altLang="en-US" dirty="0"/>
              <a:t>How are federal judges selected?</a:t>
            </a:r>
          </a:p>
          <a:p>
            <a:pPr lvl="1"/>
            <a:r>
              <a:rPr lang="en-US" altLang="en-US" dirty="0"/>
              <a:t>What is the judicial branch’s role in the system of checks &amp; balances?</a:t>
            </a:r>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AA69C4-6CAD-4DC8-A36C-754C49380B78}" type="slidenum">
              <a:rPr lang="en-US" altLang="en-US"/>
              <a:pPr/>
              <a:t>20</a:t>
            </a:fld>
            <a:endParaRPr lang="en-US" altLang="en-US"/>
          </a:p>
        </p:txBody>
      </p:sp>
      <p:sp>
        <p:nvSpPr>
          <p:cNvPr id="14338" name="Rectangle 2"/>
          <p:cNvSpPr>
            <a:spLocks noGrp="1" noChangeArrowheads="1"/>
          </p:cNvSpPr>
          <p:nvPr>
            <p:ph type="title"/>
          </p:nvPr>
        </p:nvSpPr>
        <p:spPr/>
        <p:txBody>
          <a:bodyPr/>
          <a:lstStyle/>
          <a:p>
            <a:r>
              <a:rPr lang="en-US" altLang="en-US" dirty="0"/>
              <a:t>Section 3: </a:t>
            </a:r>
            <a:br>
              <a:rPr lang="en-US" altLang="en-US" dirty="0"/>
            </a:br>
            <a:r>
              <a:rPr lang="en-US" altLang="en-US" dirty="0"/>
              <a:t>The Supreme Court</a:t>
            </a:r>
          </a:p>
        </p:txBody>
      </p:sp>
      <p:sp>
        <p:nvSpPr>
          <p:cNvPr id="14339" name="Rectangle 3"/>
          <p:cNvSpPr>
            <a:spLocks noGrp="1" noChangeArrowheads="1"/>
          </p:cNvSpPr>
          <p:nvPr>
            <p:ph type="body" idx="1"/>
          </p:nvPr>
        </p:nvSpPr>
        <p:spPr/>
        <p:txBody>
          <a:bodyPr/>
          <a:lstStyle/>
          <a:p>
            <a:r>
              <a:rPr lang="en-US" altLang="en-US"/>
              <a:t>Changes in role of the Supreme Court:</a:t>
            </a:r>
          </a:p>
          <a:p>
            <a:pPr lvl="1"/>
            <a:r>
              <a:rPr lang="en-US" altLang="en-US"/>
              <a:t>powers grew to include judicial review</a:t>
            </a:r>
          </a:p>
          <a:p>
            <a:pPr lvl="1"/>
            <a:r>
              <a:rPr lang="en-US" altLang="en-US"/>
              <a:t>influence over the executive and legislative branches’ ability to pursue specific public policies increased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1FB4011-CD9D-4D10-A18B-79588C0F7C22}" type="slidenum">
              <a:rPr lang="en-US" altLang="en-US"/>
              <a:pPr/>
              <a:t>21</a:t>
            </a:fld>
            <a:endParaRPr lang="en-US" altLang="en-US"/>
          </a:p>
        </p:txBody>
      </p:sp>
      <p:sp>
        <p:nvSpPr>
          <p:cNvPr id="16386" name="Rectangle 2"/>
          <p:cNvSpPr>
            <a:spLocks noGrp="1" noChangeArrowheads="1"/>
          </p:cNvSpPr>
          <p:nvPr>
            <p:ph type="title"/>
          </p:nvPr>
        </p:nvSpPr>
        <p:spPr/>
        <p:txBody>
          <a:bodyPr/>
          <a:lstStyle/>
          <a:p>
            <a:r>
              <a:rPr lang="en-US" altLang="en-US" dirty="0"/>
              <a:t>Section 3: </a:t>
            </a:r>
            <a:br>
              <a:rPr lang="en-US" altLang="en-US" dirty="0"/>
            </a:br>
            <a:r>
              <a:rPr lang="en-US" altLang="en-US" dirty="0"/>
              <a:t>The Supreme Court</a:t>
            </a:r>
          </a:p>
        </p:txBody>
      </p:sp>
      <p:sp>
        <p:nvSpPr>
          <p:cNvPr id="16387" name="Rectangle 3"/>
          <p:cNvSpPr>
            <a:spLocks noGrp="1" noChangeArrowheads="1"/>
          </p:cNvSpPr>
          <p:nvPr>
            <p:ph type="body" idx="1"/>
          </p:nvPr>
        </p:nvSpPr>
        <p:spPr/>
        <p:txBody>
          <a:bodyPr/>
          <a:lstStyle/>
          <a:p>
            <a:r>
              <a:rPr lang="en-US" altLang="en-US"/>
              <a:t>Appointment process of Supreme Court justices:</a:t>
            </a:r>
          </a:p>
          <a:p>
            <a:pPr lvl="1"/>
            <a:r>
              <a:rPr lang="en-US" altLang="en-US"/>
              <a:t>The president appoints them. </a:t>
            </a:r>
          </a:p>
          <a:p>
            <a:pPr lvl="1"/>
            <a:r>
              <a:rPr lang="en-US" altLang="en-US"/>
              <a:t>The Senate approves or rejects the appointees. </a:t>
            </a:r>
          </a:p>
          <a:p>
            <a:r>
              <a:rPr lang="en-US" altLang="en-US"/>
              <a:t>Terms of office:</a:t>
            </a:r>
          </a:p>
          <a:p>
            <a:pPr lvl="1"/>
            <a:r>
              <a:rPr lang="en-US" altLang="en-US"/>
              <a:t>Justices can serve for life.</a:t>
            </a:r>
          </a:p>
          <a:p>
            <a:pPr lvl="1"/>
            <a:r>
              <a:rPr lang="en-US" altLang="en-US"/>
              <a:t>Each annual session lasts approximately eight months.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1C0D83F-AC51-49F2-8F68-5EDA556CCECD}" type="slidenum">
              <a:rPr lang="en-US" altLang="en-US"/>
              <a:pPr/>
              <a:t>22</a:t>
            </a:fld>
            <a:endParaRPr lang="en-US" altLang="en-US"/>
          </a:p>
        </p:txBody>
      </p:sp>
      <p:sp>
        <p:nvSpPr>
          <p:cNvPr id="18434" name="Rectangle 2"/>
          <p:cNvSpPr>
            <a:spLocks noGrp="1" noChangeArrowheads="1"/>
          </p:cNvSpPr>
          <p:nvPr>
            <p:ph type="title"/>
          </p:nvPr>
        </p:nvSpPr>
        <p:spPr/>
        <p:txBody>
          <a:bodyPr/>
          <a:lstStyle/>
          <a:p>
            <a:r>
              <a:rPr lang="en-US" altLang="en-US" dirty="0"/>
              <a:t>Section 3: </a:t>
            </a:r>
            <a:br>
              <a:rPr lang="en-US" altLang="en-US" dirty="0"/>
            </a:br>
            <a:r>
              <a:rPr lang="en-US" altLang="en-US" dirty="0"/>
              <a:t>The Supreme Court</a:t>
            </a:r>
          </a:p>
        </p:txBody>
      </p:sp>
      <p:sp>
        <p:nvSpPr>
          <p:cNvPr id="18435" name="Rectangle 3"/>
          <p:cNvSpPr>
            <a:spLocks noGrp="1" noChangeArrowheads="1"/>
          </p:cNvSpPr>
          <p:nvPr>
            <p:ph type="body" idx="1"/>
          </p:nvPr>
        </p:nvSpPr>
        <p:spPr/>
        <p:txBody>
          <a:bodyPr/>
          <a:lstStyle/>
          <a:p>
            <a:r>
              <a:rPr lang="en-US" altLang="en-US"/>
              <a:t>Operation of the Supreme Court:</a:t>
            </a:r>
          </a:p>
          <a:p>
            <a:pPr lvl="1"/>
            <a:r>
              <a:rPr lang="en-US" altLang="en-US"/>
              <a:t>Lawyers file a written brief.</a:t>
            </a:r>
          </a:p>
          <a:p>
            <a:pPr lvl="1"/>
            <a:r>
              <a:rPr lang="en-US" altLang="en-US"/>
              <a:t>Justices hear oral arguments.</a:t>
            </a:r>
          </a:p>
          <a:p>
            <a:pPr lvl="1"/>
            <a:r>
              <a:rPr lang="en-US" altLang="en-US"/>
              <a:t>They have conferences to discuss the case and prepare their opinions.</a:t>
            </a:r>
          </a:p>
          <a:p>
            <a:pPr lvl="1"/>
            <a:r>
              <a:rPr lang="en-US" altLang="en-US"/>
              <a:t>Justices announce their decision.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5"/>
          <p:cNvSpPr>
            <a:spLocks noGrp="1" noChangeArrowheads="1"/>
          </p:cNvSpPr>
          <p:nvPr>
            <p:ph type="sldNum" sz="quarter" idx="12"/>
          </p:nvPr>
        </p:nvSpPr>
        <p:spPr bwMode="auto">
          <a:xfrm>
            <a:off x="114300" y="6502400"/>
            <a:ext cx="1905000" cy="2746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l" rtl="0" fontAlgn="base">
              <a:spcBef>
                <a:spcPct val="0"/>
              </a:spcBef>
              <a:spcAft>
                <a:spcPct val="0"/>
              </a:spcAft>
              <a:defRPr sz="1400" kern="1200" smtClean="0">
                <a:solidFill>
                  <a:srgbClr val="B2B2B2"/>
                </a:solidFill>
                <a:effectLst>
                  <a:outerShdw blurRad="38100" dist="38100" dir="2700000" algn="tl">
                    <a:srgbClr val="000000"/>
                  </a:outerShdw>
                </a:effectLst>
                <a:latin typeface="Arial Black" pitchFamily="34"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a:lstStyle>
          <a:p>
            <a:pPr>
              <a:defRPr/>
            </a:pPr>
            <a:fld id="{BB9F02B2-89AE-47C3-80C1-72F8FEFC9B69}" type="slidenum">
              <a:rPr lang="en-US" altLang="en-US" smtClean="0"/>
              <a:pPr>
                <a:defRPr/>
              </a:pPr>
              <a:t>23</a:t>
            </a:fld>
            <a:endParaRPr lang="en-US" altLang="en-US"/>
          </a:p>
        </p:txBody>
      </p:sp>
      <p:sp>
        <p:nvSpPr>
          <p:cNvPr id="2050" name="Rectangle 2"/>
          <p:cNvSpPr>
            <a:spLocks noGrp="1" noChangeArrowheads="1"/>
          </p:cNvSpPr>
          <p:nvPr>
            <p:ph type="ctrTitle"/>
          </p:nvPr>
        </p:nvSpPr>
        <p:spPr/>
        <p:txBody>
          <a:bodyPr/>
          <a:lstStyle/>
          <a:p>
            <a:pPr eaLnBrk="1" hangingPunct="1">
              <a:defRPr/>
            </a:pPr>
            <a:r>
              <a:rPr lang="en-US" altLang="en-US"/>
              <a:t>Fundamental Freedoms</a:t>
            </a:r>
          </a:p>
        </p:txBody>
      </p:sp>
      <p:sp>
        <p:nvSpPr>
          <p:cNvPr id="3076" name="Rectangle 3"/>
          <p:cNvSpPr>
            <a:spLocks noGrp="1" noChangeArrowheads="1"/>
          </p:cNvSpPr>
          <p:nvPr>
            <p:ph type="subTitle" idx="1"/>
          </p:nvPr>
        </p:nvSpPr>
        <p:spPr/>
        <p:txBody>
          <a:bodyPr/>
          <a:lstStyle/>
          <a:p>
            <a:pPr marL="0" indent="0" eaLnBrk="1" hangingPunct="1"/>
            <a:r>
              <a:rPr lang="en-US" altLang="en-US"/>
              <a:t>Section 1: Freedom and the Bill of Rights</a:t>
            </a:r>
          </a:p>
          <a:p>
            <a:pPr marL="0" indent="0" eaLnBrk="1" hangingPunct="1"/>
            <a:r>
              <a:rPr lang="en-US" altLang="en-US"/>
              <a:t>Section 2: Freedom of Religion</a:t>
            </a:r>
          </a:p>
          <a:p>
            <a:pPr marL="0" indent="0" eaLnBrk="1" hangingPunct="1"/>
            <a:r>
              <a:rPr lang="en-US" altLang="en-US"/>
              <a:t>Section 3: Freedom of Speech and of the Press</a:t>
            </a:r>
          </a:p>
          <a:p>
            <a:pPr marL="0" indent="0" eaLnBrk="1" hangingPunct="1"/>
            <a:r>
              <a:rPr lang="en-US" altLang="en-US"/>
              <a:t>Section 4: Freedom of Assembly and Petition</a:t>
            </a:r>
          </a:p>
        </p:txBody>
      </p:sp>
      <p:sp>
        <p:nvSpPr>
          <p:cNvPr id="3077" name="Rectangle 4"/>
          <p:cNvSpPr>
            <a:spLocks noChangeArrowheads="1"/>
          </p:cNvSpPr>
          <p:nvPr/>
        </p:nvSpPr>
        <p:spPr bwMode="auto">
          <a:xfrm>
            <a:off x="457200" y="138113"/>
            <a:ext cx="5484813" cy="547687"/>
          </a:xfrm>
          <a:prstGeom prst="rect">
            <a:avLst/>
          </a:prstGeom>
          <a:noFill/>
          <a:ln w="9525">
            <a:noFill/>
            <a:miter lim="800000"/>
            <a:headEnd/>
            <a:tailEnd/>
          </a:ln>
        </p:spPr>
        <p:txBody>
          <a:bodyPr anchor="b"/>
          <a:lstStyle/>
          <a:p>
            <a:r>
              <a:rPr lang="en-US" altLang="en-US" sz="3200" dirty="0">
                <a:solidFill>
                  <a:schemeClr val="accent2"/>
                </a:solidFill>
              </a:rPr>
              <a:t>CHAPTERS 10-11 &amp; 13</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58FF4348-B561-4DFD-9036-74E4C3B01856}" type="slidenum">
              <a:rPr lang="en-US" altLang="en-US"/>
              <a:pPr>
                <a:defRPr/>
              </a:pPr>
              <a:t>24</a:t>
            </a:fld>
            <a:endParaRPr lang="en-US" altLang="en-US"/>
          </a:p>
        </p:txBody>
      </p:sp>
      <p:sp>
        <p:nvSpPr>
          <p:cNvPr id="4099" name="Rectangle 2"/>
          <p:cNvSpPr>
            <a:spLocks noGrp="1" noChangeArrowheads="1"/>
          </p:cNvSpPr>
          <p:nvPr>
            <p:ph type="title"/>
          </p:nvPr>
        </p:nvSpPr>
        <p:spPr/>
        <p:txBody>
          <a:bodyPr/>
          <a:lstStyle/>
          <a:p>
            <a:pPr eaLnBrk="1" hangingPunct="1"/>
            <a:r>
              <a:rPr lang="en-US" altLang="en-US"/>
              <a:t>Section 1: </a:t>
            </a:r>
            <a:br>
              <a:rPr lang="en-US" altLang="en-US"/>
            </a:br>
            <a:r>
              <a:rPr lang="en-US" altLang="en-US"/>
              <a:t>Freedom and the Bill of Rights</a:t>
            </a:r>
          </a:p>
        </p:txBody>
      </p:sp>
      <p:sp>
        <p:nvSpPr>
          <p:cNvPr id="4100" name="Rectangle 3"/>
          <p:cNvSpPr>
            <a:spLocks noGrp="1" noChangeArrowheads="1"/>
          </p:cNvSpPr>
          <p:nvPr>
            <p:ph type="body" idx="1"/>
          </p:nvPr>
        </p:nvSpPr>
        <p:spPr/>
        <p:txBody>
          <a:bodyPr/>
          <a:lstStyle/>
          <a:p>
            <a:pPr marL="0" indent="0" eaLnBrk="1" hangingPunct="1"/>
            <a:r>
              <a:rPr lang="en-US" altLang="en-US"/>
              <a:t>Objectives:</a:t>
            </a:r>
          </a:p>
          <a:p>
            <a:pPr lvl="1" eaLnBrk="1" hangingPunct="1"/>
            <a:r>
              <a:rPr lang="en-US" altLang="en-US"/>
              <a:t>How does the Constitution protect civil liberties?</a:t>
            </a:r>
          </a:p>
          <a:p>
            <a:pPr lvl="1" eaLnBrk="1" hangingPunct="1"/>
            <a:r>
              <a:rPr lang="en-US" altLang="en-US"/>
              <a:t>Whose civil liberties does the First Amendment guarantee?</a:t>
            </a:r>
          </a:p>
          <a:p>
            <a:pPr lvl="1" eaLnBrk="1" hangingPunct="1"/>
            <a:r>
              <a:rPr lang="en-US" altLang="en-US"/>
              <a:t>What is the role of laws and the courts in balancing individuals’ civil liberties with the interests of the community?</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CA289097-850F-4D4C-8BA2-E391341B3F54}" type="slidenum">
              <a:rPr lang="en-US" altLang="en-US"/>
              <a:pPr>
                <a:defRPr/>
              </a:pPr>
              <a:t>25</a:t>
            </a:fld>
            <a:endParaRPr lang="en-US" altLang="en-US"/>
          </a:p>
        </p:txBody>
      </p:sp>
      <p:sp>
        <p:nvSpPr>
          <p:cNvPr id="5123" name="Rectangle 2"/>
          <p:cNvSpPr>
            <a:spLocks noGrp="1" noChangeArrowheads="1"/>
          </p:cNvSpPr>
          <p:nvPr>
            <p:ph type="title"/>
          </p:nvPr>
        </p:nvSpPr>
        <p:spPr/>
        <p:txBody>
          <a:bodyPr/>
          <a:lstStyle/>
          <a:p>
            <a:pPr eaLnBrk="1" hangingPunct="1"/>
            <a:r>
              <a:rPr lang="en-US" altLang="en-US"/>
              <a:t>Section 1: </a:t>
            </a:r>
            <a:br>
              <a:rPr lang="en-US" altLang="en-US"/>
            </a:br>
            <a:r>
              <a:rPr lang="en-US" altLang="en-US"/>
              <a:t>Freedom and the Bill of Rights</a:t>
            </a:r>
          </a:p>
        </p:txBody>
      </p:sp>
      <p:sp>
        <p:nvSpPr>
          <p:cNvPr id="5124" name="Rectangle 3"/>
          <p:cNvSpPr>
            <a:spLocks noGrp="1" noChangeArrowheads="1"/>
          </p:cNvSpPr>
          <p:nvPr>
            <p:ph type="body" idx="1"/>
          </p:nvPr>
        </p:nvSpPr>
        <p:spPr/>
        <p:txBody>
          <a:bodyPr/>
          <a:lstStyle/>
          <a:p>
            <a:pPr marL="0" indent="0" eaLnBrk="1" hangingPunct="1"/>
            <a:r>
              <a:rPr lang="en-US" altLang="en-US"/>
              <a:t>The Constitution protects civil liberties in the Bill of Rights.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B883BC2-7317-4442-AFFE-8DBE42ADA67A}" type="slidenum">
              <a:rPr lang="en-US" altLang="en-US"/>
              <a:pPr>
                <a:defRPr/>
              </a:pPr>
              <a:t>26</a:t>
            </a:fld>
            <a:endParaRPr lang="en-US" altLang="en-US"/>
          </a:p>
        </p:txBody>
      </p:sp>
      <p:sp>
        <p:nvSpPr>
          <p:cNvPr id="6147" name="Rectangle 2"/>
          <p:cNvSpPr>
            <a:spLocks noGrp="1" noChangeArrowheads="1"/>
          </p:cNvSpPr>
          <p:nvPr>
            <p:ph type="title"/>
          </p:nvPr>
        </p:nvSpPr>
        <p:spPr/>
        <p:txBody>
          <a:bodyPr/>
          <a:lstStyle/>
          <a:p>
            <a:pPr eaLnBrk="1" hangingPunct="1"/>
            <a:r>
              <a:rPr lang="en-US" altLang="en-US"/>
              <a:t>Section 1: </a:t>
            </a:r>
            <a:br>
              <a:rPr lang="en-US" altLang="en-US"/>
            </a:br>
            <a:r>
              <a:rPr lang="en-US" altLang="en-US"/>
              <a:t>Freedom and the Bill of Rights</a:t>
            </a:r>
          </a:p>
        </p:txBody>
      </p:sp>
      <p:sp>
        <p:nvSpPr>
          <p:cNvPr id="6148" name="Rectangle 3"/>
          <p:cNvSpPr>
            <a:spLocks noGrp="1" noChangeArrowheads="1"/>
          </p:cNvSpPr>
          <p:nvPr>
            <p:ph type="body" idx="1"/>
          </p:nvPr>
        </p:nvSpPr>
        <p:spPr/>
        <p:txBody>
          <a:bodyPr/>
          <a:lstStyle/>
          <a:p>
            <a:pPr marL="0" indent="0" eaLnBrk="1" hangingPunct="1"/>
            <a:r>
              <a:rPr lang="en-US" altLang="en-US"/>
              <a:t>People whose civil liberties are guaranteed by the First Amendment:</a:t>
            </a:r>
          </a:p>
          <a:p>
            <a:pPr lvl="1" eaLnBrk="1" hangingPunct="1"/>
            <a:r>
              <a:rPr lang="en-US" altLang="en-US"/>
              <a:t>U.S. citizens</a:t>
            </a:r>
          </a:p>
          <a:p>
            <a:pPr lvl="1" eaLnBrk="1" hangingPunct="1"/>
            <a:r>
              <a:rPr lang="en-US" altLang="en-US"/>
              <a:t>resident noncitizens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2739CEF-73D7-4D4B-A766-C1731D52E2A3}" type="slidenum">
              <a:rPr lang="en-US" altLang="en-US"/>
              <a:pPr>
                <a:defRPr/>
              </a:pPr>
              <a:t>27</a:t>
            </a:fld>
            <a:endParaRPr lang="en-US" altLang="en-US"/>
          </a:p>
        </p:txBody>
      </p:sp>
      <p:sp>
        <p:nvSpPr>
          <p:cNvPr id="7171" name="Rectangle 2"/>
          <p:cNvSpPr>
            <a:spLocks noGrp="1" noChangeArrowheads="1"/>
          </p:cNvSpPr>
          <p:nvPr>
            <p:ph type="title"/>
          </p:nvPr>
        </p:nvSpPr>
        <p:spPr/>
        <p:txBody>
          <a:bodyPr/>
          <a:lstStyle/>
          <a:p>
            <a:pPr eaLnBrk="1" hangingPunct="1"/>
            <a:r>
              <a:rPr lang="en-US" altLang="en-US"/>
              <a:t>Section 1: </a:t>
            </a:r>
            <a:br>
              <a:rPr lang="en-US" altLang="en-US"/>
            </a:br>
            <a:r>
              <a:rPr lang="en-US" altLang="en-US"/>
              <a:t>Freedom and the Bill of Rights</a:t>
            </a:r>
          </a:p>
        </p:txBody>
      </p:sp>
      <p:sp>
        <p:nvSpPr>
          <p:cNvPr id="7172" name="Rectangle 3"/>
          <p:cNvSpPr>
            <a:spLocks noGrp="1" noChangeArrowheads="1"/>
          </p:cNvSpPr>
          <p:nvPr>
            <p:ph type="body" idx="1"/>
          </p:nvPr>
        </p:nvSpPr>
        <p:spPr/>
        <p:txBody>
          <a:bodyPr/>
          <a:lstStyle/>
          <a:p>
            <a:pPr marL="0" indent="0" eaLnBrk="1" hangingPunct="1"/>
            <a:r>
              <a:rPr lang="en-US" altLang="en-US"/>
              <a:t>To balance individuals’ civil liberties with community interests, boundaries on individual rights have been set by laws and the courts so that other’s rights or interests are not threatened.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E1858A80-F830-4759-AE2A-09630252DE6F}" type="slidenum">
              <a:rPr lang="en-US" altLang="en-US"/>
              <a:pPr>
                <a:defRPr/>
              </a:pPr>
              <a:t>28</a:t>
            </a:fld>
            <a:endParaRPr lang="en-US" altLang="en-US"/>
          </a:p>
        </p:txBody>
      </p:sp>
      <p:sp>
        <p:nvSpPr>
          <p:cNvPr id="8195" name="Rectangle 2"/>
          <p:cNvSpPr>
            <a:spLocks noGrp="1" noChangeArrowheads="1"/>
          </p:cNvSpPr>
          <p:nvPr>
            <p:ph type="title"/>
          </p:nvPr>
        </p:nvSpPr>
        <p:spPr/>
        <p:txBody>
          <a:bodyPr/>
          <a:lstStyle/>
          <a:p>
            <a:pPr eaLnBrk="1" hangingPunct="1"/>
            <a:r>
              <a:rPr lang="en-US" altLang="en-US"/>
              <a:t>Section 2: </a:t>
            </a:r>
            <a:br>
              <a:rPr lang="en-US" altLang="en-US"/>
            </a:br>
            <a:r>
              <a:rPr lang="en-US" altLang="en-US"/>
              <a:t>Freedom of Religion</a:t>
            </a:r>
          </a:p>
        </p:txBody>
      </p:sp>
      <p:sp>
        <p:nvSpPr>
          <p:cNvPr id="8196" name="Rectangle 3"/>
          <p:cNvSpPr>
            <a:spLocks noGrp="1" noChangeArrowheads="1"/>
          </p:cNvSpPr>
          <p:nvPr>
            <p:ph type="body" idx="1"/>
          </p:nvPr>
        </p:nvSpPr>
        <p:spPr/>
        <p:txBody>
          <a:bodyPr/>
          <a:lstStyle/>
          <a:p>
            <a:pPr marL="0" indent="0" eaLnBrk="1" hangingPunct="1"/>
            <a:r>
              <a:rPr lang="en-US" altLang="en-US"/>
              <a:t>Objectives:</a:t>
            </a:r>
          </a:p>
          <a:p>
            <a:pPr lvl="1" eaLnBrk="1" hangingPunct="1"/>
            <a:r>
              <a:rPr lang="en-US" altLang="en-US"/>
              <a:t>How has the Supreme Court interpreted the Establishment Clause to define the relationship between religion and public schools?</a:t>
            </a:r>
          </a:p>
          <a:p>
            <a:pPr lvl="1" eaLnBrk="1" hangingPunct="1"/>
            <a:r>
              <a:rPr lang="en-US" altLang="en-US"/>
              <a:t>How does the Supreme Court decide if government aid to religious groups is constitutional?</a:t>
            </a:r>
          </a:p>
          <a:p>
            <a:pPr lvl="1" eaLnBrk="1" hangingPunct="1"/>
            <a:r>
              <a:rPr lang="en-US" altLang="en-US"/>
              <a:t>Why has the Supreme Court allowed tax exemptions for religious groups? </a:t>
            </a:r>
          </a:p>
          <a:p>
            <a:pPr lvl="1" eaLnBrk="1" hangingPunct="1"/>
            <a:r>
              <a:rPr lang="en-US" altLang="en-US"/>
              <a:t>How has the Free Exercise Clause been interpreted?</a:t>
            </a:r>
          </a:p>
        </p:txBody>
      </p:sp>
    </p:spTree>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2E6D0E79-7283-4F27-AF44-54DDC4C844F1}" type="slidenum">
              <a:rPr lang="en-US" altLang="en-US"/>
              <a:pPr>
                <a:defRPr/>
              </a:pPr>
              <a:t>29</a:t>
            </a:fld>
            <a:endParaRPr lang="en-US" altLang="en-US"/>
          </a:p>
        </p:txBody>
      </p:sp>
      <p:sp>
        <p:nvSpPr>
          <p:cNvPr id="9219" name="Rectangle 2"/>
          <p:cNvSpPr>
            <a:spLocks noGrp="1" noChangeArrowheads="1"/>
          </p:cNvSpPr>
          <p:nvPr>
            <p:ph type="title"/>
          </p:nvPr>
        </p:nvSpPr>
        <p:spPr/>
        <p:txBody>
          <a:bodyPr/>
          <a:lstStyle/>
          <a:p>
            <a:pPr eaLnBrk="1" hangingPunct="1"/>
            <a:r>
              <a:rPr lang="en-US" altLang="en-US"/>
              <a:t>Section 2: </a:t>
            </a:r>
            <a:br>
              <a:rPr lang="en-US" altLang="en-US"/>
            </a:br>
            <a:r>
              <a:rPr lang="en-US" altLang="en-US"/>
              <a:t>Freedom of Religion</a:t>
            </a:r>
          </a:p>
        </p:txBody>
      </p:sp>
      <p:sp>
        <p:nvSpPr>
          <p:cNvPr id="9220" name="Rectangle 3"/>
          <p:cNvSpPr>
            <a:spLocks noGrp="1" noChangeArrowheads="1"/>
          </p:cNvSpPr>
          <p:nvPr>
            <p:ph type="body" idx="1"/>
          </p:nvPr>
        </p:nvSpPr>
        <p:spPr/>
        <p:txBody>
          <a:bodyPr/>
          <a:lstStyle/>
          <a:p>
            <a:pPr marL="0" indent="0" eaLnBrk="1" hangingPunct="1"/>
            <a:r>
              <a:rPr lang="en-US" altLang="en-US"/>
              <a:t>Supreme Court interpretations of the Establishment Clause to define the relationship between religion and public schools:</a:t>
            </a:r>
          </a:p>
          <a:p>
            <a:pPr lvl="1" eaLnBrk="1" hangingPunct="1"/>
            <a:r>
              <a:rPr lang="en-US" altLang="en-US"/>
              <a:t>Official support for religious programs is unconstitutional, but students can leave campus to receive religious instruction.</a:t>
            </a:r>
          </a:p>
          <a:p>
            <a:pPr lvl="1" eaLnBrk="1" hangingPunct="1"/>
            <a:r>
              <a:rPr lang="en-US" altLang="en-US"/>
              <a:t>Officially sponsored prayer and religious activities in public schools are unconstitutional, but students have the right to pray on their own in school and religious materials can be used in secular studies.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AB5BF1A-5E0D-49C5-B188-42B8F54F296D}" type="slidenum">
              <a:rPr lang="en-US" altLang="en-US"/>
              <a:pPr/>
              <a:t>3</a:t>
            </a:fld>
            <a:endParaRPr lang="en-US" altLang="en-US"/>
          </a:p>
        </p:txBody>
      </p:sp>
      <p:sp>
        <p:nvSpPr>
          <p:cNvPr id="35843" name="Rectangle 3"/>
          <p:cNvSpPr>
            <a:spLocks noGrp="1" noChangeArrowheads="1"/>
          </p:cNvSpPr>
          <p:nvPr>
            <p:ph type="body" idx="1"/>
          </p:nvPr>
        </p:nvSpPr>
        <p:spPr/>
        <p:txBody>
          <a:bodyPr/>
          <a:lstStyle/>
          <a:p>
            <a:r>
              <a:rPr lang="en-US" altLang="en-US"/>
              <a:t>The authority of the lower courts to hear the initial trial—original jurisdiction—of cases involving:</a:t>
            </a:r>
          </a:p>
          <a:p>
            <a:pPr lvl="1"/>
            <a:r>
              <a:rPr lang="en-US" altLang="en-US"/>
              <a:t>the Constitution and federal laws</a:t>
            </a:r>
          </a:p>
          <a:p>
            <a:pPr lvl="1"/>
            <a:r>
              <a:rPr lang="en-US" altLang="en-US"/>
              <a:t>diplomats</a:t>
            </a:r>
          </a:p>
          <a:p>
            <a:pPr lvl="1"/>
            <a:r>
              <a:rPr lang="en-US" altLang="en-US"/>
              <a:t>treaties</a:t>
            </a:r>
          </a:p>
          <a:p>
            <a:pPr lvl="1"/>
            <a:r>
              <a:rPr lang="en-US" altLang="en-US"/>
              <a:t>the U.S. government</a:t>
            </a:r>
          </a:p>
          <a:p>
            <a:pPr lvl="1"/>
            <a:r>
              <a:rPr lang="en-US" altLang="en-US"/>
              <a:t>state governments</a:t>
            </a:r>
          </a:p>
          <a:p>
            <a:pPr lvl="1"/>
            <a:r>
              <a:rPr lang="en-US" altLang="en-US"/>
              <a:t>citizens of other countries or of more than one state</a:t>
            </a:r>
          </a:p>
        </p:txBody>
      </p:sp>
      <p:sp>
        <p:nvSpPr>
          <p:cNvPr id="6" name="Rectangle 2"/>
          <p:cNvSpPr>
            <a:spLocks noGrp="1" noChangeArrowheads="1"/>
          </p:cNvSpPr>
          <p:nvPr>
            <p:ph type="title"/>
          </p:nvPr>
        </p:nvSpPr>
        <p:spPr/>
        <p:txBody>
          <a:bodyPr/>
          <a:lstStyle/>
          <a:p>
            <a:r>
              <a:rPr lang="en-US" altLang="en-US" dirty="0"/>
              <a:t>Section 1: </a:t>
            </a:r>
            <a:br>
              <a:rPr lang="en-US" altLang="en-US" dirty="0"/>
            </a:br>
            <a:r>
              <a:rPr lang="en-US" altLang="en-US" dirty="0"/>
              <a:t>The Federal Court System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AABF884-DFCA-4423-B2A7-67F11A0ED540}" type="slidenum">
              <a:rPr lang="en-US" altLang="en-US"/>
              <a:pPr>
                <a:defRPr/>
              </a:pPr>
              <a:t>30</a:t>
            </a:fld>
            <a:endParaRPr lang="en-US" altLang="en-US"/>
          </a:p>
        </p:txBody>
      </p:sp>
      <p:sp>
        <p:nvSpPr>
          <p:cNvPr id="10243" name="Rectangle 2"/>
          <p:cNvSpPr>
            <a:spLocks noGrp="1" noChangeArrowheads="1"/>
          </p:cNvSpPr>
          <p:nvPr>
            <p:ph type="title"/>
          </p:nvPr>
        </p:nvSpPr>
        <p:spPr/>
        <p:txBody>
          <a:bodyPr/>
          <a:lstStyle/>
          <a:p>
            <a:pPr eaLnBrk="1" hangingPunct="1"/>
            <a:r>
              <a:rPr lang="en-US" altLang="en-US"/>
              <a:t>Section 2: </a:t>
            </a:r>
            <a:br>
              <a:rPr lang="en-US" altLang="en-US"/>
            </a:br>
            <a:r>
              <a:rPr lang="en-US" altLang="en-US"/>
              <a:t>Freedom of Religion</a:t>
            </a:r>
          </a:p>
        </p:txBody>
      </p:sp>
      <p:sp>
        <p:nvSpPr>
          <p:cNvPr id="10244" name="Rectangle 3"/>
          <p:cNvSpPr>
            <a:spLocks noGrp="1" noChangeArrowheads="1"/>
          </p:cNvSpPr>
          <p:nvPr>
            <p:ph type="body" idx="1"/>
          </p:nvPr>
        </p:nvSpPr>
        <p:spPr/>
        <p:txBody>
          <a:bodyPr/>
          <a:lstStyle/>
          <a:p>
            <a:pPr marL="0" indent="0" eaLnBrk="1" hangingPunct="1"/>
            <a:r>
              <a:rPr lang="en-US" altLang="en-US"/>
              <a:t>How the Supreme Court determines the constitutionality of government aid to religious groups</a:t>
            </a:r>
          </a:p>
          <a:p>
            <a:pPr marL="0" indent="0" eaLnBrk="1" hangingPunct="1"/>
            <a:r>
              <a:rPr lang="en-US" altLang="en-US"/>
              <a:t>The </a:t>
            </a:r>
            <a:r>
              <a:rPr lang="en-US" altLang="en-US" i="1"/>
              <a:t> Lemon </a:t>
            </a:r>
            <a:r>
              <a:rPr lang="en-US" altLang="en-US"/>
              <a:t> test:</a:t>
            </a:r>
          </a:p>
          <a:p>
            <a:pPr lvl="1" eaLnBrk="1" hangingPunct="1"/>
            <a:r>
              <a:rPr lang="en-US" altLang="en-US"/>
              <a:t>Aid must be for a nonreligious purpose.</a:t>
            </a:r>
          </a:p>
          <a:p>
            <a:pPr lvl="1" eaLnBrk="1" hangingPunct="1"/>
            <a:r>
              <a:rPr lang="en-US" altLang="en-US"/>
              <a:t>It must neither advance nor limit religion.</a:t>
            </a:r>
          </a:p>
          <a:p>
            <a:pPr lvl="1" eaLnBrk="1" hangingPunct="1"/>
            <a:r>
              <a:rPr lang="en-US" altLang="en-US"/>
              <a:t>It must not result in excessive government involvement with religion.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D54D4F86-AA43-4082-989D-864C5456D01E}" type="slidenum">
              <a:rPr lang="en-US" altLang="en-US"/>
              <a:pPr>
                <a:defRPr/>
              </a:pPr>
              <a:t>31</a:t>
            </a:fld>
            <a:endParaRPr lang="en-US" altLang="en-US"/>
          </a:p>
        </p:txBody>
      </p:sp>
      <p:sp>
        <p:nvSpPr>
          <p:cNvPr id="11267" name="Rectangle 2"/>
          <p:cNvSpPr>
            <a:spLocks noGrp="1" noChangeArrowheads="1"/>
          </p:cNvSpPr>
          <p:nvPr>
            <p:ph type="title"/>
          </p:nvPr>
        </p:nvSpPr>
        <p:spPr/>
        <p:txBody>
          <a:bodyPr/>
          <a:lstStyle/>
          <a:p>
            <a:pPr eaLnBrk="1" hangingPunct="1"/>
            <a:r>
              <a:rPr lang="en-US" altLang="en-US"/>
              <a:t>Section 2: </a:t>
            </a:r>
            <a:br>
              <a:rPr lang="en-US" altLang="en-US"/>
            </a:br>
            <a:r>
              <a:rPr lang="en-US" altLang="en-US"/>
              <a:t>Freedom of Religion</a:t>
            </a:r>
          </a:p>
        </p:txBody>
      </p:sp>
      <p:sp>
        <p:nvSpPr>
          <p:cNvPr id="11268" name="Rectangle 3"/>
          <p:cNvSpPr>
            <a:spLocks noGrp="1" noChangeArrowheads="1"/>
          </p:cNvSpPr>
          <p:nvPr>
            <p:ph type="body" idx="1"/>
          </p:nvPr>
        </p:nvSpPr>
        <p:spPr/>
        <p:txBody>
          <a:bodyPr/>
          <a:lstStyle/>
          <a:p>
            <a:pPr marL="0" indent="0" eaLnBrk="1" hangingPunct="1"/>
            <a:r>
              <a:rPr lang="en-US" altLang="en-US" sz="2800"/>
              <a:t>The Supreme Court has allowed tax exemptions for religious groups so the government can remain neutral by neither supporting religion nor restricting it. “Separation of Church and State”, however, is not part of the Constitution.  It was taken from the writings of Thomas Jefferson and used in Supreme Court cases on the establishment clause.</a:t>
            </a:r>
          </a:p>
          <a:p>
            <a:pPr marL="0" indent="0" eaLnBrk="1" hangingPunct="1"/>
            <a:r>
              <a:rPr lang="en-US" altLang="en-US" sz="2800"/>
              <a:t>(</a:t>
            </a:r>
            <a:r>
              <a:rPr lang="en-US" sz="2800" b="1" i="1"/>
              <a:t>Everson v. Board of Education, 1947; Wallace v. Jaffree, 1985</a:t>
            </a:r>
            <a:r>
              <a:rPr lang="en-US" sz="2800" b="1"/>
              <a:t>)</a:t>
            </a:r>
            <a:endParaRPr lang="en-US" altLang="en-US" sz="2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DE2FAABB-F5B9-4575-8758-BE8F5C9D882E}" type="slidenum">
              <a:rPr lang="en-US" altLang="en-US"/>
              <a:pPr>
                <a:defRPr/>
              </a:pPr>
              <a:t>32</a:t>
            </a:fld>
            <a:endParaRPr lang="en-US" altLang="en-US"/>
          </a:p>
        </p:txBody>
      </p:sp>
      <p:sp>
        <p:nvSpPr>
          <p:cNvPr id="12291" name="Rectangle 2"/>
          <p:cNvSpPr>
            <a:spLocks noGrp="1" noChangeArrowheads="1"/>
          </p:cNvSpPr>
          <p:nvPr>
            <p:ph type="title"/>
          </p:nvPr>
        </p:nvSpPr>
        <p:spPr/>
        <p:txBody>
          <a:bodyPr/>
          <a:lstStyle/>
          <a:p>
            <a:pPr eaLnBrk="1" hangingPunct="1"/>
            <a:r>
              <a:rPr lang="en-US" altLang="en-US"/>
              <a:t>Section 2: </a:t>
            </a:r>
            <a:br>
              <a:rPr lang="en-US" altLang="en-US"/>
            </a:br>
            <a:r>
              <a:rPr lang="en-US" altLang="en-US"/>
              <a:t>Freedom of Religion</a:t>
            </a:r>
          </a:p>
        </p:txBody>
      </p:sp>
      <p:sp>
        <p:nvSpPr>
          <p:cNvPr id="12292" name="Rectangle 3"/>
          <p:cNvSpPr>
            <a:spLocks noGrp="1" noChangeArrowheads="1"/>
          </p:cNvSpPr>
          <p:nvPr>
            <p:ph type="body" idx="1"/>
          </p:nvPr>
        </p:nvSpPr>
        <p:spPr/>
        <p:txBody>
          <a:bodyPr/>
          <a:lstStyle/>
          <a:p>
            <a:pPr marL="0" indent="0" eaLnBrk="1" hangingPunct="1"/>
            <a:r>
              <a:rPr lang="en-US" altLang="en-US"/>
              <a:t>Religious practices may be restricted if they violate social standards or constitutional laws, such as bigamy, or if they threaten the public safety, such as not vaccinating children because of religious beliefs against such medical practices.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BDA0508F-219D-44ED-9EFE-471E1A6C98F9}" type="slidenum">
              <a:rPr lang="en-US" altLang="en-US"/>
              <a:pPr>
                <a:defRPr/>
              </a:pPr>
              <a:t>33</a:t>
            </a:fld>
            <a:endParaRPr lang="en-US" altLang="en-US"/>
          </a:p>
        </p:txBody>
      </p:sp>
      <p:sp>
        <p:nvSpPr>
          <p:cNvPr id="13315" name="Rectangle 2"/>
          <p:cNvSpPr>
            <a:spLocks noGrp="1" noChangeArrowheads="1"/>
          </p:cNvSpPr>
          <p:nvPr>
            <p:ph type="title"/>
          </p:nvPr>
        </p:nvSpPr>
        <p:spPr/>
        <p:txBody>
          <a:bodyPr/>
          <a:lstStyle/>
          <a:p>
            <a:pPr eaLnBrk="1" hangingPunct="1"/>
            <a:r>
              <a:rPr lang="en-US" altLang="en-US"/>
              <a:t>Section 3: </a:t>
            </a:r>
            <a:br>
              <a:rPr lang="en-US" altLang="en-US"/>
            </a:br>
            <a:r>
              <a:rPr lang="en-US" altLang="en-US"/>
              <a:t>Freedom of Speech and of the Press</a:t>
            </a:r>
          </a:p>
        </p:txBody>
      </p:sp>
      <p:sp>
        <p:nvSpPr>
          <p:cNvPr id="13316" name="Rectangle 3"/>
          <p:cNvSpPr>
            <a:spLocks noGrp="1" noChangeArrowheads="1"/>
          </p:cNvSpPr>
          <p:nvPr>
            <p:ph type="body" idx="1"/>
          </p:nvPr>
        </p:nvSpPr>
        <p:spPr/>
        <p:txBody>
          <a:bodyPr/>
          <a:lstStyle/>
          <a:p>
            <a:pPr marL="0" indent="0" eaLnBrk="1" hangingPunct="1"/>
            <a:r>
              <a:rPr lang="en-US" altLang="en-US"/>
              <a:t>Objectives:</a:t>
            </a:r>
          </a:p>
          <a:p>
            <a:pPr lvl="1" eaLnBrk="1" hangingPunct="1"/>
            <a:r>
              <a:rPr lang="en-US" altLang="en-US"/>
              <a:t>What challenges exist in balancing individuals’ freedom of speech with the need to protect national security?</a:t>
            </a:r>
          </a:p>
          <a:p>
            <a:pPr lvl="1" eaLnBrk="1" hangingPunct="1"/>
            <a:r>
              <a:rPr lang="en-US" altLang="en-US"/>
              <a:t>What boundaries exist on the media’s freedom of expression?</a:t>
            </a:r>
          </a:p>
          <a:p>
            <a:pPr lvl="1" eaLnBrk="1" hangingPunct="1"/>
            <a:r>
              <a:rPr lang="en-US" altLang="en-US"/>
              <a:t>How does the First Amendment affect symbolic speech and hate speech?</a:t>
            </a:r>
          </a:p>
        </p:txBody>
      </p:sp>
    </p:spTree>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7BEE04C3-F7EE-4599-AC00-47D3B89D3890}" type="slidenum">
              <a:rPr lang="en-US" altLang="en-US"/>
              <a:pPr>
                <a:defRPr/>
              </a:pPr>
              <a:t>34</a:t>
            </a:fld>
            <a:endParaRPr lang="en-US" altLang="en-US"/>
          </a:p>
        </p:txBody>
      </p:sp>
      <p:sp>
        <p:nvSpPr>
          <p:cNvPr id="14339" name="Rectangle 2"/>
          <p:cNvSpPr>
            <a:spLocks noGrp="1" noChangeArrowheads="1"/>
          </p:cNvSpPr>
          <p:nvPr>
            <p:ph type="title"/>
          </p:nvPr>
        </p:nvSpPr>
        <p:spPr/>
        <p:txBody>
          <a:bodyPr/>
          <a:lstStyle/>
          <a:p>
            <a:pPr eaLnBrk="1" hangingPunct="1"/>
            <a:r>
              <a:rPr lang="en-US" altLang="en-US"/>
              <a:t>Section 3: </a:t>
            </a:r>
            <a:br>
              <a:rPr lang="en-US" altLang="en-US"/>
            </a:br>
            <a:r>
              <a:rPr lang="en-US" altLang="en-US"/>
              <a:t>Freedom of Speech and of the Press</a:t>
            </a:r>
          </a:p>
        </p:txBody>
      </p:sp>
      <p:sp>
        <p:nvSpPr>
          <p:cNvPr id="14340" name="Rectangle 3"/>
          <p:cNvSpPr>
            <a:spLocks noGrp="1" noChangeArrowheads="1"/>
          </p:cNvSpPr>
          <p:nvPr>
            <p:ph type="body" idx="1"/>
          </p:nvPr>
        </p:nvSpPr>
        <p:spPr/>
        <p:txBody>
          <a:bodyPr/>
          <a:lstStyle/>
          <a:p>
            <a:pPr marL="0" indent="0" eaLnBrk="1" hangingPunct="1"/>
            <a:r>
              <a:rPr lang="en-US" altLang="en-US"/>
              <a:t>Challenges in balancing individuals’ freedom of speech with protecting national security:</a:t>
            </a:r>
          </a:p>
          <a:p>
            <a:pPr lvl="1" eaLnBrk="1" hangingPunct="1"/>
            <a:r>
              <a:rPr lang="en-US" altLang="en-US"/>
              <a:t>determining sedition</a:t>
            </a:r>
          </a:p>
          <a:p>
            <a:pPr lvl="1" eaLnBrk="1" hangingPunct="1"/>
            <a:r>
              <a:rPr lang="en-US" altLang="en-US"/>
              <a:t>proving statements pose a clear and present danger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82B9FE79-3746-4ACB-AD05-76C646245CB1}" type="slidenum">
              <a:rPr lang="en-US" altLang="en-US"/>
              <a:pPr>
                <a:defRPr/>
              </a:pPr>
              <a:t>35</a:t>
            </a:fld>
            <a:endParaRPr lang="en-US" altLang="en-US"/>
          </a:p>
        </p:txBody>
      </p:sp>
      <p:sp>
        <p:nvSpPr>
          <p:cNvPr id="15363" name="Rectangle 2"/>
          <p:cNvSpPr>
            <a:spLocks noGrp="1" noChangeArrowheads="1"/>
          </p:cNvSpPr>
          <p:nvPr>
            <p:ph type="title"/>
          </p:nvPr>
        </p:nvSpPr>
        <p:spPr/>
        <p:txBody>
          <a:bodyPr/>
          <a:lstStyle/>
          <a:p>
            <a:pPr eaLnBrk="1" hangingPunct="1"/>
            <a:r>
              <a:rPr lang="en-US" altLang="en-US"/>
              <a:t>Section 3: </a:t>
            </a:r>
            <a:br>
              <a:rPr lang="en-US" altLang="en-US"/>
            </a:br>
            <a:r>
              <a:rPr lang="en-US" altLang="en-US"/>
              <a:t>Freedom of Speech and of the Press</a:t>
            </a:r>
          </a:p>
        </p:txBody>
      </p:sp>
      <p:sp>
        <p:nvSpPr>
          <p:cNvPr id="15364" name="Rectangle 3"/>
          <p:cNvSpPr>
            <a:spLocks noGrp="1" noChangeArrowheads="1"/>
          </p:cNvSpPr>
          <p:nvPr>
            <p:ph type="body" idx="1"/>
          </p:nvPr>
        </p:nvSpPr>
        <p:spPr/>
        <p:txBody>
          <a:bodyPr/>
          <a:lstStyle/>
          <a:p>
            <a:pPr marL="0" indent="0" eaLnBrk="1" hangingPunct="1"/>
            <a:r>
              <a:rPr lang="en-US" altLang="en-US"/>
              <a:t>Boundaries on the media’s freedom of expression:</a:t>
            </a:r>
          </a:p>
          <a:p>
            <a:pPr lvl="1" eaLnBrk="1" hangingPunct="1"/>
            <a:r>
              <a:rPr lang="en-US" altLang="en-US"/>
              <a:t>prior restraint laws</a:t>
            </a:r>
          </a:p>
          <a:p>
            <a:pPr lvl="1" eaLnBrk="1" hangingPunct="1"/>
            <a:r>
              <a:rPr lang="en-US" altLang="en-US"/>
              <a:t>shield laws</a:t>
            </a:r>
          </a:p>
          <a:p>
            <a:pPr lvl="1" eaLnBrk="1" hangingPunct="1"/>
            <a:r>
              <a:rPr lang="en-US" altLang="en-US"/>
              <a:t>libel laws</a:t>
            </a:r>
          </a:p>
          <a:p>
            <a:pPr lvl="1" eaLnBrk="1" hangingPunct="1"/>
            <a:r>
              <a:rPr lang="en-US" altLang="en-US"/>
              <a:t>obscenity laws</a:t>
            </a:r>
          </a:p>
          <a:p>
            <a:pPr lvl="1" eaLnBrk="1" hangingPunct="1"/>
            <a:r>
              <a:rPr lang="en-US" altLang="en-US"/>
              <a:t>license requirements</a:t>
            </a:r>
          </a:p>
          <a:p>
            <a:pPr lvl="1" eaLnBrk="1" hangingPunct="1"/>
            <a:r>
              <a:rPr lang="en-US" altLang="en-US"/>
              <a:t>FCC standards</a:t>
            </a:r>
          </a:p>
          <a:p>
            <a:pPr lvl="1" eaLnBrk="1" hangingPunct="1"/>
            <a:r>
              <a:rPr lang="en-US" altLang="en-US"/>
              <a:t>false advertising laws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2B794A56-EF04-4D56-B0AE-AD072EF732D8}" type="slidenum">
              <a:rPr lang="en-US" altLang="en-US"/>
              <a:pPr>
                <a:defRPr/>
              </a:pPr>
              <a:t>36</a:t>
            </a:fld>
            <a:endParaRPr lang="en-US" altLang="en-US"/>
          </a:p>
        </p:txBody>
      </p:sp>
      <p:sp>
        <p:nvSpPr>
          <p:cNvPr id="16387" name="Rectangle 2"/>
          <p:cNvSpPr>
            <a:spLocks noGrp="1" noChangeArrowheads="1"/>
          </p:cNvSpPr>
          <p:nvPr>
            <p:ph type="title"/>
          </p:nvPr>
        </p:nvSpPr>
        <p:spPr/>
        <p:txBody>
          <a:bodyPr/>
          <a:lstStyle/>
          <a:p>
            <a:pPr eaLnBrk="1" hangingPunct="1"/>
            <a:r>
              <a:rPr lang="en-US" altLang="en-US"/>
              <a:t>Section 3: </a:t>
            </a:r>
            <a:br>
              <a:rPr lang="en-US" altLang="en-US"/>
            </a:br>
            <a:r>
              <a:rPr lang="en-US" altLang="en-US"/>
              <a:t>Freedom of Speech and of the Press</a:t>
            </a:r>
          </a:p>
        </p:txBody>
      </p:sp>
      <p:sp>
        <p:nvSpPr>
          <p:cNvPr id="16388" name="Rectangle 3"/>
          <p:cNvSpPr>
            <a:spLocks noGrp="1" noChangeArrowheads="1"/>
          </p:cNvSpPr>
          <p:nvPr>
            <p:ph type="body" idx="1"/>
          </p:nvPr>
        </p:nvSpPr>
        <p:spPr/>
        <p:txBody>
          <a:bodyPr/>
          <a:lstStyle/>
          <a:p>
            <a:pPr marL="0" indent="0" eaLnBrk="1" hangingPunct="1"/>
            <a:r>
              <a:rPr lang="en-US" altLang="en-US"/>
              <a:t>The First Amendment’s effect on symbolic speech and hate speech:</a:t>
            </a:r>
          </a:p>
          <a:p>
            <a:pPr lvl="1" eaLnBrk="1" hangingPunct="1"/>
            <a:r>
              <a:rPr lang="en-US" altLang="en-US">
                <a:solidFill>
                  <a:schemeClr val="accent1"/>
                </a:solidFill>
              </a:rPr>
              <a:t>symbolic speech</a:t>
            </a:r>
            <a:r>
              <a:rPr lang="en-US" altLang="en-US"/>
              <a:t>—actions that communicate a message are protected to an extent </a:t>
            </a:r>
          </a:p>
          <a:p>
            <a:pPr lvl="1" eaLnBrk="1" hangingPunct="1"/>
            <a:r>
              <a:rPr lang="en-US" altLang="en-US">
                <a:solidFill>
                  <a:schemeClr val="accent1"/>
                </a:solidFill>
              </a:rPr>
              <a:t>hate speech</a:t>
            </a:r>
            <a:r>
              <a:rPr lang="en-US" altLang="en-US"/>
              <a:t>—many hate speech rules and “insulting” or “fighting” words that are likely to cause a fight are not protected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5BEAECC5-CD2D-4FDA-A8EB-2D3EEFFD5349}" type="slidenum">
              <a:rPr lang="en-US" altLang="en-US"/>
              <a:pPr>
                <a:defRPr/>
              </a:pPr>
              <a:t>37</a:t>
            </a:fld>
            <a:endParaRPr lang="en-US" altLang="en-US"/>
          </a:p>
        </p:txBody>
      </p:sp>
      <p:sp>
        <p:nvSpPr>
          <p:cNvPr id="17411" name="Rectangle 2"/>
          <p:cNvSpPr>
            <a:spLocks noGrp="1" noChangeArrowheads="1"/>
          </p:cNvSpPr>
          <p:nvPr>
            <p:ph type="title"/>
          </p:nvPr>
        </p:nvSpPr>
        <p:spPr/>
        <p:txBody>
          <a:bodyPr/>
          <a:lstStyle/>
          <a:p>
            <a:pPr eaLnBrk="1" hangingPunct="1"/>
            <a:r>
              <a:rPr lang="en-US" altLang="en-US"/>
              <a:t>Section 4: </a:t>
            </a:r>
            <a:br>
              <a:rPr lang="en-US" altLang="en-US"/>
            </a:br>
            <a:r>
              <a:rPr lang="en-US" altLang="en-US"/>
              <a:t>Freedom of Assembly and Petition</a:t>
            </a:r>
          </a:p>
        </p:txBody>
      </p:sp>
      <p:sp>
        <p:nvSpPr>
          <p:cNvPr id="17412" name="Rectangle 3"/>
          <p:cNvSpPr>
            <a:spLocks noGrp="1" noChangeArrowheads="1"/>
          </p:cNvSpPr>
          <p:nvPr>
            <p:ph type="body" idx="1"/>
          </p:nvPr>
        </p:nvSpPr>
        <p:spPr/>
        <p:txBody>
          <a:bodyPr/>
          <a:lstStyle/>
          <a:p>
            <a:pPr marL="0" indent="0" eaLnBrk="1" hangingPunct="1"/>
            <a:r>
              <a:rPr lang="en-US" altLang="en-US"/>
              <a:t>Objectives:</a:t>
            </a:r>
          </a:p>
          <a:p>
            <a:pPr lvl="1" eaLnBrk="1" hangingPunct="1"/>
            <a:r>
              <a:rPr lang="en-US" altLang="en-US"/>
              <a:t>How does the First Amendment protect the rights of assembly and petition on public property?</a:t>
            </a:r>
          </a:p>
          <a:p>
            <a:pPr lvl="1" eaLnBrk="1" hangingPunct="1"/>
            <a:r>
              <a:rPr lang="en-US" altLang="en-US"/>
              <a:t>How is the freedom to demonstrate restricted on private property?</a:t>
            </a:r>
          </a:p>
          <a:p>
            <a:pPr lvl="1" eaLnBrk="1" hangingPunct="1"/>
            <a:r>
              <a:rPr lang="en-US" altLang="en-US"/>
              <a:t>How does freedom of assembly support freedom of association?</a:t>
            </a:r>
          </a:p>
        </p:txBody>
      </p:sp>
    </p:spTree>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EF740DE-EE58-44F7-9C2F-ECC3BB43D786}" type="slidenum">
              <a:rPr lang="en-US" altLang="en-US"/>
              <a:pPr>
                <a:defRPr/>
              </a:pPr>
              <a:t>38</a:t>
            </a:fld>
            <a:endParaRPr lang="en-US" altLang="en-US"/>
          </a:p>
        </p:txBody>
      </p:sp>
      <p:sp>
        <p:nvSpPr>
          <p:cNvPr id="18435" name="Rectangle 2"/>
          <p:cNvSpPr>
            <a:spLocks noGrp="1" noChangeArrowheads="1"/>
          </p:cNvSpPr>
          <p:nvPr>
            <p:ph type="title"/>
          </p:nvPr>
        </p:nvSpPr>
        <p:spPr/>
        <p:txBody>
          <a:bodyPr/>
          <a:lstStyle/>
          <a:p>
            <a:pPr eaLnBrk="1" hangingPunct="1"/>
            <a:r>
              <a:rPr lang="en-US" altLang="en-US"/>
              <a:t>Section 4: </a:t>
            </a:r>
            <a:br>
              <a:rPr lang="en-US" altLang="en-US"/>
            </a:br>
            <a:r>
              <a:rPr lang="en-US" altLang="en-US"/>
              <a:t>Freedom of Assembly and Petition</a:t>
            </a:r>
          </a:p>
        </p:txBody>
      </p:sp>
      <p:sp>
        <p:nvSpPr>
          <p:cNvPr id="18436" name="Rectangle 3"/>
          <p:cNvSpPr>
            <a:spLocks noGrp="1" noChangeArrowheads="1"/>
          </p:cNvSpPr>
          <p:nvPr>
            <p:ph type="body" idx="1"/>
          </p:nvPr>
        </p:nvSpPr>
        <p:spPr/>
        <p:txBody>
          <a:bodyPr/>
          <a:lstStyle/>
          <a:p>
            <a:pPr marL="0" indent="0" eaLnBrk="1" hangingPunct="1"/>
            <a:r>
              <a:rPr lang="en-US" altLang="en-US"/>
              <a:t>First Amendment protections on the rights of assembly and petition on public property:</a:t>
            </a:r>
          </a:p>
          <a:p>
            <a:pPr lvl="1" eaLnBrk="1" hangingPunct="1"/>
            <a:r>
              <a:rPr lang="en-US" altLang="en-US"/>
              <a:t>protects peaceful demonstrations </a:t>
            </a:r>
          </a:p>
          <a:p>
            <a:pPr lvl="1" eaLnBrk="1" hangingPunct="1"/>
            <a:r>
              <a:rPr lang="en-US" altLang="en-US"/>
              <a:t>protects demonstrations with time, place, and manner regulations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D7869C68-AEF3-4819-8B57-F0A858D97356}" type="slidenum">
              <a:rPr lang="en-US" altLang="en-US"/>
              <a:pPr>
                <a:defRPr/>
              </a:pPr>
              <a:t>39</a:t>
            </a:fld>
            <a:endParaRPr lang="en-US" altLang="en-US"/>
          </a:p>
        </p:txBody>
      </p:sp>
      <p:sp>
        <p:nvSpPr>
          <p:cNvPr id="19459" name="Rectangle 2"/>
          <p:cNvSpPr>
            <a:spLocks noGrp="1" noChangeArrowheads="1"/>
          </p:cNvSpPr>
          <p:nvPr>
            <p:ph type="title"/>
          </p:nvPr>
        </p:nvSpPr>
        <p:spPr/>
        <p:txBody>
          <a:bodyPr/>
          <a:lstStyle/>
          <a:p>
            <a:pPr eaLnBrk="1" hangingPunct="1"/>
            <a:r>
              <a:rPr lang="en-US" altLang="en-US"/>
              <a:t>Section 4: </a:t>
            </a:r>
            <a:br>
              <a:rPr lang="en-US" altLang="en-US"/>
            </a:br>
            <a:r>
              <a:rPr lang="en-US" altLang="en-US"/>
              <a:t>Freedom of Assembly and Petition</a:t>
            </a:r>
          </a:p>
        </p:txBody>
      </p:sp>
      <p:sp>
        <p:nvSpPr>
          <p:cNvPr id="19460" name="Rectangle 3"/>
          <p:cNvSpPr>
            <a:spLocks noGrp="1" noChangeArrowheads="1"/>
          </p:cNvSpPr>
          <p:nvPr>
            <p:ph type="body" idx="1"/>
          </p:nvPr>
        </p:nvSpPr>
        <p:spPr/>
        <p:txBody>
          <a:bodyPr/>
          <a:lstStyle/>
          <a:p>
            <a:pPr marL="0" indent="0" eaLnBrk="1" hangingPunct="1"/>
            <a:r>
              <a:rPr lang="en-US" altLang="en-US"/>
              <a:t>Restrictions on the freedom to demonstrate on private property:</a:t>
            </a:r>
          </a:p>
          <a:p>
            <a:pPr lvl="1" eaLnBrk="1" hangingPunct="1"/>
            <a:r>
              <a:rPr lang="en-US" altLang="en-US"/>
              <a:t>People do not have the right to demonstrate or protest on property belonging to a business or residence.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8A9602F-CE72-445A-BDFE-A45F3F97C0AE}" type="slidenum">
              <a:rPr lang="en-US" altLang="en-US"/>
              <a:pPr/>
              <a:t>4</a:t>
            </a:fld>
            <a:endParaRPr lang="en-US" altLang="en-US"/>
          </a:p>
        </p:txBody>
      </p:sp>
      <p:sp>
        <p:nvSpPr>
          <p:cNvPr id="6147" name="Rectangle 3"/>
          <p:cNvSpPr>
            <a:spLocks noGrp="1" noChangeArrowheads="1"/>
          </p:cNvSpPr>
          <p:nvPr>
            <p:ph type="body" idx="1"/>
          </p:nvPr>
        </p:nvSpPr>
        <p:spPr/>
        <p:txBody>
          <a:bodyPr/>
          <a:lstStyle/>
          <a:p>
            <a:r>
              <a:rPr lang="en-US" altLang="en-US"/>
              <a:t>The role of the lower courts:</a:t>
            </a:r>
          </a:p>
          <a:p>
            <a:pPr lvl="1"/>
            <a:r>
              <a:rPr lang="en-US" altLang="en-US"/>
              <a:t>resolving disputes</a:t>
            </a:r>
          </a:p>
          <a:p>
            <a:pPr lvl="1"/>
            <a:r>
              <a:rPr lang="en-US" altLang="en-US"/>
              <a:t>setting precedents</a:t>
            </a:r>
          </a:p>
          <a:p>
            <a:pPr lvl="1"/>
            <a:r>
              <a:rPr lang="en-US" altLang="en-US"/>
              <a:t>interpreting the law</a:t>
            </a:r>
          </a:p>
        </p:txBody>
      </p:sp>
      <p:sp>
        <p:nvSpPr>
          <p:cNvPr id="6" name="Rectangle 2"/>
          <p:cNvSpPr>
            <a:spLocks noGrp="1" noChangeArrowheads="1"/>
          </p:cNvSpPr>
          <p:nvPr>
            <p:ph type="title"/>
          </p:nvPr>
        </p:nvSpPr>
        <p:spPr/>
        <p:txBody>
          <a:bodyPr/>
          <a:lstStyle/>
          <a:p>
            <a:r>
              <a:rPr lang="en-US" altLang="en-US" dirty="0"/>
              <a:t>Section 1: </a:t>
            </a:r>
            <a:br>
              <a:rPr lang="en-US" altLang="en-US" dirty="0"/>
            </a:br>
            <a:r>
              <a:rPr lang="en-US" altLang="en-US" dirty="0"/>
              <a:t>The Federal Court System</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B046EC94-659E-439D-83E6-7C0885E22DF9}" type="slidenum">
              <a:rPr lang="en-US" altLang="en-US"/>
              <a:pPr>
                <a:defRPr/>
              </a:pPr>
              <a:t>40</a:t>
            </a:fld>
            <a:endParaRPr lang="en-US" altLang="en-US"/>
          </a:p>
        </p:txBody>
      </p:sp>
      <p:sp>
        <p:nvSpPr>
          <p:cNvPr id="20483" name="Rectangle 2"/>
          <p:cNvSpPr>
            <a:spLocks noGrp="1" noChangeArrowheads="1"/>
          </p:cNvSpPr>
          <p:nvPr>
            <p:ph type="title"/>
          </p:nvPr>
        </p:nvSpPr>
        <p:spPr/>
        <p:txBody>
          <a:bodyPr/>
          <a:lstStyle/>
          <a:p>
            <a:pPr eaLnBrk="1" hangingPunct="1"/>
            <a:r>
              <a:rPr lang="en-US" altLang="en-US"/>
              <a:t>Section 4: </a:t>
            </a:r>
            <a:br>
              <a:rPr lang="en-US" altLang="en-US"/>
            </a:br>
            <a:r>
              <a:rPr lang="en-US" altLang="en-US"/>
              <a:t>Freedom of Assembly and Petition</a:t>
            </a:r>
          </a:p>
        </p:txBody>
      </p:sp>
      <p:sp>
        <p:nvSpPr>
          <p:cNvPr id="20484" name="Rectangle 3"/>
          <p:cNvSpPr>
            <a:spLocks noGrp="1" noChangeArrowheads="1"/>
          </p:cNvSpPr>
          <p:nvPr>
            <p:ph type="body" idx="1"/>
          </p:nvPr>
        </p:nvSpPr>
        <p:spPr/>
        <p:txBody>
          <a:bodyPr/>
          <a:lstStyle/>
          <a:p>
            <a:pPr marL="0" indent="0" eaLnBrk="1" hangingPunct="1"/>
            <a:r>
              <a:rPr lang="en-US" altLang="en-US"/>
              <a:t>How the freedom of assembly supports the freedom of association:</a:t>
            </a:r>
          </a:p>
          <a:p>
            <a:pPr lvl="1" eaLnBrk="1" hangingPunct="1"/>
            <a:r>
              <a:rPr lang="en-US" altLang="en-US"/>
              <a:t>People may associate with groups without government interference.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5"/>
          <p:cNvSpPr>
            <a:spLocks noGrp="1" noChangeArrowheads="1"/>
          </p:cNvSpPr>
          <p:nvPr>
            <p:ph type="sldNum" sz="quarter" idx="4294967295"/>
          </p:nvPr>
        </p:nvSpPr>
        <p:spPr>
          <a:xfrm>
            <a:off x="114300" y="6502400"/>
            <a:ext cx="1905000" cy="274638"/>
          </a:xfrm>
          <a:prstGeom prst="rect">
            <a:avLst/>
          </a:prstGeom>
        </p:spPr>
        <p:txBody>
          <a:bodyPr/>
          <a:lstStyle/>
          <a:p>
            <a:fld id="{4C7B4315-03A7-4E0B-A716-EE8FEFC89B21}" type="slidenum">
              <a:rPr lang="en-US" altLang="en-US"/>
              <a:pPr/>
              <a:t>41</a:t>
            </a:fld>
            <a:endParaRPr lang="en-US" altLang="en-US"/>
          </a:p>
        </p:txBody>
      </p:sp>
      <p:sp>
        <p:nvSpPr>
          <p:cNvPr id="2050" name="Rectangle 2"/>
          <p:cNvSpPr>
            <a:spLocks noGrp="1" noChangeArrowheads="1"/>
          </p:cNvSpPr>
          <p:nvPr>
            <p:ph type="ctrTitle"/>
          </p:nvPr>
        </p:nvSpPr>
        <p:spPr/>
        <p:txBody>
          <a:bodyPr/>
          <a:lstStyle/>
          <a:p>
            <a:r>
              <a:rPr lang="en-US" altLang="en-US"/>
              <a:t>Assuring Individual Rights</a:t>
            </a:r>
          </a:p>
        </p:txBody>
      </p:sp>
      <p:sp>
        <p:nvSpPr>
          <p:cNvPr id="2051" name="Rectangle 3"/>
          <p:cNvSpPr>
            <a:spLocks noGrp="1" noChangeArrowheads="1"/>
          </p:cNvSpPr>
          <p:nvPr>
            <p:ph type="subTitle" idx="1"/>
          </p:nvPr>
        </p:nvSpPr>
        <p:spPr/>
        <p:txBody>
          <a:bodyPr/>
          <a:lstStyle/>
          <a:p>
            <a:r>
              <a:rPr lang="en-US" altLang="en-US"/>
              <a:t>Section 1: Protecting Individual Liberties</a:t>
            </a:r>
          </a:p>
          <a:p>
            <a:r>
              <a:rPr lang="en-US" altLang="en-US"/>
              <a:t>Section 2: Rights of the Accused</a:t>
            </a:r>
          </a:p>
          <a:p>
            <a:r>
              <a:rPr lang="en-US" altLang="en-US"/>
              <a:t>Section 3: Ensuring Fair Trials and Punishments</a:t>
            </a:r>
          </a:p>
        </p:txBody>
      </p:sp>
      <p:sp>
        <p:nvSpPr>
          <p:cNvPr id="2052" name="Rectangle 4"/>
          <p:cNvSpPr>
            <a:spLocks noChangeArrowheads="1"/>
          </p:cNvSpPr>
          <p:nvPr/>
        </p:nvSpPr>
        <p:spPr bwMode="auto">
          <a:xfrm>
            <a:off x="457200" y="138113"/>
            <a:ext cx="5484813" cy="547687"/>
          </a:xfrm>
          <a:prstGeom prst="rect">
            <a:avLst/>
          </a:prstGeom>
          <a:noFill/>
          <a:ln w="9525">
            <a:noFill/>
            <a:miter lim="800000"/>
            <a:headEnd/>
            <a:tailEnd/>
          </a:ln>
          <a:effectLst/>
        </p:spPr>
        <p:txBody>
          <a:bodyPr anchor="b"/>
          <a:lstStyle/>
          <a:p>
            <a:r>
              <a:rPr lang="en-US" altLang="en-US" sz="3200" dirty="0">
                <a:solidFill>
                  <a:schemeClr val="accent2"/>
                </a:solidFill>
              </a:rPr>
              <a:t>Fundamental Freedoms</a:t>
            </a:r>
          </a:p>
        </p:txBody>
      </p:sp>
    </p:spTree>
    <p:extLst>
      <p:ext uri="{BB962C8B-B14F-4D97-AF65-F5344CB8AC3E}">
        <p14:creationId xmlns:p14="http://schemas.microsoft.com/office/powerpoint/2010/main" val="11005251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0B79A02-6143-47CE-B00F-FA3A49A28478}" type="slidenum">
              <a:rPr lang="en-US" altLang="en-US"/>
              <a:pPr/>
              <a:t>42</a:t>
            </a:fld>
            <a:endParaRPr lang="en-US" altLang="en-US"/>
          </a:p>
        </p:txBody>
      </p:sp>
      <p:sp>
        <p:nvSpPr>
          <p:cNvPr id="4098" name="Rectangle 2"/>
          <p:cNvSpPr>
            <a:spLocks noGrp="1" noChangeArrowheads="1"/>
          </p:cNvSpPr>
          <p:nvPr>
            <p:ph type="title"/>
          </p:nvPr>
        </p:nvSpPr>
        <p:spPr/>
        <p:txBody>
          <a:bodyPr/>
          <a:lstStyle/>
          <a:p>
            <a:r>
              <a:rPr lang="en-US" altLang="en-US"/>
              <a:t>Section 1: </a:t>
            </a:r>
            <a:br>
              <a:rPr lang="en-US" altLang="en-US"/>
            </a:br>
            <a:r>
              <a:rPr lang="en-US" altLang="en-US"/>
              <a:t>Protecting Individual Liberties</a:t>
            </a:r>
          </a:p>
        </p:txBody>
      </p:sp>
      <p:sp>
        <p:nvSpPr>
          <p:cNvPr id="4099" name="Rectangle 3"/>
          <p:cNvSpPr>
            <a:spLocks noGrp="1" noChangeArrowheads="1"/>
          </p:cNvSpPr>
          <p:nvPr>
            <p:ph type="body" idx="1"/>
          </p:nvPr>
        </p:nvSpPr>
        <p:spPr/>
        <p:txBody>
          <a:bodyPr/>
          <a:lstStyle/>
          <a:p>
            <a:r>
              <a:rPr lang="en-US" altLang="en-US"/>
              <a:t>Objectives:</a:t>
            </a:r>
          </a:p>
          <a:p>
            <a:pPr lvl="1"/>
            <a:r>
              <a:rPr lang="en-US" altLang="en-US"/>
              <a:t>What does the term </a:t>
            </a:r>
            <a:r>
              <a:rPr lang="en-US" altLang="en-US" i="1"/>
              <a:t>due process</a:t>
            </a:r>
            <a:r>
              <a:rPr lang="en-US" altLang="en-US"/>
              <a:t> mean?</a:t>
            </a:r>
          </a:p>
          <a:p>
            <a:pPr lvl="1"/>
            <a:r>
              <a:rPr lang="en-US" altLang="en-US"/>
              <a:t>How is procedural due process different from substantive due process?</a:t>
            </a:r>
          </a:p>
          <a:p>
            <a:pPr lvl="1"/>
            <a:r>
              <a:rPr lang="en-US" altLang="en-US"/>
              <a:t>How do the Fourth Amendment and due process protect people’s security against unreasonable state action?</a:t>
            </a:r>
          </a:p>
          <a:p>
            <a:pPr lvl="1"/>
            <a:r>
              <a:rPr lang="en-US" altLang="en-US"/>
              <a:t>How does the Bill of Rights protect people’s privacy?</a:t>
            </a:r>
          </a:p>
        </p:txBody>
      </p:sp>
    </p:spTree>
    <p:extLst>
      <p:ext uri="{BB962C8B-B14F-4D97-AF65-F5344CB8AC3E}">
        <p14:creationId xmlns:p14="http://schemas.microsoft.com/office/powerpoint/2010/main" val="2625251489"/>
      </p:ext>
    </p:extLst>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3959FE3-A96E-449E-AAF3-A75FE874A44A}" type="slidenum">
              <a:rPr lang="en-US" altLang="en-US"/>
              <a:pPr/>
              <a:t>43</a:t>
            </a:fld>
            <a:endParaRPr lang="en-US" altLang="en-US"/>
          </a:p>
        </p:txBody>
      </p:sp>
      <p:sp>
        <p:nvSpPr>
          <p:cNvPr id="6146" name="Rectangle 2"/>
          <p:cNvSpPr>
            <a:spLocks noGrp="1" noChangeArrowheads="1"/>
          </p:cNvSpPr>
          <p:nvPr>
            <p:ph type="title"/>
          </p:nvPr>
        </p:nvSpPr>
        <p:spPr/>
        <p:txBody>
          <a:bodyPr/>
          <a:lstStyle/>
          <a:p>
            <a:r>
              <a:rPr lang="en-US" altLang="en-US"/>
              <a:t>Section 1: </a:t>
            </a:r>
            <a:br>
              <a:rPr lang="en-US" altLang="en-US"/>
            </a:br>
            <a:r>
              <a:rPr lang="en-US" altLang="en-US"/>
              <a:t>Protecting Individual Liberties</a:t>
            </a:r>
          </a:p>
        </p:txBody>
      </p:sp>
      <p:sp>
        <p:nvSpPr>
          <p:cNvPr id="6147" name="Rectangle 3"/>
          <p:cNvSpPr>
            <a:spLocks noGrp="1" noChangeArrowheads="1"/>
          </p:cNvSpPr>
          <p:nvPr>
            <p:ph type="body" idx="1"/>
          </p:nvPr>
        </p:nvSpPr>
        <p:spPr/>
        <p:txBody>
          <a:bodyPr/>
          <a:lstStyle/>
          <a:p>
            <a:r>
              <a:rPr lang="en-US" altLang="en-US"/>
              <a:t>Due process </a:t>
            </a:r>
            <a:r>
              <a:rPr lang="en-US" altLang="en-US">
                <a:solidFill>
                  <a:schemeClr val="tx1"/>
                </a:solidFill>
              </a:rPr>
              <a:t>means the government must follow fair procedures set by law when carrying out government duties.</a:t>
            </a:r>
          </a:p>
        </p:txBody>
      </p:sp>
    </p:spTree>
    <p:extLst>
      <p:ext uri="{BB962C8B-B14F-4D97-AF65-F5344CB8AC3E}">
        <p14:creationId xmlns:p14="http://schemas.microsoft.com/office/powerpoint/2010/main" val="32140401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C7FEE22-ED28-4D6E-ADA0-CA05FBE7CAD8}" type="slidenum">
              <a:rPr lang="en-US" altLang="en-US"/>
              <a:pPr/>
              <a:t>44</a:t>
            </a:fld>
            <a:endParaRPr lang="en-US" altLang="en-US"/>
          </a:p>
        </p:txBody>
      </p:sp>
      <p:sp>
        <p:nvSpPr>
          <p:cNvPr id="8194" name="Rectangle 2"/>
          <p:cNvSpPr>
            <a:spLocks noGrp="1" noChangeArrowheads="1"/>
          </p:cNvSpPr>
          <p:nvPr>
            <p:ph type="title"/>
          </p:nvPr>
        </p:nvSpPr>
        <p:spPr/>
        <p:txBody>
          <a:bodyPr/>
          <a:lstStyle/>
          <a:p>
            <a:r>
              <a:rPr lang="en-US" altLang="en-US"/>
              <a:t>Section 1: </a:t>
            </a:r>
            <a:br>
              <a:rPr lang="en-US" altLang="en-US"/>
            </a:br>
            <a:r>
              <a:rPr lang="en-US" altLang="en-US"/>
              <a:t>Protecting Individual Liberties</a:t>
            </a:r>
          </a:p>
        </p:txBody>
      </p:sp>
      <p:sp>
        <p:nvSpPr>
          <p:cNvPr id="8195" name="Rectangle 3"/>
          <p:cNvSpPr>
            <a:spLocks noGrp="1" noChangeArrowheads="1"/>
          </p:cNvSpPr>
          <p:nvPr>
            <p:ph type="body" idx="1"/>
          </p:nvPr>
        </p:nvSpPr>
        <p:spPr/>
        <p:txBody>
          <a:bodyPr/>
          <a:lstStyle/>
          <a:p>
            <a:r>
              <a:rPr lang="en-US" altLang="en-US"/>
              <a:t>Difference between procedural due process and substantive due process:</a:t>
            </a:r>
          </a:p>
          <a:p>
            <a:pPr lvl="1"/>
            <a:r>
              <a:rPr lang="en-US" altLang="en-US">
                <a:solidFill>
                  <a:schemeClr val="accent1"/>
                </a:solidFill>
              </a:rPr>
              <a:t>procedural due process</a:t>
            </a:r>
            <a:r>
              <a:rPr lang="en-US" altLang="en-US"/>
              <a:t>—ensures that the government applies laws fairly and according to set procedures</a:t>
            </a:r>
          </a:p>
          <a:p>
            <a:pPr lvl="1"/>
            <a:r>
              <a:rPr lang="en-US" altLang="en-US">
                <a:solidFill>
                  <a:schemeClr val="accent1"/>
                </a:solidFill>
              </a:rPr>
              <a:t>substantive due process</a:t>
            </a:r>
            <a:r>
              <a:rPr lang="en-US" altLang="en-US"/>
              <a:t>—determines if a law is fair and constitutional</a:t>
            </a:r>
          </a:p>
        </p:txBody>
      </p:sp>
    </p:spTree>
    <p:extLst>
      <p:ext uri="{BB962C8B-B14F-4D97-AF65-F5344CB8AC3E}">
        <p14:creationId xmlns:p14="http://schemas.microsoft.com/office/powerpoint/2010/main" val="11703315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51BDD68-D284-4B60-BE91-F4994AC4CBCA}" type="slidenum">
              <a:rPr lang="en-US" altLang="en-US"/>
              <a:pPr/>
              <a:t>45</a:t>
            </a:fld>
            <a:endParaRPr lang="en-US" altLang="en-US"/>
          </a:p>
        </p:txBody>
      </p:sp>
      <p:sp>
        <p:nvSpPr>
          <p:cNvPr id="10242" name="Rectangle 2"/>
          <p:cNvSpPr>
            <a:spLocks noGrp="1" noChangeArrowheads="1"/>
          </p:cNvSpPr>
          <p:nvPr>
            <p:ph type="title"/>
          </p:nvPr>
        </p:nvSpPr>
        <p:spPr/>
        <p:txBody>
          <a:bodyPr/>
          <a:lstStyle/>
          <a:p>
            <a:r>
              <a:rPr lang="en-US" altLang="en-US"/>
              <a:t>Section 1: </a:t>
            </a:r>
            <a:br>
              <a:rPr lang="en-US" altLang="en-US"/>
            </a:br>
            <a:r>
              <a:rPr lang="en-US" altLang="en-US"/>
              <a:t>Protecting Individual Liberties</a:t>
            </a:r>
          </a:p>
        </p:txBody>
      </p:sp>
      <p:sp>
        <p:nvSpPr>
          <p:cNvPr id="10243" name="Rectangle 3"/>
          <p:cNvSpPr>
            <a:spLocks noGrp="1" noChangeArrowheads="1"/>
          </p:cNvSpPr>
          <p:nvPr>
            <p:ph type="body" idx="1"/>
          </p:nvPr>
        </p:nvSpPr>
        <p:spPr/>
        <p:txBody>
          <a:bodyPr/>
          <a:lstStyle/>
          <a:p>
            <a:pPr>
              <a:spcBef>
                <a:spcPct val="10000"/>
              </a:spcBef>
            </a:pPr>
            <a:r>
              <a:rPr lang="en-US" altLang="en-US" sz="2800"/>
              <a:t>Protections of people’s security against unreasonable state action:</a:t>
            </a:r>
          </a:p>
          <a:p>
            <a:pPr>
              <a:spcBef>
                <a:spcPct val="10000"/>
              </a:spcBef>
            </a:pPr>
            <a:r>
              <a:rPr lang="en-US" altLang="en-US" sz="2800"/>
              <a:t>The Fourth Amendment</a:t>
            </a:r>
          </a:p>
          <a:p>
            <a:pPr lvl="1">
              <a:spcBef>
                <a:spcPct val="0"/>
              </a:spcBef>
            </a:pPr>
            <a:r>
              <a:rPr lang="en-US" altLang="en-US" sz="2400"/>
              <a:t>protects citizens from unjust government interference </a:t>
            </a:r>
          </a:p>
          <a:p>
            <a:pPr lvl="1">
              <a:spcBef>
                <a:spcPct val="0"/>
              </a:spcBef>
            </a:pPr>
            <a:r>
              <a:rPr lang="en-US" altLang="en-US" sz="2400"/>
              <a:t>forces authorities to show probable cause to obtain a search warrant</a:t>
            </a:r>
          </a:p>
          <a:p>
            <a:pPr lvl="1">
              <a:spcBef>
                <a:spcPct val="0"/>
              </a:spcBef>
            </a:pPr>
            <a:r>
              <a:rPr lang="en-US" altLang="en-US" sz="2400"/>
              <a:t>prevents the authorities from conducting unreasonable searches of people and their possessions</a:t>
            </a:r>
          </a:p>
          <a:p>
            <a:pPr>
              <a:spcBef>
                <a:spcPct val="10000"/>
              </a:spcBef>
            </a:pPr>
            <a:r>
              <a:rPr lang="en-US" altLang="en-US" sz="2800"/>
              <a:t>Due process </a:t>
            </a:r>
          </a:p>
          <a:p>
            <a:pPr lvl="1">
              <a:spcBef>
                <a:spcPct val="0"/>
              </a:spcBef>
            </a:pPr>
            <a:r>
              <a:rPr lang="en-US" altLang="en-US" sz="2400"/>
              <a:t>prevents the government’s abuse of police power</a:t>
            </a:r>
          </a:p>
          <a:p>
            <a:pPr lvl="1">
              <a:spcBef>
                <a:spcPct val="0"/>
              </a:spcBef>
            </a:pPr>
            <a:r>
              <a:rPr lang="en-US" altLang="en-US" sz="2400"/>
              <a:t>forces the authorities to follow set procedures in carrying out their duties</a:t>
            </a:r>
          </a:p>
        </p:txBody>
      </p:sp>
    </p:spTree>
    <p:extLst>
      <p:ext uri="{BB962C8B-B14F-4D97-AF65-F5344CB8AC3E}">
        <p14:creationId xmlns:p14="http://schemas.microsoft.com/office/powerpoint/2010/main" val="17181082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A400829-98AA-46A5-AC5F-005EC9DD43C3}" type="slidenum">
              <a:rPr lang="en-US" altLang="en-US"/>
              <a:pPr/>
              <a:t>46</a:t>
            </a:fld>
            <a:endParaRPr lang="en-US" altLang="en-US"/>
          </a:p>
        </p:txBody>
      </p:sp>
      <p:sp>
        <p:nvSpPr>
          <p:cNvPr id="12290" name="Rectangle 2"/>
          <p:cNvSpPr>
            <a:spLocks noGrp="1" noChangeArrowheads="1"/>
          </p:cNvSpPr>
          <p:nvPr>
            <p:ph type="title"/>
          </p:nvPr>
        </p:nvSpPr>
        <p:spPr/>
        <p:txBody>
          <a:bodyPr/>
          <a:lstStyle/>
          <a:p>
            <a:r>
              <a:rPr lang="en-US" altLang="en-US"/>
              <a:t>Section 1: </a:t>
            </a:r>
            <a:br>
              <a:rPr lang="en-US" altLang="en-US"/>
            </a:br>
            <a:r>
              <a:rPr lang="en-US" altLang="en-US"/>
              <a:t>Protecting Individual Liberties</a:t>
            </a:r>
          </a:p>
        </p:txBody>
      </p:sp>
      <p:sp>
        <p:nvSpPr>
          <p:cNvPr id="12291" name="Rectangle 3"/>
          <p:cNvSpPr>
            <a:spLocks noGrp="1" noChangeArrowheads="1"/>
          </p:cNvSpPr>
          <p:nvPr>
            <p:ph type="body" idx="1"/>
          </p:nvPr>
        </p:nvSpPr>
        <p:spPr/>
        <p:txBody>
          <a:bodyPr/>
          <a:lstStyle/>
          <a:p>
            <a:r>
              <a:rPr lang="en-US" altLang="en-US"/>
              <a:t>The Bill of Rights protects people’s privacy against the government’s police power. </a:t>
            </a:r>
          </a:p>
        </p:txBody>
      </p:sp>
    </p:spTree>
    <p:extLst>
      <p:ext uri="{BB962C8B-B14F-4D97-AF65-F5344CB8AC3E}">
        <p14:creationId xmlns:p14="http://schemas.microsoft.com/office/powerpoint/2010/main" val="11985696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4293E18-9217-4158-B68B-666DEE06E041}" type="slidenum">
              <a:rPr lang="en-US" altLang="en-US"/>
              <a:pPr/>
              <a:t>47</a:t>
            </a:fld>
            <a:endParaRPr lang="en-US" altLang="en-US"/>
          </a:p>
        </p:txBody>
      </p:sp>
      <p:sp>
        <p:nvSpPr>
          <p:cNvPr id="14338" name="Rectangle 2"/>
          <p:cNvSpPr>
            <a:spLocks noGrp="1" noChangeArrowheads="1"/>
          </p:cNvSpPr>
          <p:nvPr>
            <p:ph type="title"/>
          </p:nvPr>
        </p:nvSpPr>
        <p:spPr/>
        <p:txBody>
          <a:bodyPr/>
          <a:lstStyle/>
          <a:p>
            <a:r>
              <a:rPr lang="en-US" altLang="en-US"/>
              <a:t>Section 2: </a:t>
            </a:r>
            <a:br>
              <a:rPr lang="en-US" altLang="en-US"/>
            </a:br>
            <a:r>
              <a:rPr lang="en-US" altLang="en-US"/>
              <a:t>Rights of the Accused</a:t>
            </a:r>
          </a:p>
        </p:txBody>
      </p:sp>
      <p:sp>
        <p:nvSpPr>
          <p:cNvPr id="14339" name="Rectangle 3"/>
          <p:cNvSpPr>
            <a:spLocks noGrp="1" noChangeArrowheads="1"/>
          </p:cNvSpPr>
          <p:nvPr>
            <p:ph type="body" idx="1"/>
          </p:nvPr>
        </p:nvSpPr>
        <p:spPr/>
        <p:txBody>
          <a:bodyPr/>
          <a:lstStyle/>
          <a:p>
            <a:r>
              <a:rPr lang="en-US" altLang="en-US"/>
              <a:t>Objectives:</a:t>
            </a:r>
          </a:p>
          <a:p>
            <a:pPr lvl="1"/>
            <a:r>
              <a:rPr lang="en-US" altLang="en-US"/>
              <a:t>How does the Constitution protect the right of </a:t>
            </a:r>
            <a:r>
              <a:rPr lang="en-US" altLang="en-US" i="1"/>
              <a:t>habeas</a:t>
            </a:r>
            <a:r>
              <a:rPr lang="en-US" altLang="en-US"/>
              <a:t> </a:t>
            </a:r>
            <a:r>
              <a:rPr lang="en-US" altLang="en-US" i="1"/>
              <a:t>corpus</a:t>
            </a:r>
            <a:r>
              <a:rPr lang="en-US" altLang="en-US"/>
              <a:t> and protect against bills of attainder and </a:t>
            </a:r>
            <a:r>
              <a:rPr lang="en-US" altLang="en-US" i="1"/>
              <a:t>ex post facto</a:t>
            </a:r>
            <a:r>
              <a:rPr lang="en-US" altLang="en-US"/>
              <a:t> laws?</a:t>
            </a:r>
          </a:p>
          <a:p>
            <a:pPr lvl="1"/>
            <a:r>
              <a:rPr lang="en-US" altLang="en-US"/>
              <a:t>How do requirements for bringing charges before grand juries protect the rights of people accused of crimes?</a:t>
            </a:r>
          </a:p>
          <a:p>
            <a:pPr lvl="1"/>
            <a:r>
              <a:rPr lang="en-US" altLang="en-US"/>
              <a:t>How does the Fifth Amendment protect against self-incrimination?</a:t>
            </a:r>
          </a:p>
        </p:txBody>
      </p:sp>
    </p:spTree>
    <p:extLst>
      <p:ext uri="{BB962C8B-B14F-4D97-AF65-F5344CB8AC3E}">
        <p14:creationId xmlns:p14="http://schemas.microsoft.com/office/powerpoint/2010/main" val="3069868606"/>
      </p:ext>
    </p:extLst>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A2CE16C-F3C2-4BBA-A729-AEA930B47BF2}" type="slidenum">
              <a:rPr lang="en-US" altLang="en-US"/>
              <a:pPr/>
              <a:t>48</a:t>
            </a:fld>
            <a:endParaRPr lang="en-US" altLang="en-US"/>
          </a:p>
        </p:txBody>
      </p:sp>
      <p:sp>
        <p:nvSpPr>
          <p:cNvPr id="16386" name="Rectangle 2"/>
          <p:cNvSpPr>
            <a:spLocks noGrp="1" noChangeArrowheads="1"/>
          </p:cNvSpPr>
          <p:nvPr>
            <p:ph type="title"/>
          </p:nvPr>
        </p:nvSpPr>
        <p:spPr/>
        <p:txBody>
          <a:bodyPr/>
          <a:lstStyle/>
          <a:p>
            <a:r>
              <a:rPr lang="en-US" altLang="en-US"/>
              <a:t>Section 2: </a:t>
            </a:r>
            <a:br>
              <a:rPr lang="en-US" altLang="en-US"/>
            </a:br>
            <a:r>
              <a:rPr lang="en-US" altLang="en-US"/>
              <a:t>Rights of the Accused</a:t>
            </a:r>
          </a:p>
        </p:txBody>
      </p:sp>
      <p:sp>
        <p:nvSpPr>
          <p:cNvPr id="16387" name="Rectangle 3"/>
          <p:cNvSpPr>
            <a:spLocks noGrp="1" noChangeArrowheads="1"/>
          </p:cNvSpPr>
          <p:nvPr>
            <p:ph type="body" idx="1"/>
          </p:nvPr>
        </p:nvSpPr>
        <p:spPr/>
        <p:txBody>
          <a:bodyPr/>
          <a:lstStyle/>
          <a:p>
            <a:r>
              <a:rPr lang="en-US" altLang="en-US"/>
              <a:t>How the Constitution protects the right of </a:t>
            </a:r>
            <a:r>
              <a:rPr lang="en-US" altLang="en-US" i="1"/>
              <a:t>habeas corpus</a:t>
            </a:r>
            <a:r>
              <a:rPr lang="en-US" altLang="en-US"/>
              <a:t> and against bills of attainder and </a:t>
            </a:r>
            <a:r>
              <a:rPr lang="en-US" altLang="en-US" i="1"/>
              <a:t>ex post facto </a:t>
            </a:r>
            <a:r>
              <a:rPr lang="en-US" altLang="en-US"/>
              <a:t>laws: </a:t>
            </a:r>
          </a:p>
          <a:p>
            <a:pPr lvl="1"/>
            <a:r>
              <a:rPr lang="en-US" altLang="en-US"/>
              <a:t>Article I, Section 9 guarantees accused people the right to a writ of </a:t>
            </a:r>
            <a:r>
              <a:rPr lang="en-US" altLang="en-US" i="1"/>
              <a:t>habeas corpus</a:t>
            </a:r>
            <a:r>
              <a:rPr lang="en-US" altLang="en-US"/>
              <a:t>.   </a:t>
            </a:r>
          </a:p>
          <a:p>
            <a:pPr lvl="1"/>
            <a:r>
              <a:rPr lang="en-US" altLang="en-US"/>
              <a:t>Article I, Sections 9 and 10 prevents Congress and state governments from passing bills of attainder.</a:t>
            </a:r>
          </a:p>
          <a:p>
            <a:pPr lvl="1"/>
            <a:r>
              <a:rPr lang="en-US" altLang="en-US"/>
              <a:t>Article I, Sections 9 and 10 prevents federal and state governments from passing </a:t>
            </a:r>
            <a:r>
              <a:rPr lang="en-US" altLang="en-US" i="1"/>
              <a:t>ex post facto</a:t>
            </a:r>
            <a:r>
              <a:rPr lang="en-US" altLang="en-US"/>
              <a:t> laws.</a:t>
            </a:r>
          </a:p>
        </p:txBody>
      </p:sp>
    </p:spTree>
    <p:extLst>
      <p:ext uri="{BB962C8B-B14F-4D97-AF65-F5344CB8AC3E}">
        <p14:creationId xmlns:p14="http://schemas.microsoft.com/office/powerpoint/2010/main" val="24988468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FACBD90-92F9-4D53-B923-222223866A16}" type="slidenum">
              <a:rPr lang="en-US" altLang="en-US"/>
              <a:pPr/>
              <a:t>49</a:t>
            </a:fld>
            <a:endParaRPr lang="en-US" altLang="en-US"/>
          </a:p>
        </p:txBody>
      </p:sp>
      <p:sp>
        <p:nvSpPr>
          <p:cNvPr id="18434" name="Rectangle 2"/>
          <p:cNvSpPr>
            <a:spLocks noGrp="1" noChangeArrowheads="1"/>
          </p:cNvSpPr>
          <p:nvPr>
            <p:ph type="title"/>
          </p:nvPr>
        </p:nvSpPr>
        <p:spPr/>
        <p:txBody>
          <a:bodyPr/>
          <a:lstStyle/>
          <a:p>
            <a:r>
              <a:rPr lang="en-US" altLang="en-US"/>
              <a:t>Section 2: </a:t>
            </a:r>
            <a:br>
              <a:rPr lang="en-US" altLang="en-US"/>
            </a:br>
            <a:r>
              <a:rPr lang="en-US" altLang="en-US"/>
              <a:t>Rights of the Accused</a:t>
            </a:r>
          </a:p>
        </p:txBody>
      </p:sp>
      <p:sp>
        <p:nvSpPr>
          <p:cNvPr id="18435" name="Rectangle 3"/>
          <p:cNvSpPr>
            <a:spLocks noGrp="1" noChangeArrowheads="1"/>
          </p:cNvSpPr>
          <p:nvPr>
            <p:ph type="body" idx="1"/>
          </p:nvPr>
        </p:nvSpPr>
        <p:spPr/>
        <p:txBody>
          <a:bodyPr/>
          <a:lstStyle/>
          <a:p>
            <a:r>
              <a:rPr lang="en-US" altLang="en-US"/>
              <a:t>Requirements for bringing charges before grand juries protect the rights of people accused of crimes by limiting the government’s control in holding and indicting accused people.</a:t>
            </a:r>
          </a:p>
        </p:txBody>
      </p:sp>
    </p:spTree>
    <p:extLst>
      <p:ext uri="{BB962C8B-B14F-4D97-AF65-F5344CB8AC3E}">
        <p14:creationId xmlns:p14="http://schemas.microsoft.com/office/powerpoint/2010/main" val="1191893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5D0B8AB-E456-42A9-B926-681E7B1E473F}" type="slidenum">
              <a:rPr lang="en-US" altLang="en-US"/>
              <a:pPr/>
              <a:t>5</a:t>
            </a:fld>
            <a:endParaRPr lang="en-US" altLang="en-US"/>
          </a:p>
        </p:txBody>
      </p:sp>
      <p:sp>
        <p:nvSpPr>
          <p:cNvPr id="22531" name="Rectangle 3"/>
          <p:cNvSpPr>
            <a:spLocks noGrp="1" noChangeArrowheads="1"/>
          </p:cNvSpPr>
          <p:nvPr>
            <p:ph type="body" idx="1"/>
          </p:nvPr>
        </p:nvSpPr>
        <p:spPr/>
        <p:txBody>
          <a:bodyPr/>
          <a:lstStyle/>
          <a:p>
            <a:r>
              <a:rPr lang="en-US" altLang="en-US"/>
              <a:t>Issues raised by judicial activism and judicial restraint:</a:t>
            </a:r>
          </a:p>
          <a:p>
            <a:pPr lvl="1"/>
            <a:r>
              <a:rPr lang="en-US" altLang="en-US"/>
              <a:t>Federal judges overstep their powers through judicial activism.</a:t>
            </a:r>
          </a:p>
          <a:p>
            <a:pPr lvl="1"/>
            <a:r>
              <a:rPr lang="en-US" altLang="en-US"/>
              <a:t>If federal judges exercise judicial restraint, then the minority views and rights may go unheard and unprotected.</a:t>
            </a:r>
          </a:p>
        </p:txBody>
      </p:sp>
      <p:sp>
        <p:nvSpPr>
          <p:cNvPr id="2" name="Title 1"/>
          <p:cNvSpPr>
            <a:spLocks noGrp="1"/>
          </p:cNvSpPr>
          <p:nvPr>
            <p:ph type="title"/>
          </p:nvPr>
        </p:nvSpPr>
        <p:spPr/>
        <p:txBody>
          <a:bodyPr/>
          <a:lstStyle/>
          <a:p>
            <a:r>
              <a:rPr lang="en-US" altLang="en-US" dirty="0"/>
              <a:t>Section 1: </a:t>
            </a:r>
            <a:br>
              <a:rPr lang="en-US" altLang="en-US" dirty="0"/>
            </a:br>
            <a:r>
              <a:rPr lang="en-US" altLang="en-US" dirty="0"/>
              <a:t>The Federal Court System</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1B2BA21-9346-4782-82F5-F8BA700F4467}" type="slidenum">
              <a:rPr lang="en-US" altLang="en-US"/>
              <a:pPr/>
              <a:t>50</a:t>
            </a:fld>
            <a:endParaRPr lang="en-US" altLang="en-US"/>
          </a:p>
        </p:txBody>
      </p:sp>
      <p:sp>
        <p:nvSpPr>
          <p:cNvPr id="20482" name="Rectangle 2"/>
          <p:cNvSpPr>
            <a:spLocks noGrp="1" noChangeArrowheads="1"/>
          </p:cNvSpPr>
          <p:nvPr>
            <p:ph type="title"/>
          </p:nvPr>
        </p:nvSpPr>
        <p:spPr/>
        <p:txBody>
          <a:bodyPr/>
          <a:lstStyle/>
          <a:p>
            <a:r>
              <a:rPr lang="en-US" altLang="en-US"/>
              <a:t>Section 2: </a:t>
            </a:r>
            <a:br>
              <a:rPr lang="en-US" altLang="en-US"/>
            </a:br>
            <a:r>
              <a:rPr lang="en-US" altLang="en-US"/>
              <a:t>Rights of the Accused</a:t>
            </a:r>
          </a:p>
        </p:txBody>
      </p:sp>
      <p:sp>
        <p:nvSpPr>
          <p:cNvPr id="20483" name="Rectangle 3"/>
          <p:cNvSpPr>
            <a:spLocks noGrp="1" noChangeArrowheads="1"/>
          </p:cNvSpPr>
          <p:nvPr>
            <p:ph type="body" idx="1"/>
          </p:nvPr>
        </p:nvSpPr>
        <p:spPr/>
        <p:txBody>
          <a:bodyPr/>
          <a:lstStyle/>
          <a:p>
            <a:r>
              <a:rPr lang="en-US" altLang="en-US" sz="2800"/>
              <a:t>Fifth Amendment protections against self-incrimination:</a:t>
            </a:r>
          </a:p>
          <a:p>
            <a:pPr lvl="1"/>
            <a:r>
              <a:rPr lang="en-US" altLang="en-US"/>
              <a:t>protects people accused of crimes from providing evidence against themselves at their own trials or during questioning by law enforcement officials</a:t>
            </a:r>
          </a:p>
          <a:p>
            <a:pPr lvl="1"/>
            <a:r>
              <a:rPr lang="en-US" altLang="en-US"/>
              <a:t>protects people accused of crimes from being forced to incriminate themselves</a:t>
            </a:r>
          </a:p>
          <a:p>
            <a:pPr lvl="1"/>
            <a:r>
              <a:rPr lang="en-US" altLang="en-US"/>
              <a:t>requires that people accused of crimes be informed of the Miranda Rule, their right to refuse to answer questions of law enforcement officials if it might be self-incriminating</a:t>
            </a:r>
          </a:p>
        </p:txBody>
      </p:sp>
    </p:spTree>
    <p:extLst>
      <p:ext uri="{BB962C8B-B14F-4D97-AF65-F5344CB8AC3E}">
        <p14:creationId xmlns:p14="http://schemas.microsoft.com/office/powerpoint/2010/main" val="19705126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27BB9E8-5739-4B85-B14A-06EC5E4A1318}" type="slidenum">
              <a:rPr lang="en-US" altLang="en-US"/>
              <a:pPr/>
              <a:t>51</a:t>
            </a:fld>
            <a:endParaRPr lang="en-US" altLang="en-US"/>
          </a:p>
        </p:txBody>
      </p:sp>
      <p:sp>
        <p:nvSpPr>
          <p:cNvPr id="22530" name="Rectangle 2"/>
          <p:cNvSpPr>
            <a:spLocks noGrp="1" noChangeArrowheads="1"/>
          </p:cNvSpPr>
          <p:nvPr>
            <p:ph type="title"/>
          </p:nvPr>
        </p:nvSpPr>
        <p:spPr/>
        <p:txBody>
          <a:bodyPr/>
          <a:lstStyle/>
          <a:p>
            <a:r>
              <a:rPr lang="en-US" altLang="en-US"/>
              <a:t>Section 3: </a:t>
            </a:r>
            <a:br>
              <a:rPr lang="en-US" altLang="en-US"/>
            </a:br>
            <a:r>
              <a:rPr lang="en-US" altLang="en-US"/>
              <a:t>Ensuring Fair Trials and Punishments</a:t>
            </a:r>
          </a:p>
        </p:txBody>
      </p:sp>
      <p:sp>
        <p:nvSpPr>
          <p:cNvPr id="22531" name="Rectangle 3"/>
          <p:cNvSpPr>
            <a:spLocks noGrp="1" noChangeArrowheads="1"/>
          </p:cNvSpPr>
          <p:nvPr>
            <p:ph type="body" idx="1"/>
          </p:nvPr>
        </p:nvSpPr>
        <p:spPr/>
        <p:txBody>
          <a:bodyPr/>
          <a:lstStyle/>
          <a:p>
            <a:r>
              <a:rPr lang="en-US" altLang="en-US"/>
              <a:t>Objectives:</a:t>
            </a:r>
          </a:p>
          <a:p>
            <a:pPr lvl="1"/>
            <a:r>
              <a:rPr lang="en-US" altLang="en-US"/>
              <a:t>Which amendments of the Bill of Rights help guarantee the right to a fair trial?</a:t>
            </a:r>
          </a:p>
          <a:p>
            <a:pPr lvl="1"/>
            <a:r>
              <a:rPr lang="en-US" altLang="en-US"/>
              <a:t>In what ways does the Bill of Rights protect convicted criminals from excessive punishment?</a:t>
            </a:r>
          </a:p>
        </p:txBody>
      </p:sp>
    </p:spTree>
    <p:extLst>
      <p:ext uri="{BB962C8B-B14F-4D97-AF65-F5344CB8AC3E}">
        <p14:creationId xmlns:p14="http://schemas.microsoft.com/office/powerpoint/2010/main" val="3295557249"/>
      </p:ext>
    </p:extLst>
  </p:cSld>
  <p:clrMapOvr>
    <a:masterClrMapping/>
  </p:clrMapOvr>
  <p:transition spd="med">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C64EDF3-7415-4505-A0BB-9FAD7BD43673}" type="slidenum">
              <a:rPr lang="en-US" altLang="en-US"/>
              <a:pPr/>
              <a:t>52</a:t>
            </a:fld>
            <a:endParaRPr lang="en-US" altLang="en-US"/>
          </a:p>
        </p:txBody>
      </p:sp>
      <p:sp>
        <p:nvSpPr>
          <p:cNvPr id="24578" name="Rectangle 2"/>
          <p:cNvSpPr>
            <a:spLocks noGrp="1" noChangeArrowheads="1"/>
          </p:cNvSpPr>
          <p:nvPr>
            <p:ph type="title"/>
          </p:nvPr>
        </p:nvSpPr>
        <p:spPr/>
        <p:txBody>
          <a:bodyPr/>
          <a:lstStyle/>
          <a:p>
            <a:r>
              <a:rPr lang="en-US" altLang="en-US"/>
              <a:t>Section 3: </a:t>
            </a:r>
            <a:br>
              <a:rPr lang="en-US" altLang="en-US"/>
            </a:br>
            <a:r>
              <a:rPr lang="en-US" altLang="en-US"/>
              <a:t>Ensuring Fair Trials and Punishments</a:t>
            </a:r>
          </a:p>
        </p:txBody>
      </p:sp>
      <p:sp>
        <p:nvSpPr>
          <p:cNvPr id="24579" name="Rectangle 3"/>
          <p:cNvSpPr>
            <a:spLocks noGrp="1" noChangeArrowheads="1"/>
          </p:cNvSpPr>
          <p:nvPr>
            <p:ph type="body" idx="1"/>
          </p:nvPr>
        </p:nvSpPr>
        <p:spPr/>
        <p:txBody>
          <a:bodyPr/>
          <a:lstStyle/>
          <a:p>
            <a:r>
              <a:rPr lang="en-US" altLang="en-US"/>
              <a:t>The Fifth, Sixth, Seventh, and Eighth Amendments of the Bill of Rights help guarantee the right to a fair trial.</a:t>
            </a:r>
          </a:p>
        </p:txBody>
      </p:sp>
    </p:spTree>
    <p:extLst>
      <p:ext uri="{BB962C8B-B14F-4D97-AF65-F5344CB8AC3E}">
        <p14:creationId xmlns:p14="http://schemas.microsoft.com/office/powerpoint/2010/main" val="2988260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A09C60E-8F48-48A1-A1B8-A62240A3CA04}" type="slidenum">
              <a:rPr lang="en-US" altLang="en-US"/>
              <a:pPr/>
              <a:t>53</a:t>
            </a:fld>
            <a:endParaRPr lang="en-US" altLang="en-US"/>
          </a:p>
        </p:txBody>
      </p:sp>
      <p:sp>
        <p:nvSpPr>
          <p:cNvPr id="26626" name="Rectangle 2"/>
          <p:cNvSpPr>
            <a:spLocks noGrp="1" noChangeArrowheads="1"/>
          </p:cNvSpPr>
          <p:nvPr>
            <p:ph type="title"/>
          </p:nvPr>
        </p:nvSpPr>
        <p:spPr/>
        <p:txBody>
          <a:bodyPr/>
          <a:lstStyle/>
          <a:p>
            <a:r>
              <a:rPr lang="en-US" altLang="en-US"/>
              <a:t>Section 3: </a:t>
            </a:r>
            <a:br>
              <a:rPr lang="en-US" altLang="en-US"/>
            </a:br>
            <a:r>
              <a:rPr lang="en-US" altLang="en-US"/>
              <a:t>Ensuring Fair Trials and Punishments</a:t>
            </a:r>
          </a:p>
        </p:txBody>
      </p:sp>
      <p:sp>
        <p:nvSpPr>
          <p:cNvPr id="26627" name="Rectangle 3"/>
          <p:cNvSpPr>
            <a:spLocks noGrp="1" noChangeArrowheads="1"/>
          </p:cNvSpPr>
          <p:nvPr>
            <p:ph type="body" idx="1"/>
          </p:nvPr>
        </p:nvSpPr>
        <p:spPr/>
        <p:txBody>
          <a:bodyPr/>
          <a:lstStyle/>
          <a:p>
            <a:r>
              <a:rPr lang="en-US" altLang="en-US"/>
              <a:t>Ways the Bill of Rights protects convicted criminals from excessive punishment:</a:t>
            </a:r>
          </a:p>
          <a:p>
            <a:pPr lvl="1"/>
            <a:r>
              <a:rPr lang="en-US" altLang="en-US"/>
              <a:t>protects them from cruel punishment </a:t>
            </a:r>
          </a:p>
          <a:p>
            <a:pPr lvl="1"/>
            <a:r>
              <a:rPr lang="en-US" altLang="en-US"/>
              <a:t>guards them from unusual punishment</a:t>
            </a:r>
          </a:p>
        </p:txBody>
      </p:sp>
    </p:spTree>
    <p:extLst>
      <p:ext uri="{BB962C8B-B14F-4D97-AF65-F5344CB8AC3E}">
        <p14:creationId xmlns:p14="http://schemas.microsoft.com/office/powerpoint/2010/main" val="979173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5"/>
          <p:cNvSpPr>
            <a:spLocks noGrp="1" noChangeArrowheads="1"/>
          </p:cNvSpPr>
          <p:nvPr>
            <p:ph type="sldNum" sz="quarter" idx="4294967295"/>
          </p:nvPr>
        </p:nvSpPr>
        <p:spPr>
          <a:xfrm>
            <a:off x="114300" y="6502400"/>
            <a:ext cx="1905000" cy="274638"/>
          </a:xfrm>
          <a:prstGeom prst="rect">
            <a:avLst/>
          </a:prstGeom>
        </p:spPr>
        <p:txBody>
          <a:bodyPr/>
          <a:lstStyle/>
          <a:p>
            <a:fld id="{DC49D4CD-5B9A-4183-BF92-10701AEB4F61}" type="slidenum">
              <a:rPr lang="en-US" altLang="en-US"/>
              <a:pPr/>
              <a:t>54</a:t>
            </a:fld>
            <a:endParaRPr lang="en-US" altLang="en-US"/>
          </a:p>
        </p:txBody>
      </p:sp>
      <p:sp>
        <p:nvSpPr>
          <p:cNvPr id="2050" name="Rectangle 2"/>
          <p:cNvSpPr>
            <a:spLocks noGrp="1" noChangeArrowheads="1"/>
          </p:cNvSpPr>
          <p:nvPr>
            <p:ph type="ctrTitle"/>
          </p:nvPr>
        </p:nvSpPr>
        <p:spPr/>
        <p:txBody>
          <a:bodyPr/>
          <a:lstStyle/>
          <a:p>
            <a:r>
              <a:rPr lang="en-US" altLang="en-US"/>
              <a:t>Struggle for Civil Rights</a:t>
            </a:r>
          </a:p>
        </p:txBody>
      </p:sp>
      <p:sp>
        <p:nvSpPr>
          <p:cNvPr id="2051" name="Rectangle 3"/>
          <p:cNvSpPr>
            <a:spLocks noGrp="1" noChangeArrowheads="1"/>
          </p:cNvSpPr>
          <p:nvPr>
            <p:ph type="subTitle" idx="1"/>
          </p:nvPr>
        </p:nvSpPr>
        <p:spPr/>
        <p:txBody>
          <a:bodyPr/>
          <a:lstStyle/>
          <a:p>
            <a:r>
              <a:rPr lang="en-US" altLang="en-US" dirty="0"/>
              <a:t>Section 1: Citizenship and Immigration</a:t>
            </a:r>
          </a:p>
          <a:p>
            <a:r>
              <a:rPr lang="en-US" altLang="en-US" dirty="0"/>
              <a:t>Section 2: Diversity and Equal Protection</a:t>
            </a:r>
          </a:p>
          <a:p>
            <a:r>
              <a:rPr lang="en-US" altLang="en-US" dirty="0"/>
              <a:t>Section 3: Struggle for Civil Rights</a:t>
            </a:r>
          </a:p>
          <a:p>
            <a:r>
              <a:rPr lang="en-US" altLang="en-US" dirty="0"/>
              <a:t>Section 4: Civil Rights Laws</a:t>
            </a:r>
          </a:p>
        </p:txBody>
      </p:sp>
      <p:sp>
        <p:nvSpPr>
          <p:cNvPr id="2052" name="Rectangle 4"/>
          <p:cNvSpPr>
            <a:spLocks noChangeArrowheads="1"/>
          </p:cNvSpPr>
          <p:nvPr/>
        </p:nvSpPr>
        <p:spPr bwMode="auto">
          <a:xfrm>
            <a:off x="457200" y="138113"/>
            <a:ext cx="5484813" cy="547687"/>
          </a:xfrm>
          <a:prstGeom prst="rect">
            <a:avLst/>
          </a:prstGeom>
          <a:noFill/>
          <a:ln w="9525">
            <a:noFill/>
            <a:miter lim="800000"/>
            <a:headEnd/>
            <a:tailEnd/>
          </a:ln>
          <a:effectLst/>
        </p:spPr>
        <p:txBody>
          <a:bodyPr anchor="b"/>
          <a:lstStyle/>
          <a:p>
            <a:r>
              <a:rPr lang="en-US" altLang="en-US" sz="3200" dirty="0">
                <a:solidFill>
                  <a:schemeClr val="accent2"/>
                </a:solidFill>
              </a:rPr>
              <a:t>Fundamental Freedoms</a:t>
            </a:r>
          </a:p>
        </p:txBody>
      </p:sp>
    </p:spTree>
    <p:extLst>
      <p:ext uri="{BB962C8B-B14F-4D97-AF65-F5344CB8AC3E}">
        <p14:creationId xmlns:p14="http://schemas.microsoft.com/office/powerpoint/2010/main" val="10244397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DDDC522-9137-452A-8209-E02388DDC207}" type="slidenum">
              <a:rPr lang="en-US" altLang="en-US"/>
              <a:pPr/>
              <a:t>55</a:t>
            </a:fld>
            <a:endParaRPr lang="en-US" altLang="en-US"/>
          </a:p>
        </p:txBody>
      </p:sp>
      <p:sp>
        <p:nvSpPr>
          <p:cNvPr id="4098" name="Rectangle 2"/>
          <p:cNvSpPr>
            <a:spLocks noGrp="1" noChangeArrowheads="1"/>
          </p:cNvSpPr>
          <p:nvPr>
            <p:ph type="title"/>
          </p:nvPr>
        </p:nvSpPr>
        <p:spPr/>
        <p:txBody>
          <a:bodyPr/>
          <a:lstStyle/>
          <a:p>
            <a:r>
              <a:rPr lang="en-US" altLang="en-US"/>
              <a:t>Section 1: </a:t>
            </a:r>
            <a:br>
              <a:rPr lang="en-US" altLang="en-US"/>
            </a:br>
            <a:r>
              <a:rPr lang="en-US" altLang="en-US"/>
              <a:t>Citizenship and Immigration</a:t>
            </a:r>
          </a:p>
        </p:txBody>
      </p:sp>
      <p:sp>
        <p:nvSpPr>
          <p:cNvPr id="4099" name="Rectangle 3"/>
          <p:cNvSpPr>
            <a:spLocks noGrp="1" noChangeArrowheads="1"/>
          </p:cNvSpPr>
          <p:nvPr>
            <p:ph type="body" idx="1"/>
          </p:nvPr>
        </p:nvSpPr>
        <p:spPr>
          <a:xfrm>
            <a:off x="457200" y="1676400"/>
            <a:ext cx="8077200" cy="4648200"/>
          </a:xfrm>
        </p:spPr>
        <p:txBody>
          <a:bodyPr/>
          <a:lstStyle/>
          <a:p>
            <a:r>
              <a:rPr lang="en-US" altLang="en-US"/>
              <a:t>Objectives:</a:t>
            </a:r>
          </a:p>
          <a:p>
            <a:pPr lvl="1"/>
            <a:r>
              <a:rPr lang="en-US" altLang="en-US"/>
              <a:t>What are the responsibilities of citizenship?</a:t>
            </a:r>
          </a:p>
          <a:p>
            <a:pPr lvl="1"/>
            <a:r>
              <a:rPr lang="en-US" altLang="en-US"/>
              <a:t>In what two ways may a person become a U.S. citizen by birth?</a:t>
            </a:r>
          </a:p>
          <a:p>
            <a:pPr lvl="1"/>
            <a:r>
              <a:rPr lang="en-US" altLang="en-US"/>
              <a:t>How does an immigrant become a U.S. citizen?</a:t>
            </a:r>
          </a:p>
        </p:txBody>
      </p:sp>
    </p:spTree>
    <p:extLst>
      <p:ext uri="{BB962C8B-B14F-4D97-AF65-F5344CB8AC3E}">
        <p14:creationId xmlns:p14="http://schemas.microsoft.com/office/powerpoint/2010/main" val="3428139315"/>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7CD9461-B128-4AA4-94A6-FDEF4D2D5AD0}" type="slidenum">
              <a:rPr lang="en-US" altLang="en-US"/>
              <a:pPr/>
              <a:t>56</a:t>
            </a:fld>
            <a:endParaRPr lang="en-US" altLang="en-US"/>
          </a:p>
        </p:txBody>
      </p:sp>
      <p:sp>
        <p:nvSpPr>
          <p:cNvPr id="6146" name="Rectangle 2"/>
          <p:cNvSpPr>
            <a:spLocks noGrp="1" noChangeArrowheads="1"/>
          </p:cNvSpPr>
          <p:nvPr>
            <p:ph type="title"/>
          </p:nvPr>
        </p:nvSpPr>
        <p:spPr/>
        <p:txBody>
          <a:bodyPr/>
          <a:lstStyle/>
          <a:p>
            <a:r>
              <a:rPr lang="en-US" altLang="en-US"/>
              <a:t>Section 1: </a:t>
            </a:r>
            <a:br>
              <a:rPr lang="en-US" altLang="en-US"/>
            </a:br>
            <a:r>
              <a:rPr lang="en-US" altLang="en-US"/>
              <a:t>Citizenship and Immigration</a:t>
            </a:r>
          </a:p>
        </p:txBody>
      </p:sp>
      <p:sp>
        <p:nvSpPr>
          <p:cNvPr id="6147" name="Rectangle 3"/>
          <p:cNvSpPr>
            <a:spLocks noGrp="1" noChangeArrowheads="1"/>
          </p:cNvSpPr>
          <p:nvPr>
            <p:ph type="body" idx="1"/>
          </p:nvPr>
        </p:nvSpPr>
        <p:spPr/>
        <p:txBody>
          <a:bodyPr/>
          <a:lstStyle/>
          <a:p>
            <a:r>
              <a:rPr lang="en-US" altLang="en-US"/>
              <a:t>Examples of the responsibilities of citizenship:</a:t>
            </a:r>
          </a:p>
          <a:p>
            <a:pPr lvl="1"/>
            <a:r>
              <a:rPr lang="en-US" altLang="en-US"/>
              <a:t>understanding and obeying the law</a:t>
            </a:r>
          </a:p>
          <a:p>
            <a:pPr lvl="1"/>
            <a:r>
              <a:rPr lang="en-US" altLang="en-US"/>
              <a:t>respecting the rights of others</a:t>
            </a:r>
          </a:p>
          <a:p>
            <a:pPr lvl="1"/>
            <a:r>
              <a:rPr lang="en-US" altLang="en-US"/>
              <a:t>paying taxes</a:t>
            </a:r>
          </a:p>
          <a:p>
            <a:pPr lvl="1"/>
            <a:r>
              <a:rPr lang="en-US" altLang="en-US"/>
              <a:t>voting</a:t>
            </a:r>
          </a:p>
          <a:p>
            <a:pPr lvl="1"/>
            <a:r>
              <a:rPr lang="en-US" altLang="en-US"/>
              <a:t>participating in public service</a:t>
            </a:r>
          </a:p>
        </p:txBody>
      </p:sp>
    </p:spTree>
    <p:extLst>
      <p:ext uri="{BB962C8B-B14F-4D97-AF65-F5344CB8AC3E}">
        <p14:creationId xmlns:p14="http://schemas.microsoft.com/office/powerpoint/2010/main" val="14335004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FECF686-EFE3-4723-B511-0180545C4BDA}" type="slidenum">
              <a:rPr lang="en-US" altLang="en-US"/>
              <a:pPr/>
              <a:t>57</a:t>
            </a:fld>
            <a:endParaRPr lang="en-US" altLang="en-US"/>
          </a:p>
        </p:txBody>
      </p:sp>
      <p:sp>
        <p:nvSpPr>
          <p:cNvPr id="8194" name="Rectangle 2"/>
          <p:cNvSpPr>
            <a:spLocks noGrp="1" noChangeArrowheads="1"/>
          </p:cNvSpPr>
          <p:nvPr>
            <p:ph type="title"/>
          </p:nvPr>
        </p:nvSpPr>
        <p:spPr/>
        <p:txBody>
          <a:bodyPr/>
          <a:lstStyle/>
          <a:p>
            <a:r>
              <a:rPr lang="en-US" altLang="en-US"/>
              <a:t>Section 1: </a:t>
            </a:r>
            <a:br>
              <a:rPr lang="en-US" altLang="en-US"/>
            </a:br>
            <a:r>
              <a:rPr lang="en-US" altLang="en-US"/>
              <a:t>Citizenship and Immigration</a:t>
            </a:r>
          </a:p>
        </p:txBody>
      </p:sp>
      <p:sp>
        <p:nvSpPr>
          <p:cNvPr id="8195" name="Rectangle 3"/>
          <p:cNvSpPr>
            <a:spLocks noGrp="1" noChangeArrowheads="1"/>
          </p:cNvSpPr>
          <p:nvPr>
            <p:ph type="body" idx="1"/>
          </p:nvPr>
        </p:nvSpPr>
        <p:spPr>
          <a:xfrm>
            <a:off x="457200" y="1676400"/>
            <a:ext cx="8077200" cy="4648200"/>
          </a:xfrm>
        </p:spPr>
        <p:txBody>
          <a:bodyPr/>
          <a:lstStyle/>
          <a:p>
            <a:r>
              <a:rPr lang="en-US" altLang="en-US"/>
              <a:t>Two ways a person may become a U.S. citizen by birth:</a:t>
            </a:r>
          </a:p>
          <a:p>
            <a:pPr lvl="1"/>
            <a:r>
              <a:rPr lang="en-US" altLang="en-US" i="1"/>
              <a:t>jus sanguinis</a:t>
            </a:r>
            <a:r>
              <a:rPr lang="en-US" altLang="en-US"/>
              <a:t>—being born to parents who are U.S. citizens</a:t>
            </a:r>
          </a:p>
          <a:p>
            <a:pPr lvl="1"/>
            <a:r>
              <a:rPr lang="en-US" altLang="en-US" i="1"/>
              <a:t>jus soli</a:t>
            </a:r>
            <a:r>
              <a:rPr lang="en-US" altLang="en-US"/>
              <a:t>—being born in the U.S. or a U.S. territory</a:t>
            </a:r>
          </a:p>
        </p:txBody>
      </p:sp>
    </p:spTree>
    <p:extLst>
      <p:ext uri="{BB962C8B-B14F-4D97-AF65-F5344CB8AC3E}">
        <p14:creationId xmlns:p14="http://schemas.microsoft.com/office/powerpoint/2010/main" val="6674889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FF94FEA-8FA3-4493-9248-1C5273C2541E}" type="slidenum">
              <a:rPr lang="en-US" altLang="en-US"/>
              <a:pPr/>
              <a:t>58</a:t>
            </a:fld>
            <a:endParaRPr lang="en-US" altLang="en-US"/>
          </a:p>
        </p:txBody>
      </p:sp>
      <p:sp>
        <p:nvSpPr>
          <p:cNvPr id="10242" name="Rectangle 2"/>
          <p:cNvSpPr>
            <a:spLocks noGrp="1" noChangeArrowheads="1"/>
          </p:cNvSpPr>
          <p:nvPr>
            <p:ph type="title"/>
          </p:nvPr>
        </p:nvSpPr>
        <p:spPr/>
        <p:txBody>
          <a:bodyPr/>
          <a:lstStyle/>
          <a:p>
            <a:r>
              <a:rPr lang="en-US" altLang="en-US"/>
              <a:t>Section 1: </a:t>
            </a:r>
            <a:br>
              <a:rPr lang="en-US" altLang="en-US"/>
            </a:br>
            <a:r>
              <a:rPr lang="en-US" altLang="en-US"/>
              <a:t>Citizenship and Immigration</a:t>
            </a:r>
          </a:p>
        </p:txBody>
      </p:sp>
      <p:sp>
        <p:nvSpPr>
          <p:cNvPr id="10243" name="Rectangle 3"/>
          <p:cNvSpPr>
            <a:spLocks noGrp="1" noChangeArrowheads="1"/>
          </p:cNvSpPr>
          <p:nvPr>
            <p:ph type="body" idx="1"/>
          </p:nvPr>
        </p:nvSpPr>
        <p:spPr/>
        <p:txBody>
          <a:bodyPr/>
          <a:lstStyle/>
          <a:p>
            <a:r>
              <a:rPr lang="en-US" altLang="en-US"/>
              <a:t>An immigrant becomes a U.S. citizen through naturalization.</a:t>
            </a:r>
          </a:p>
        </p:txBody>
      </p:sp>
    </p:spTree>
    <p:extLst>
      <p:ext uri="{BB962C8B-B14F-4D97-AF65-F5344CB8AC3E}">
        <p14:creationId xmlns:p14="http://schemas.microsoft.com/office/powerpoint/2010/main" val="25171973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57893E-E760-456C-8416-794447721A7F}" type="slidenum">
              <a:rPr lang="en-US" altLang="en-US"/>
              <a:pPr/>
              <a:t>59</a:t>
            </a:fld>
            <a:endParaRPr lang="en-US" altLang="en-US"/>
          </a:p>
        </p:txBody>
      </p:sp>
      <p:sp>
        <p:nvSpPr>
          <p:cNvPr id="12290" name="Rectangle 2"/>
          <p:cNvSpPr>
            <a:spLocks noGrp="1" noChangeArrowheads="1"/>
          </p:cNvSpPr>
          <p:nvPr>
            <p:ph type="title"/>
          </p:nvPr>
        </p:nvSpPr>
        <p:spPr/>
        <p:txBody>
          <a:bodyPr/>
          <a:lstStyle/>
          <a:p>
            <a:r>
              <a:rPr lang="en-US" altLang="en-US"/>
              <a:t>Section 2: </a:t>
            </a:r>
            <a:br>
              <a:rPr lang="en-US" altLang="en-US"/>
            </a:br>
            <a:r>
              <a:rPr lang="en-US" altLang="en-US"/>
              <a:t>Diversity and Equal Protection</a:t>
            </a:r>
          </a:p>
        </p:txBody>
      </p:sp>
      <p:sp>
        <p:nvSpPr>
          <p:cNvPr id="12291" name="Rectangle 3"/>
          <p:cNvSpPr>
            <a:spLocks noGrp="1" noChangeArrowheads="1"/>
          </p:cNvSpPr>
          <p:nvPr>
            <p:ph type="body" idx="1"/>
          </p:nvPr>
        </p:nvSpPr>
        <p:spPr/>
        <p:txBody>
          <a:bodyPr/>
          <a:lstStyle/>
          <a:p>
            <a:r>
              <a:rPr lang="en-US" altLang="en-US"/>
              <a:t>Objectives:</a:t>
            </a:r>
          </a:p>
          <a:p>
            <a:pPr lvl="1"/>
            <a:r>
              <a:rPr lang="en-US" altLang="en-US"/>
              <a:t>How has U.S. immigration policy changed over time?</a:t>
            </a:r>
          </a:p>
          <a:p>
            <a:pPr lvl="1"/>
            <a:r>
              <a:rPr lang="en-US" altLang="en-US"/>
              <a:t>In what ways is the United States an ethnically diverse country?</a:t>
            </a:r>
          </a:p>
          <a:p>
            <a:pPr lvl="1"/>
            <a:r>
              <a:rPr lang="en-US" altLang="en-US"/>
              <a:t>What are the benefits and challenges of diversity in the United States?</a:t>
            </a:r>
          </a:p>
        </p:txBody>
      </p:sp>
    </p:spTree>
    <p:extLst>
      <p:ext uri="{BB962C8B-B14F-4D97-AF65-F5344CB8AC3E}">
        <p14:creationId xmlns:p14="http://schemas.microsoft.com/office/powerpoint/2010/main" val="575710825"/>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401AB11-C02C-40FF-95C2-21047086DB61}" type="slidenum">
              <a:rPr lang="en-US" altLang="en-US"/>
              <a:pPr/>
              <a:t>6</a:t>
            </a:fld>
            <a:endParaRPr lang="en-US" altLang="en-US"/>
          </a:p>
        </p:txBody>
      </p:sp>
      <p:sp>
        <p:nvSpPr>
          <p:cNvPr id="24579" name="Rectangle 3"/>
          <p:cNvSpPr>
            <a:spLocks noGrp="1" noChangeArrowheads="1"/>
          </p:cNvSpPr>
          <p:nvPr>
            <p:ph type="body" idx="1"/>
          </p:nvPr>
        </p:nvSpPr>
        <p:spPr/>
        <p:txBody>
          <a:bodyPr/>
          <a:lstStyle/>
          <a:p>
            <a:r>
              <a:rPr lang="en-US" altLang="en-US"/>
              <a:t>Ways the courts’ power can be checked:</a:t>
            </a:r>
          </a:p>
          <a:p>
            <a:pPr lvl="1"/>
            <a:r>
              <a:rPr lang="en-US" altLang="en-US"/>
              <a:t>appointment process of justices</a:t>
            </a:r>
          </a:p>
          <a:p>
            <a:pPr lvl="1"/>
            <a:r>
              <a:rPr lang="en-US" altLang="en-US"/>
              <a:t>congressional power to pass amendments</a:t>
            </a:r>
          </a:p>
          <a:p>
            <a:pPr lvl="1"/>
            <a:r>
              <a:rPr lang="en-US" altLang="en-US"/>
              <a:t>refusal of states or individuals to obey judicial decisions</a:t>
            </a:r>
          </a:p>
        </p:txBody>
      </p:sp>
      <p:sp>
        <p:nvSpPr>
          <p:cNvPr id="2" name="Title 1"/>
          <p:cNvSpPr>
            <a:spLocks noGrp="1"/>
          </p:cNvSpPr>
          <p:nvPr>
            <p:ph type="title"/>
          </p:nvPr>
        </p:nvSpPr>
        <p:spPr/>
        <p:txBody>
          <a:bodyPr/>
          <a:lstStyle/>
          <a:p>
            <a:r>
              <a:rPr lang="en-US" altLang="en-US" dirty="0"/>
              <a:t>Section 1: </a:t>
            </a:r>
            <a:br>
              <a:rPr lang="en-US" altLang="en-US" dirty="0"/>
            </a:br>
            <a:r>
              <a:rPr lang="en-US" altLang="en-US" dirty="0"/>
              <a:t>The Federal Court System</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FD3AA33-1273-4030-93B2-7945925F4980}" type="slidenum">
              <a:rPr lang="en-US" altLang="en-US"/>
              <a:pPr/>
              <a:t>60</a:t>
            </a:fld>
            <a:endParaRPr lang="en-US" altLang="en-US"/>
          </a:p>
        </p:txBody>
      </p:sp>
      <p:sp>
        <p:nvSpPr>
          <p:cNvPr id="14338" name="Rectangle 2"/>
          <p:cNvSpPr>
            <a:spLocks noGrp="1" noChangeArrowheads="1"/>
          </p:cNvSpPr>
          <p:nvPr>
            <p:ph type="title"/>
          </p:nvPr>
        </p:nvSpPr>
        <p:spPr/>
        <p:txBody>
          <a:bodyPr/>
          <a:lstStyle/>
          <a:p>
            <a:r>
              <a:rPr lang="en-US" altLang="en-US"/>
              <a:t>Section 2: </a:t>
            </a:r>
            <a:br>
              <a:rPr lang="en-US" altLang="en-US"/>
            </a:br>
            <a:r>
              <a:rPr lang="en-US" altLang="en-US"/>
              <a:t>Diversity and Equal Protection</a:t>
            </a:r>
          </a:p>
        </p:txBody>
      </p:sp>
      <p:sp>
        <p:nvSpPr>
          <p:cNvPr id="14339" name="Rectangle 3"/>
          <p:cNvSpPr>
            <a:spLocks noGrp="1" noChangeArrowheads="1"/>
          </p:cNvSpPr>
          <p:nvPr>
            <p:ph type="body" idx="1"/>
          </p:nvPr>
        </p:nvSpPr>
        <p:spPr/>
        <p:txBody>
          <a:bodyPr/>
          <a:lstStyle/>
          <a:p>
            <a:r>
              <a:rPr lang="en-US" altLang="en-US"/>
              <a:t>Changes in U.S. immigration policy over time:</a:t>
            </a:r>
          </a:p>
          <a:p>
            <a:pPr lvl="1"/>
            <a:r>
              <a:rPr lang="en-US" altLang="en-US"/>
              <a:t>unrestricted until the late 1800s</a:t>
            </a:r>
          </a:p>
          <a:p>
            <a:pPr lvl="1"/>
            <a:r>
              <a:rPr lang="en-US" altLang="en-US"/>
              <a:t>tight restrictions from the late 1800s to World War II</a:t>
            </a:r>
          </a:p>
          <a:p>
            <a:pPr lvl="1"/>
            <a:r>
              <a:rPr lang="en-US" altLang="en-US"/>
              <a:t>relaxed restrictions following World War II</a:t>
            </a:r>
          </a:p>
          <a:p>
            <a:pPr lvl="1"/>
            <a:r>
              <a:rPr lang="en-US" altLang="en-US"/>
              <a:t>growing restrictions on illegal immigration in the 1980s and 1990s</a:t>
            </a:r>
          </a:p>
        </p:txBody>
      </p:sp>
    </p:spTree>
    <p:extLst>
      <p:ext uri="{BB962C8B-B14F-4D97-AF65-F5344CB8AC3E}">
        <p14:creationId xmlns:p14="http://schemas.microsoft.com/office/powerpoint/2010/main" val="30587420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03493E8-9CB3-419D-9013-7C5BAC4D31CF}" type="slidenum">
              <a:rPr lang="en-US" altLang="en-US"/>
              <a:pPr/>
              <a:t>61</a:t>
            </a:fld>
            <a:endParaRPr lang="en-US" altLang="en-US"/>
          </a:p>
        </p:txBody>
      </p:sp>
      <p:sp>
        <p:nvSpPr>
          <p:cNvPr id="16386" name="Rectangle 2"/>
          <p:cNvSpPr>
            <a:spLocks noGrp="1" noChangeArrowheads="1"/>
          </p:cNvSpPr>
          <p:nvPr>
            <p:ph type="title"/>
          </p:nvPr>
        </p:nvSpPr>
        <p:spPr/>
        <p:txBody>
          <a:bodyPr/>
          <a:lstStyle/>
          <a:p>
            <a:r>
              <a:rPr lang="en-US" altLang="en-US"/>
              <a:t>Section 2: </a:t>
            </a:r>
            <a:br>
              <a:rPr lang="en-US" altLang="en-US"/>
            </a:br>
            <a:r>
              <a:rPr lang="en-US" altLang="en-US"/>
              <a:t>Diversity and Equal Protection</a:t>
            </a:r>
          </a:p>
        </p:txBody>
      </p:sp>
      <p:sp>
        <p:nvSpPr>
          <p:cNvPr id="16387" name="Rectangle 3"/>
          <p:cNvSpPr>
            <a:spLocks noGrp="1" noChangeArrowheads="1"/>
          </p:cNvSpPr>
          <p:nvPr>
            <p:ph type="body" idx="1"/>
          </p:nvPr>
        </p:nvSpPr>
        <p:spPr/>
        <p:txBody>
          <a:bodyPr/>
          <a:lstStyle/>
          <a:p>
            <a:r>
              <a:rPr lang="en-US" altLang="en-US"/>
              <a:t>Ways the United States is an ethnically diverse country:</a:t>
            </a:r>
          </a:p>
          <a:p>
            <a:pPr lvl="1"/>
            <a:r>
              <a:rPr lang="en-US" altLang="en-US"/>
              <a:t>populated with people with different heritages</a:t>
            </a:r>
          </a:p>
          <a:p>
            <a:pPr lvl="1"/>
            <a:r>
              <a:rPr lang="en-US" altLang="en-US"/>
              <a:t>retains cultural traditions from various ethnic groups</a:t>
            </a:r>
          </a:p>
        </p:txBody>
      </p:sp>
    </p:spTree>
    <p:extLst>
      <p:ext uri="{BB962C8B-B14F-4D97-AF65-F5344CB8AC3E}">
        <p14:creationId xmlns:p14="http://schemas.microsoft.com/office/powerpoint/2010/main" val="38751837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0E5BC15-678F-45AF-9E5A-0A79299F5296}" type="slidenum">
              <a:rPr lang="en-US" altLang="en-US"/>
              <a:pPr/>
              <a:t>62</a:t>
            </a:fld>
            <a:endParaRPr lang="en-US" altLang="en-US"/>
          </a:p>
        </p:txBody>
      </p:sp>
      <p:sp>
        <p:nvSpPr>
          <p:cNvPr id="18436" name="Rectangle 4"/>
          <p:cNvSpPr>
            <a:spLocks noGrp="1" noChangeArrowheads="1"/>
          </p:cNvSpPr>
          <p:nvPr>
            <p:ph type="title"/>
          </p:nvPr>
        </p:nvSpPr>
        <p:spPr/>
        <p:txBody>
          <a:bodyPr/>
          <a:lstStyle/>
          <a:p>
            <a:r>
              <a:rPr lang="en-US" altLang="en-US"/>
              <a:t>Section 2: </a:t>
            </a:r>
            <a:br>
              <a:rPr lang="en-US" altLang="en-US"/>
            </a:br>
            <a:r>
              <a:rPr lang="en-US" altLang="en-US"/>
              <a:t>Diversity and Equal Protection</a:t>
            </a:r>
          </a:p>
        </p:txBody>
      </p:sp>
      <p:sp>
        <p:nvSpPr>
          <p:cNvPr id="18437" name="Rectangle 5"/>
          <p:cNvSpPr>
            <a:spLocks noGrp="1" noChangeArrowheads="1"/>
          </p:cNvSpPr>
          <p:nvPr>
            <p:ph type="body" idx="1"/>
          </p:nvPr>
        </p:nvSpPr>
        <p:spPr/>
        <p:txBody>
          <a:bodyPr/>
          <a:lstStyle/>
          <a:p>
            <a:r>
              <a:rPr lang="en-US" altLang="en-US"/>
              <a:t>Benefits of diversity in the United States:</a:t>
            </a:r>
          </a:p>
          <a:p>
            <a:pPr lvl="1"/>
            <a:r>
              <a:rPr lang="en-US" altLang="en-US"/>
              <a:t>enriches lives</a:t>
            </a:r>
          </a:p>
          <a:p>
            <a:pPr lvl="1"/>
            <a:r>
              <a:rPr lang="en-US" altLang="en-US"/>
              <a:t>encourages creativity in society</a:t>
            </a:r>
          </a:p>
          <a:p>
            <a:r>
              <a:rPr lang="en-US" altLang="en-US"/>
              <a:t>Challenges of diversity</a:t>
            </a:r>
          </a:p>
          <a:p>
            <a:pPr lvl="1"/>
            <a:r>
              <a:rPr lang="en-US" altLang="en-US"/>
              <a:t>prejudice</a:t>
            </a:r>
          </a:p>
          <a:p>
            <a:pPr lvl="1"/>
            <a:r>
              <a:rPr lang="en-US" altLang="en-US"/>
              <a:t>discrimination</a:t>
            </a:r>
          </a:p>
        </p:txBody>
      </p:sp>
    </p:spTree>
    <p:extLst>
      <p:ext uri="{BB962C8B-B14F-4D97-AF65-F5344CB8AC3E}">
        <p14:creationId xmlns:p14="http://schemas.microsoft.com/office/powerpoint/2010/main" val="32350495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2499399-5ECE-467B-9F3F-7FF67EFC8F86}" type="slidenum">
              <a:rPr lang="en-US" altLang="en-US"/>
              <a:pPr/>
              <a:t>63</a:t>
            </a:fld>
            <a:endParaRPr lang="en-US" altLang="en-US"/>
          </a:p>
        </p:txBody>
      </p:sp>
      <p:sp>
        <p:nvSpPr>
          <p:cNvPr id="20482" name="Rectangle 2"/>
          <p:cNvSpPr>
            <a:spLocks noGrp="1" noChangeArrowheads="1"/>
          </p:cNvSpPr>
          <p:nvPr>
            <p:ph type="title"/>
          </p:nvPr>
        </p:nvSpPr>
        <p:spPr/>
        <p:txBody>
          <a:bodyPr/>
          <a:lstStyle/>
          <a:p>
            <a:r>
              <a:rPr lang="en-US" altLang="en-US"/>
              <a:t>Section 3: </a:t>
            </a:r>
            <a:br>
              <a:rPr lang="en-US" altLang="en-US"/>
            </a:br>
            <a:r>
              <a:rPr lang="en-US" altLang="en-US"/>
              <a:t>Struggle for Civil Rights</a:t>
            </a:r>
          </a:p>
        </p:txBody>
      </p:sp>
      <p:sp>
        <p:nvSpPr>
          <p:cNvPr id="20483" name="Rectangle 3"/>
          <p:cNvSpPr>
            <a:spLocks noGrp="1" noChangeArrowheads="1"/>
          </p:cNvSpPr>
          <p:nvPr>
            <p:ph type="body" idx="1"/>
          </p:nvPr>
        </p:nvSpPr>
        <p:spPr/>
        <p:txBody>
          <a:bodyPr/>
          <a:lstStyle/>
          <a:p>
            <a:r>
              <a:rPr lang="en-US" altLang="en-US"/>
              <a:t>Objectives:</a:t>
            </a:r>
          </a:p>
          <a:p>
            <a:pPr lvl="1"/>
            <a:r>
              <a:rPr lang="en-US" altLang="en-US"/>
              <a:t>What two tests do federal courts use to determine whether laws respect the Equal Protection Clause?</a:t>
            </a:r>
          </a:p>
          <a:p>
            <a:pPr lvl="1"/>
            <a:r>
              <a:rPr lang="en-US" altLang="en-US"/>
              <a:t>How did the Equal Protection Clause help the civil rights movement fight government discrimination?</a:t>
            </a:r>
          </a:p>
        </p:txBody>
      </p:sp>
    </p:spTree>
    <p:extLst>
      <p:ext uri="{BB962C8B-B14F-4D97-AF65-F5344CB8AC3E}">
        <p14:creationId xmlns:p14="http://schemas.microsoft.com/office/powerpoint/2010/main" val="3792614813"/>
      </p:ext>
    </p:extLst>
  </p:cSld>
  <p:clrMapOvr>
    <a:masterClrMapping/>
  </p:clrMapOvr>
  <p:transition spd="med">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4713B1D-7060-44CC-B93A-CDF0197062AA}" type="slidenum">
              <a:rPr lang="en-US" altLang="en-US"/>
              <a:pPr/>
              <a:t>64</a:t>
            </a:fld>
            <a:endParaRPr lang="en-US" altLang="en-US"/>
          </a:p>
        </p:txBody>
      </p:sp>
      <p:sp>
        <p:nvSpPr>
          <p:cNvPr id="22530" name="Rectangle 2"/>
          <p:cNvSpPr>
            <a:spLocks noGrp="1" noChangeArrowheads="1"/>
          </p:cNvSpPr>
          <p:nvPr>
            <p:ph type="title"/>
          </p:nvPr>
        </p:nvSpPr>
        <p:spPr/>
        <p:txBody>
          <a:bodyPr/>
          <a:lstStyle/>
          <a:p>
            <a:r>
              <a:rPr lang="en-US" altLang="en-US"/>
              <a:t>Section 3: </a:t>
            </a:r>
            <a:br>
              <a:rPr lang="en-US" altLang="en-US"/>
            </a:br>
            <a:r>
              <a:rPr lang="en-US" altLang="en-US"/>
              <a:t>Struggle for Civil Rights</a:t>
            </a:r>
          </a:p>
        </p:txBody>
      </p:sp>
      <p:sp>
        <p:nvSpPr>
          <p:cNvPr id="22531" name="Rectangle 3"/>
          <p:cNvSpPr>
            <a:spLocks noGrp="1" noChangeArrowheads="1"/>
          </p:cNvSpPr>
          <p:nvPr>
            <p:ph type="body" idx="1"/>
          </p:nvPr>
        </p:nvSpPr>
        <p:spPr/>
        <p:txBody>
          <a:bodyPr/>
          <a:lstStyle/>
          <a:p>
            <a:r>
              <a:rPr lang="en-US" altLang="en-US"/>
              <a:t>Two tests the federal courts use to determine whether laws respect the Equal Protection Clause:</a:t>
            </a:r>
          </a:p>
          <a:p>
            <a:pPr lvl="1"/>
            <a:r>
              <a:rPr lang="en-US" altLang="en-US"/>
              <a:t>rational basis test</a:t>
            </a:r>
          </a:p>
          <a:p>
            <a:pPr lvl="1"/>
            <a:r>
              <a:rPr lang="en-US" altLang="en-US"/>
              <a:t>strict scrutiny test</a:t>
            </a:r>
          </a:p>
        </p:txBody>
      </p:sp>
    </p:spTree>
    <p:extLst>
      <p:ext uri="{BB962C8B-B14F-4D97-AF65-F5344CB8AC3E}">
        <p14:creationId xmlns:p14="http://schemas.microsoft.com/office/powerpoint/2010/main" val="5497797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C83A523-F5B4-48BA-AD38-73B66401CFD4}" type="slidenum">
              <a:rPr lang="en-US" altLang="en-US"/>
              <a:pPr/>
              <a:t>65</a:t>
            </a:fld>
            <a:endParaRPr lang="en-US" altLang="en-US"/>
          </a:p>
        </p:txBody>
      </p:sp>
      <p:sp>
        <p:nvSpPr>
          <p:cNvPr id="24578" name="Rectangle 2"/>
          <p:cNvSpPr>
            <a:spLocks noGrp="1" noChangeArrowheads="1"/>
          </p:cNvSpPr>
          <p:nvPr>
            <p:ph type="title"/>
          </p:nvPr>
        </p:nvSpPr>
        <p:spPr/>
        <p:txBody>
          <a:bodyPr/>
          <a:lstStyle/>
          <a:p>
            <a:r>
              <a:rPr lang="en-US" altLang="en-US"/>
              <a:t>Section 3: </a:t>
            </a:r>
            <a:br>
              <a:rPr lang="en-US" altLang="en-US"/>
            </a:br>
            <a:r>
              <a:rPr lang="en-US" altLang="en-US"/>
              <a:t>Struggle for Civil Rights</a:t>
            </a:r>
          </a:p>
        </p:txBody>
      </p:sp>
      <p:sp>
        <p:nvSpPr>
          <p:cNvPr id="24579" name="Rectangle 3"/>
          <p:cNvSpPr>
            <a:spLocks noGrp="1" noChangeArrowheads="1"/>
          </p:cNvSpPr>
          <p:nvPr>
            <p:ph type="body" idx="1"/>
          </p:nvPr>
        </p:nvSpPr>
        <p:spPr/>
        <p:txBody>
          <a:bodyPr/>
          <a:lstStyle/>
          <a:p>
            <a:r>
              <a:rPr lang="en-US" altLang="en-US"/>
              <a:t>The Equal Protection Clause helped the civil rights movement fight government discrimination by proving that policies based on the separate-but-equal doctrine were unconstitutional.</a:t>
            </a:r>
          </a:p>
        </p:txBody>
      </p:sp>
    </p:spTree>
    <p:extLst>
      <p:ext uri="{BB962C8B-B14F-4D97-AF65-F5344CB8AC3E}">
        <p14:creationId xmlns:p14="http://schemas.microsoft.com/office/powerpoint/2010/main" val="29476655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0B94547-8160-4132-977C-0F24461B465B}" type="slidenum">
              <a:rPr lang="en-US" altLang="en-US"/>
              <a:pPr/>
              <a:t>66</a:t>
            </a:fld>
            <a:endParaRPr lang="en-US" altLang="en-US"/>
          </a:p>
        </p:txBody>
      </p:sp>
      <p:sp>
        <p:nvSpPr>
          <p:cNvPr id="26626" name="Rectangle 2"/>
          <p:cNvSpPr>
            <a:spLocks noGrp="1" noChangeArrowheads="1"/>
          </p:cNvSpPr>
          <p:nvPr>
            <p:ph type="title"/>
          </p:nvPr>
        </p:nvSpPr>
        <p:spPr/>
        <p:txBody>
          <a:bodyPr/>
          <a:lstStyle/>
          <a:p>
            <a:r>
              <a:rPr lang="en-US" altLang="en-US"/>
              <a:t>Section 4: </a:t>
            </a:r>
            <a:br>
              <a:rPr lang="en-US" altLang="en-US"/>
            </a:br>
            <a:r>
              <a:rPr lang="en-US" altLang="en-US"/>
              <a:t>Civil Rights Laws</a:t>
            </a:r>
          </a:p>
        </p:txBody>
      </p:sp>
      <p:sp>
        <p:nvSpPr>
          <p:cNvPr id="26627" name="Rectangle 3"/>
          <p:cNvSpPr>
            <a:spLocks noGrp="1" noChangeArrowheads="1"/>
          </p:cNvSpPr>
          <p:nvPr>
            <p:ph type="body" idx="1"/>
          </p:nvPr>
        </p:nvSpPr>
        <p:spPr/>
        <p:txBody>
          <a:bodyPr/>
          <a:lstStyle/>
          <a:p>
            <a:r>
              <a:rPr lang="en-US" altLang="en-US"/>
              <a:t>Objectives:</a:t>
            </a:r>
          </a:p>
          <a:p>
            <a:pPr lvl="1"/>
            <a:r>
              <a:rPr lang="en-US" altLang="en-US"/>
              <a:t>How have civil rights laws protected the rights of African Americans?</a:t>
            </a:r>
          </a:p>
          <a:p>
            <a:pPr lvl="1"/>
            <a:r>
              <a:rPr lang="en-US" altLang="en-US"/>
              <a:t>How have civil rights protections been extended to other minority groups?</a:t>
            </a:r>
          </a:p>
        </p:txBody>
      </p:sp>
    </p:spTree>
    <p:extLst>
      <p:ext uri="{BB962C8B-B14F-4D97-AF65-F5344CB8AC3E}">
        <p14:creationId xmlns:p14="http://schemas.microsoft.com/office/powerpoint/2010/main" val="2112639932"/>
      </p:ext>
    </p:extLst>
  </p:cSld>
  <p:clrMapOvr>
    <a:masterClrMapping/>
  </p:clrMapOvr>
  <p:transition spd="med">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77821FA-4D67-429F-A494-FA3A695DF562}" type="slidenum">
              <a:rPr lang="en-US" altLang="en-US"/>
              <a:pPr/>
              <a:t>67</a:t>
            </a:fld>
            <a:endParaRPr lang="en-US" altLang="en-US"/>
          </a:p>
        </p:txBody>
      </p:sp>
      <p:sp>
        <p:nvSpPr>
          <p:cNvPr id="28674" name="Rectangle 2"/>
          <p:cNvSpPr>
            <a:spLocks noGrp="1" noChangeArrowheads="1"/>
          </p:cNvSpPr>
          <p:nvPr>
            <p:ph type="title"/>
          </p:nvPr>
        </p:nvSpPr>
        <p:spPr/>
        <p:txBody>
          <a:bodyPr/>
          <a:lstStyle/>
          <a:p>
            <a:r>
              <a:rPr lang="en-US" altLang="en-US"/>
              <a:t>Section 4: </a:t>
            </a:r>
            <a:br>
              <a:rPr lang="en-US" altLang="en-US"/>
            </a:br>
            <a:r>
              <a:rPr lang="en-US" altLang="en-US"/>
              <a:t>Civil Rights Laws</a:t>
            </a:r>
          </a:p>
        </p:txBody>
      </p:sp>
      <p:sp>
        <p:nvSpPr>
          <p:cNvPr id="28675" name="Rectangle 3"/>
          <p:cNvSpPr>
            <a:spLocks noGrp="1" noChangeArrowheads="1"/>
          </p:cNvSpPr>
          <p:nvPr>
            <p:ph type="body" idx="1"/>
          </p:nvPr>
        </p:nvSpPr>
        <p:spPr/>
        <p:txBody>
          <a:bodyPr/>
          <a:lstStyle/>
          <a:p>
            <a:pPr>
              <a:spcBef>
                <a:spcPct val="10000"/>
              </a:spcBef>
            </a:pPr>
            <a:r>
              <a:rPr lang="en-US" altLang="en-US"/>
              <a:t>How civil rights laws have protected the rights of African Americans:</a:t>
            </a:r>
          </a:p>
          <a:p>
            <a:pPr lvl="1">
              <a:spcBef>
                <a:spcPct val="10000"/>
              </a:spcBef>
            </a:pPr>
            <a:r>
              <a:rPr lang="en-US" altLang="en-US"/>
              <a:t>made segregation in public places illegal</a:t>
            </a:r>
          </a:p>
          <a:p>
            <a:pPr lvl="1">
              <a:spcBef>
                <a:spcPct val="10000"/>
              </a:spcBef>
            </a:pPr>
            <a:r>
              <a:rPr lang="en-US" altLang="en-US"/>
              <a:t>prohibited discrimination by employers or administrators of any federally funded program</a:t>
            </a:r>
          </a:p>
          <a:p>
            <a:pPr lvl="1">
              <a:spcBef>
                <a:spcPct val="10000"/>
              </a:spcBef>
            </a:pPr>
            <a:r>
              <a:rPr lang="en-US" altLang="en-US"/>
              <a:t>secured voting rights</a:t>
            </a:r>
          </a:p>
          <a:p>
            <a:pPr lvl="1">
              <a:spcBef>
                <a:spcPct val="10000"/>
              </a:spcBef>
            </a:pPr>
            <a:r>
              <a:rPr lang="en-US" altLang="en-US"/>
              <a:t>provided protection from discrimination in the workplace</a:t>
            </a:r>
          </a:p>
          <a:p>
            <a:pPr lvl="1">
              <a:spcBef>
                <a:spcPct val="10000"/>
              </a:spcBef>
            </a:pPr>
            <a:r>
              <a:rPr lang="en-US" altLang="en-US"/>
              <a:t>prohibited discrimination in the advertising, financing, sale, and rental of housing </a:t>
            </a:r>
          </a:p>
        </p:txBody>
      </p:sp>
    </p:spTree>
    <p:extLst>
      <p:ext uri="{BB962C8B-B14F-4D97-AF65-F5344CB8AC3E}">
        <p14:creationId xmlns:p14="http://schemas.microsoft.com/office/powerpoint/2010/main" val="30900775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8B474C1-1600-4163-A761-AEC45DA35EC7}" type="slidenum">
              <a:rPr lang="en-US" altLang="en-US"/>
              <a:pPr/>
              <a:t>68</a:t>
            </a:fld>
            <a:endParaRPr lang="en-US" altLang="en-US"/>
          </a:p>
        </p:txBody>
      </p:sp>
      <p:sp>
        <p:nvSpPr>
          <p:cNvPr id="30722" name="Rectangle 2"/>
          <p:cNvSpPr>
            <a:spLocks noGrp="1" noChangeArrowheads="1"/>
          </p:cNvSpPr>
          <p:nvPr>
            <p:ph type="title"/>
          </p:nvPr>
        </p:nvSpPr>
        <p:spPr/>
        <p:txBody>
          <a:bodyPr/>
          <a:lstStyle/>
          <a:p>
            <a:r>
              <a:rPr lang="en-US" altLang="en-US"/>
              <a:t>Section 4: </a:t>
            </a:r>
            <a:br>
              <a:rPr lang="en-US" altLang="en-US"/>
            </a:br>
            <a:r>
              <a:rPr lang="en-US" altLang="en-US"/>
              <a:t>Civil Rights Laws</a:t>
            </a:r>
          </a:p>
        </p:txBody>
      </p:sp>
      <p:sp>
        <p:nvSpPr>
          <p:cNvPr id="30723" name="Rectangle 3"/>
          <p:cNvSpPr>
            <a:spLocks noGrp="1" noChangeArrowheads="1"/>
          </p:cNvSpPr>
          <p:nvPr>
            <p:ph type="body" idx="1"/>
          </p:nvPr>
        </p:nvSpPr>
        <p:spPr/>
        <p:txBody>
          <a:bodyPr/>
          <a:lstStyle/>
          <a:p>
            <a:r>
              <a:rPr lang="en-US" altLang="en-US"/>
              <a:t>Civil rights laws prohibiting discrimination based on race, national origin, religion, or sex applied and were extended to other minority groups, such as Hispanic and Asian Americans, American Indians, people with disabilities, and women.</a:t>
            </a:r>
          </a:p>
        </p:txBody>
      </p:sp>
    </p:spTree>
    <p:extLst>
      <p:ext uri="{BB962C8B-B14F-4D97-AF65-F5344CB8AC3E}">
        <p14:creationId xmlns:p14="http://schemas.microsoft.com/office/powerpoint/2010/main" val="3753573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36DCCC8-83B6-42ED-AACF-DC444B48E4D4}" type="slidenum">
              <a:rPr lang="en-US" altLang="en-US"/>
              <a:pPr/>
              <a:t>7</a:t>
            </a:fld>
            <a:endParaRPr lang="en-US" altLang="en-US"/>
          </a:p>
        </p:txBody>
      </p:sp>
      <p:sp>
        <p:nvSpPr>
          <p:cNvPr id="8195" name="Rectangle 3"/>
          <p:cNvSpPr>
            <a:spLocks noGrp="1" noChangeArrowheads="1"/>
          </p:cNvSpPr>
          <p:nvPr>
            <p:ph type="body" idx="1"/>
          </p:nvPr>
        </p:nvSpPr>
        <p:spPr/>
        <p:txBody>
          <a:bodyPr/>
          <a:lstStyle/>
          <a:p>
            <a:r>
              <a:rPr lang="en-US" altLang="en-US"/>
              <a:t>Organization of the lower courts:</a:t>
            </a:r>
          </a:p>
          <a:p>
            <a:pPr lvl="1"/>
            <a:r>
              <a:rPr lang="en-US" altLang="en-US"/>
              <a:t>district courts </a:t>
            </a:r>
          </a:p>
          <a:p>
            <a:pPr lvl="1"/>
            <a:r>
              <a:rPr lang="en-US" altLang="en-US"/>
              <a:t>appeals courts</a:t>
            </a:r>
          </a:p>
          <a:p>
            <a:pPr lvl="1"/>
            <a:r>
              <a:rPr lang="en-US" altLang="en-US"/>
              <a:t>special courts</a:t>
            </a:r>
          </a:p>
        </p:txBody>
      </p:sp>
      <p:sp>
        <p:nvSpPr>
          <p:cNvPr id="6" name="Rectangle 2"/>
          <p:cNvSpPr>
            <a:spLocks noGrp="1" noChangeArrowheads="1"/>
          </p:cNvSpPr>
          <p:nvPr>
            <p:ph type="title"/>
          </p:nvPr>
        </p:nvSpPr>
        <p:spPr/>
        <p:txBody>
          <a:bodyPr/>
          <a:lstStyle/>
          <a:p>
            <a:r>
              <a:rPr lang="en-US" altLang="en-US" dirty="0"/>
              <a:t>Section 1: </a:t>
            </a:r>
            <a:br>
              <a:rPr lang="en-US" altLang="en-US" dirty="0"/>
            </a:br>
            <a:r>
              <a:rPr lang="en-US" altLang="en-US" dirty="0"/>
              <a:t>The Federal Court System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EEF933F-EF7B-4BCD-8678-3E8C208FADF9}" type="slidenum">
              <a:rPr lang="en-US" altLang="en-US"/>
              <a:pPr/>
              <a:t>8</a:t>
            </a:fld>
            <a:endParaRPr lang="en-US" altLang="en-US"/>
          </a:p>
        </p:txBody>
      </p:sp>
      <p:sp>
        <p:nvSpPr>
          <p:cNvPr id="10243" name="Rectangle 3"/>
          <p:cNvSpPr>
            <a:spLocks noGrp="1" noChangeArrowheads="1"/>
          </p:cNvSpPr>
          <p:nvPr>
            <p:ph type="body" idx="1"/>
          </p:nvPr>
        </p:nvSpPr>
        <p:spPr/>
        <p:txBody>
          <a:bodyPr/>
          <a:lstStyle/>
          <a:p>
            <a:r>
              <a:rPr lang="en-US" altLang="en-US"/>
              <a:t>Process by which the lower-court judges are selected:</a:t>
            </a:r>
          </a:p>
          <a:p>
            <a:pPr lvl="1"/>
            <a:r>
              <a:rPr lang="en-US" altLang="en-US"/>
              <a:t>selected by the Department of Justice or White House staffers</a:t>
            </a:r>
          </a:p>
          <a:p>
            <a:pPr lvl="1"/>
            <a:r>
              <a:rPr lang="en-US" altLang="en-US"/>
              <a:t>approved or disapproved by the Senate</a:t>
            </a:r>
          </a:p>
        </p:txBody>
      </p:sp>
      <p:sp>
        <p:nvSpPr>
          <p:cNvPr id="6" name="Rectangle 2"/>
          <p:cNvSpPr>
            <a:spLocks noGrp="1" noChangeArrowheads="1"/>
          </p:cNvSpPr>
          <p:nvPr>
            <p:ph type="title"/>
          </p:nvPr>
        </p:nvSpPr>
        <p:spPr/>
        <p:txBody>
          <a:bodyPr/>
          <a:lstStyle/>
          <a:p>
            <a:r>
              <a:rPr lang="en-US" altLang="en-US" dirty="0"/>
              <a:t>Section 1: </a:t>
            </a:r>
            <a:br>
              <a:rPr lang="en-US" altLang="en-US" dirty="0"/>
            </a:br>
            <a:r>
              <a:rPr lang="en-US" altLang="en-US" dirty="0"/>
              <a:t>The Federal Court System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35FFD1-A826-40C1-A7A6-E14889D97A30}" type="slidenum">
              <a:rPr lang="en-US" altLang="en-US"/>
              <a:pPr/>
              <a:t>9</a:t>
            </a:fld>
            <a:endParaRPr lang="en-US" altLang="en-US"/>
          </a:p>
        </p:txBody>
      </p:sp>
      <p:sp>
        <p:nvSpPr>
          <p:cNvPr id="20482" name="Rectangle 2"/>
          <p:cNvSpPr>
            <a:spLocks noGrp="1" noChangeArrowheads="1"/>
          </p:cNvSpPr>
          <p:nvPr>
            <p:ph type="title"/>
          </p:nvPr>
        </p:nvSpPr>
        <p:spPr/>
        <p:txBody>
          <a:bodyPr/>
          <a:lstStyle/>
          <a:p>
            <a:r>
              <a:rPr lang="en-US" altLang="en-US" dirty="0"/>
              <a:t>Section 2: </a:t>
            </a:r>
            <a:br>
              <a:rPr lang="en-US" altLang="en-US" dirty="0"/>
            </a:br>
            <a:r>
              <a:rPr lang="en-US" altLang="en-US" dirty="0"/>
              <a:t>The US Legal System</a:t>
            </a:r>
          </a:p>
        </p:txBody>
      </p:sp>
      <p:sp>
        <p:nvSpPr>
          <p:cNvPr id="20483" name="Rectangle 3"/>
          <p:cNvSpPr>
            <a:spLocks noGrp="1" noChangeArrowheads="1"/>
          </p:cNvSpPr>
          <p:nvPr>
            <p:ph type="body" idx="1"/>
          </p:nvPr>
        </p:nvSpPr>
        <p:spPr>
          <a:xfrm>
            <a:off x="457200" y="1676400"/>
            <a:ext cx="8458200" cy="4648200"/>
          </a:xfrm>
        </p:spPr>
        <p:txBody>
          <a:bodyPr/>
          <a:lstStyle/>
          <a:p>
            <a:r>
              <a:rPr lang="en-US" altLang="en-US" dirty="0"/>
              <a:t>Objectives:</a:t>
            </a:r>
          </a:p>
          <a:p>
            <a:pPr lvl="1"/>
            <a:r>
              <a:rPr lang="en-US" altLang="en-US" dirty="0"/>
              <a:t>How is the US legal system organized? </a:t>
            </a:r>
          </a:p>
          <a:p>
            <a:pPr lvl="1"/>
            <a:r>
              <a:rPr lang="en-US" altLang="en-US" dirty="0"/>
              <a:t>What are the phases of the trial process?</a:t>
            </a:r>
          </a:p>
          <a:p>
            <a:pPr lvl="1"/>
            <a:r>
              <a:rPr lang="en-US" altLang="en-US" dirty="0"/>
              <a:t>What are some major issues the US legal system faces?</a:t>
            </a:r>
          </a:p>
        </p:txBody>
      </p:sp>
    </p:spTree>
  </p:cSld>
  <p:clrMapOvr>
    <a:masterClrMapping/>
  </p:clrMapOvr>
  <p:transition spd="med">
    <p:wipe dir="r"/>
  </p:transition>
</p:sld>
</file>

<file path=ppt/theme/theme1.xml><?xml version="1.0" encoding="utf-8"?>
<a:theme xmlns:a="http://schemas.openxmlformats.org/drawingml/2006/main" name="2002-03-26">
  <a:themeElements>
    <a:clrScheme name="">
      <a:dk1>
        <a:srgbClr val="666699"/>
      </a:dk1>
      <a:lt1>
        <a:srgbClr val="FFFFFF"/>
      </a:lt1>
      <a:dk2>
        <a:srgbClr val="000066"/>
      </a:dk2>
      <a:lt2>
        <a:srgbClr val="CCECFF"/>
      </a:lt2>
      <a:accent1>
        <a:srgbClr val="FFCC00"/>
      </a:accent1>
      <a:accent2>
        <a:srgbClr val="FF0000"/>
      </a:accent2>
      <a:accent3>
        <a:srgbClr val="AAAAB8"/>
      </a:accent3>
      <a:accent4>
        <a:srgbClr val="DADADA"/>
      </a:accent4>
      <a:accent5>
        <a:srgbClr val="FFE2AA"/>
      </a:accent5>
      <a:accent6>
        <a:srgbClr val="E70000"/>
      </a:accent6>
      <a:hlink>
        <a:srgbClr val="66CCFF"/>
      </a:hlink>
      <a:folHlink>
        <a:srgbClr val="990099"/>
      </a:folHlink>
    </a:clrScheme>
    <a:fontScheme name="2002-03-26">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002-03-26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002-03-26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002-03-26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002-03-26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002-03-26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002-03-26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002-03-26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C:\WINDOWS\Application Data\Microsoft\Templates\2002-03-26.pot</Template>
  <TotalTime>1165</TotalTime>
  <Words>3163</Words>
  <Application>Microsoft Office PowerPoint</Application>
  <PresentationFormat>On-screen Show (4:3)</PresentationFormat>
  <Paragraphs>427</Paragraphs>
  <Slides>68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68</vt:i4>
      </vt:variant>
    </vt:vector>
  </HeadingPairs>
  <TitlesOfParts>
    <vt:vector size="74" baseType="lpstr">
      <vt:lpstr>Arial</vt:lpstr>
      <vt:lpstr>Arial Black</vt:lpstr>
      <vt:lpstr>Arial Narrow</vt:lpstr>
      <vt:lpstr>Times New Roman</vt:lpstr>
      <vt:lpstr>Wingdings</vt:lpstr>
      <vt:lpstr>2002-03-26</vt:lpstr>
      <vt:lpstr>The Federal Court System &amp; the Judicial Branch</vt:lpstr>
      <vt:lpstr>Section 1:  The Federal Court System</vt:lpstr>
      <vt:lpstr>Section 1:  The Federal Court System</vt:lpstr>
      <vt:lpstr>Section 1:  The Federal Court System</vt:lpstr>
      <vt:lpstr>Section 1:  The Federal Court System</vt:lpstr>
      <vt:lpstr>Section 1:  The Federal Court System</vt:lpstr>
      <vt:lpstr>Section 1:  The Federal Court System</vt:lpstr>
      <vt:lpstr>Section 1:  The Federal Court System</vt:lpstr>
      <vt:lpstr>Section 2:  The US Legal System</vt:lpstr>
      <vt:lpstr>Section 2:  The US Legal System</vt:lpstr>
      <vt:lpstr>Section 2:  The US Legal System</vt:lpstr>
      <vt:lpstr>Section 2:  The US Legal System</vt:lpstr>
      <vt:lpstr>Section 2:  The US Legal System</vt:lpstr>
      <vt:lpstr>Section 2:  The US Legal System</vt:lpstr>
      <vt:lpstr>Section 2:  The US Legal System</vt:lpstr>
      <vt:lpstr>Section 2:  The US Legal System</vt:lpstr>
      <vt:lpstr>Section 2:  The US Legal System</vt:lpstr>
      <vt:lpstr>Section 2:  The US Legal System</vt:lpstr>
      <vt:lpstr>Section 3:  The Supreme Court</vt:lpstr>
      <vt:lpstr>Section 3:  The Supreme Court</vt:lpstr>
      <vt:lpstr>Section 3:  The Supreme Court</vt:lpstr>
      <vt:lpstr>Section 3:  The Supreme Court</vt:lpstr>
      <vt:lpstr>Fundamental Freedoms</vt:lpstr>
      <vt:lpstr>Section 1:  Freedom and the Bill of Rights</vt:lpstr>
      <vt:lpstr>Section 1:  Freedom and the Bill of Rights</vt:lpstr>
      <vt:lpstr>Section 1:  Freedom and the Bill of Rights</vt:lpstr>
      <vt:lpstr>Section 1:  Freedom and the Bill of Rights</vt:lpstr>
      <vt:lpstr>Section 2:  Freedom of Religion</vt:lpstr>
      <vt:lpstr>Section 2:  Freedom of Religion</vt:lpstr>
      <vt:lpstr>Section 2:  Freedom of Religion</vt:lpstr>
      <vt:lpstr>Section 2:  Freedom of Religion</vt:lpstr>
      <vt:lpstr>Section 2:  Freedom of Religion</vt:lpstr>
      <vt:lpstr>Section 3:  Freedom of Speech and of the Press</vt:lpstr>
      <vt:lpstr>Section 3:  Freedom of Speech and of the Press</vt:lpstr>
      <vt:lpstr>Section 3:  Freedom of Speech and of the Press</vt:lpstr>
      <vt:lpstr>Section 3:  Freedom of Speech and of the Press</vt:lpstr>
      <vt:lpstr>Section 4:  Freedom of Assembly and Petition</vt:lpstr>
      <vt:lpstr>Section 4:  Freedom of Assembly and Petition</vt:lpstr>
      <vt:lpstr>Section 4:  Freedom of Assembly and Petition</vt:lpstr>
      <vt:lpstr>Section 4:  Freedom of Assembly and Petition</vt:lpstr>
      <vt:lpstr>Assuring Individual Rights</vt:lpstr>
      <vt:lpstr>Section 1:  Protecting Individual Liberties</vt:lpstr>
      <vt:lpstr>Section 1:  Protecting Individual Liberties</vt:lpstr>
      <vt:lpstr>Section 1:  Protecting Individual Liberties</vt:lpstr>
      <vt:lpstr>Section 1:  Protecting Individual Liberties</vt:lpstr>
      <vt:lpstr>Section 1:  Protecting Individual Liberties</vt:lpstr>
      <vt:lpstr>Section 2:  Rights of the Accused</vt:lpstr>
      <vt:lpstr>Section 2:  Rights of the Accused</vt:lpstr>
      <vt:lpstr>Section 2:  Rights of the Accused</vt:lpstr>
      <vt:lpstr>Section 2:  Rights of the Accused</vt:lpstr>
      <vt:lpstr>Section 3:  Ensuring Fair Trials and Punishments</vt:lpstr>
      <vt:lpstr>Section 3:  Ensuring Fair Trials and Punishments</vt:lpstr>
      <vt:lpstr>Section 3:  Ensuring Fair Trials and Punishments</vt:lpstr>
      <vt:lpstr>Struggle for Civil Rights</vt:lpstr>
      <vt:lpstr>Section 1:  Citizenship and Immigration</vt:lpstr>
      <vt:lpstr>Section 1:  Citizenship and Immigration</vt:lpstr>
      <vt:lpstr>Section 1:  Citizenship and Immigration</vt:lpstr>
      <vt:lpstr>Section 1:  Citizenship and Immigration</vt:lpstr>
      <vt:lpstr>Section 2:  Diversity and Equal Protection</vt:lpstr>
      <vt:lpstr>Section 2:  Diversity and Equal Protection</vt:lpstr>
      <vt:lpstr>Section 2:  Diversity and Equal Protection</vt:lpstr>
      <vt:lpstr>Section 2:  Diversity and Equal Protection</vt:lpstr>
      <vt:lpstr>Section 3:  Struggle for Civil Rights</vt:lpstr>
      <vt:lpstr>Section 3:  Struggle for Civil Rights</vt:lpstr>
      <vt:lpstr>Section 3:  Struggle for Civil Rights</vt:lpstr>
      <vt:lpstr>Section 4:  Civil Rights Laws</vt:lpstr>
      <vt:lpstr>Section 4:  Civil Rights Laws</vt:lpstr>
      <vt:lpstr>Section 4:  Civil Rights Laws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Federal Court System</dc:title>
  <dc:creator>M. C. McLaughlin</dc:creator>
  <cp:lastModifiedBy>Dan Snethen</cp:lastModifiedBy>
  <cp:revision>33</cp:revision>
  <dcterms:created xsi:type="dcterms:W3CDTF">2002-04-09T19:07:16Z</dcterms:created>
  <dcterms:modified xsi:type="dcterms:W3CDTF">2024-12-04T16:01:25Z</dcterms:modified>
</cp:coreProperties>
</file>