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5" r:id="rId5"/>
    <p:sldId id="260" r:id="rId6"/>
    <p:sldId id="266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-7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Sociology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A7AAD4-F84F-402E-947D-4BA6E1F2198B}" type="datetime1">
              <a:rPr lang="en-US"/>
              <a:pPr/>
              <a:t>4/5/2011</a:t>
            </a:fld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Chapter 12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4D8F7D-3DA2-40CF-ABE0-8D958BB8EA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Sociology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B88CDE-5AB6-4ACD-98FE-705771ADC45A}" type="datetime1">
              <a:rPr lang="en-US"/>
              <a:pPr/>
              <a:t>4/5/2011</a:t>
            </a:fld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Chapter 12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3EEC58-E536-4E5B-B477-D3102DDD10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Sociology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0209074-A46E-4208-BDBA-2CD3B4F8BF18}" type="datetime1">
              <a:rPr lang="en-US"/>
              <a:pPr/>
              <a:t>4/5/2011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12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B2F082-8DD5-422B-B16B-84E9A8F0C5CB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Sociology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8591FDF-10A8-4DB1-9485-26AA626C7D18}" type="datetime1">
              <a:rPr lang="en-US"/>
              <a:pPr/>
              <a:t>4/5/2011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12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30A9F-596C-4BBD-A98A-40F8FA16C7E7}" type="slidenum">
              <a:rPr lang="en-US"/>
              <a:pPr/>
              <a:t>2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57200" y="16764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57600"/>
            <a:ext cx="8229600" cy="2667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9462" name="Group 1030"/>
          <p:cNvGrpSpPr>
            <a:grpSpLocks/>
          </p:cNvGrpSpPr>
          <p:nvPr/>
        </p:nvGrpSpPr>
        <p:grpSpPr bwMode="auto">
          <a:xfrm>
            <a:off x="0" y="76200"/>
            <a:ext cx="9140825" cy="914400"/>
            <a:chOff x="0" y="48"/>
            <a:chExt cx="5758" cy="576"/>
          </a:xfrm>
        </p:grpSpPr>
        <p:sp>
          <p:nvSpPr>
            <p:cNvPr id="19463" name="Rectangle 1031"/>
            <p:cNvSpPr>
              <a:spLocks noChangeArrowheads="1"/>
            </p:cNvSpPr>
            <p:nvPr/>
          </p:nvSpPr>
          <p:spPr bwMode="auto">
            <a:xfrm>
              <a:off x="0" y="164"/>
              <a:ext cx="5758" cy="403"/>
            </a:xfrm>
            <a:prstGeom prst="rect">
              <a:avLst/>
            </a:prstGeom>
            <a:gradFill rotWithShape="0">
              <a:gsLst>
                <a:gs pos="0">
                  <a:srgbClr val="2F002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r"/>
              <a:r>
                <a:rPr lang="en-US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THE STUDY OF HUMAN RELATIONSHIPS</a:t>
              </a:r>
            </a:p>
          </p:txBody>
        </p:sp>
        <p:sp>
          <p:nvSpPr>
            <p:cNvPr id="19464" name="Text Box 1032"/>
            <p:cNvSpPr txBox="1">
              <a:spLocks noChangeArrowheads="1"/>
            </p:cNvSpPr>
            <p:nvPr userDrawn="1"/>
          </p:nvSpPr>
          <p:spPr bwMode="auto">
            <a:xfrm>
              <a:off x="0" y="48"/>
              <a:ext cx="2879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r>
                <a:rPr lang="en-US" sz="4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SOCIOLOGY</a:t>
              </a:r>
            </a:p>
          </p:txBody>
        </p:sp>
      </p:grpSp>
      <p:sp>
        <p:nvSpPr>
          <p:cNvPr id="19465" name="Rectangle 1033"/>
          <p:cNvSpPr>
            <a:spLocks noChangeArrowheads="1"/>
          </p:cNvSpPr>
          <p:nvPr userDrawn="1"/>
        </p:nvSpPr>
        <p:spPr bwMode="auto">
          <a:xfrm>
            <a:off x="0" y="6489700"/>
            <a:ext cx="9140825" cy="3651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lnSpc>
                <a:spcPct val="90000"/>
              </a:lnSpc>
            </a:pPr>
            <a:r>
              <a:rPr 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HOLT, RINEHART </a:t>
            </a:r>
            <a:r>
              <a:rPr lang="en-US" sz="16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AND</a:t>
            </a:r>
            <a:r>
              <a:rPr 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WINSTON</a:t>
            </a:r>
          </a:p>
        </p:txBody>
      </p:sp>
      <p:sp>
        <p:nvSpPr>
          <p:cNvPr id="19466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719B41B-C037-4FB4-B1F7-8305851BB3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EEDF19-0F6F-4BCB-9977-5AC1EE22DE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0A1A89-603A-4A33-88BC-2187CC5453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311B1C-F9F0-4742-A912-99CE9E4B60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5CF92F-E15D-4113-876F-44D21F3852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4038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D923C0-0A7F-4FFF-940D-A94F1EB289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67E01F-480E-4575-9297-DFA9AA028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188094-5123-4AEA-9B99-20E0586593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745DD7-FD29-42FF-83A0-D639EBCF0A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538441-24D8-4ED6-A987-5A80F2ED7D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89C2ED-3A37-465B-8FA4-77E3E78AC2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89700"/>
            <a:ext cx="9140825" cy="3651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lnSpc>
                <a:spcPct val="90000"/>
              </a:lnSpc>
            </a:pPr>
            <a:r>
              <a:rPr 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HOLT, RINEHART </a:t>
            </a:r>
            <a:r>
              <a:rPr lang="en-US" sz="16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AND</a:t>
            </a:r>
            <a:r>
              <a:rPr 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WINSTON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00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19400"/>
            <a:ext cx="8229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48970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2"/>
                </a:solidFill>
                <a:latin typeface="Arial Black" pitchFamily="34" charset="0"/>
              </a:defRPr>
            </a:lvl1pPr>
          </a:lstStyle>
          <a:p>
            <a:fld id="{29B6B964-9222-4CB4-8FB7-4C0845865ED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0" y="76200"/>
            <a:ext cx="9140825" cy="914400"/>
            <a:chOff x="0" y="48"/>
            <a:chExt cx="5758" cy="576"/>
          </a:xfrm>
        </p:grpSpPr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0" y="164"/>
              <a:ext cx="5758" cy="403"/>
            </a:xfrm>
            <a:prstGeom prst="rect">
              <a:avLst/>
            </a:prstGeom>
            <a:gradFill rotWithShape="0">
              <a:gsLst>
                <a:gs pos="0">
                  <a:srgbClr val="2F002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r"/>
              <a:r>
                <a:rPr lang="en-US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THE STUDY OF HUMAN RELATIONSHIPS</a:t>
              </a:r>
            </a:p>
          </p:txBody>
        </p:sp>
        <p:sp>
          <p:nvSpPr>
            <p:cNvPr id="18440" name="Text Box 8"/>
            <p:cNvSpPr txBox="1">
              <a:spLocks noChangeArrowheads="1"/>
            </p:cNvSpPr>
            <p:nvPr userDrawn="1"/>
          </p:nvSpPr>
          <p:spPr bwMode="auto">
            <a:xfrm>
              <a:off x="0" y="48"/>
              <a:ext cx="2879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r>
                <a:rPr lang="en-US" sz="4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SOCIOLOGY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bldLvl="5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84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84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84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84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84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0000"/>
        <a:buFont typeface="Wingdings" pitchFamily="2" charset="2"/>
        <a:buChar char="w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0000"/>
        <a:buFont typeface="Wingdings" pitchFamily="2" charset="2"/>
        <a:buChar char="w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0000"/>
        <a:buFont typeface="Wingdings" pitchFamily="2" charset="2"/>
        <a:buChar char="w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0000"/>
        <a:buFont typeface="Wingdings" pitchFamily="2" charset="2"/>
        <a:buChar char="w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0000"/>
        <a:buFont typeface="Wingdings" pitchFamily="2" charset="2"/>
        <a:buChar char="w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0000"/>
        <a:buFont typeface="Wingdings" pitchFamily="2" charset="2"/>
        <a:buChar char="w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B9B85F7-A3F3-49B1-A331-11CBDC8B131E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Rectangle 102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/>
              <a:t>CHAPTER 12</a:t>
            </a:r>
            <a:br>
              <a:rPr lang="en-US" sz="3600"/>
            </a:br>
            <a:r>
              <a:rPr lang="en-US"/>
              <a:t>The Family</a:t>
            </a:r>
          </a:p>
        </p:txBody>
      </p:sp>
      <p:sp>
        <p:nvSpPr>
          <p:cNvPr id="2053" name="Rectangle 102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000"/>
              <a:t>Section 1: The Family in Cross-Cultural Perspective</a:t>
            </a:r>
          </a:p>
          <a:p>
            <a:r>
              <a:rPr lang="en-US" sz="3000"/>
              <a:t>Section 2: The American Family</a:t>
            </a: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31EC5-9DF4-4E38-839F-9EBB73F0670E}" type="slidenum">
              <a:rPr lang="en-US"/>
              <a:pPr/>
              <a:t>10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Sociologists Examine Trends in American Family Life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tx2"/>
                </a:solidFill>
              </a:rPr>
              <a:t>Dual-Earner Marriages</a:t>
            </a:r>
            <a:r>
              <a:rPr lang="en-US" sz="2800"/>
              <a:t> – increase in the number of dual-earner marriages due to the increased number of women entering the workforce</a:t>
            </a:r>
          </a:p>
          <a:p>
            <a:r>
              <a:rPr lang="en-US" sz="2800">
                <a:solidFill>
                  <a:schemeClr val="tx2"/>
                </a:solidFill>
              </a:rPr>
              <a:t>One-Parent Families</a:t>
            </a:r>
            <a:r>
              <a:rPr lang="en-US" sz="2800"/>
              <a:t> – come about in various ways such as divorce, death of a spouse, births to unwed mothers or adoption by unmarried individuals</a:t>
            </a:r>
          </a:p>
          <a:p>
            <a:r>
              <a:rPr lang="en-US" sz="2800">
                <a:solidFill>
                  <a:schemeClr val="tx2"/>
                </a:solidFill>
              </a:rPr>
              <a:t>Remarriage</a:t>
            </a:r>
            <a:r>
              <a:rPr lang="en-US" sz="2800"/>
              <a:t> – the majority of people who get divorced</a:t>
            </a:r>
            <a:r>
              <a:rPr lang="en-US" sz="2800">
                <a:sym typeface="Symbol" pitchFamily="18" charset="2"/>
              </a:rPr>
              <a:t></a:t>
            </a:r>
            <a:r>
              <a:rPr lang="en-US" sz="2800"/>
              <a:t>about 75 percent</a:t>
            </a:r>
            <a:r>
              <a:rPr lang="en-US" sz="2800">
                <a:sym typeface="Symbol" pitchFamily="18" charset="2"/>
              </a:rPr>
              <a:t></a:t>
            </a:r>
            <a:r>
              <a:rPr lang="en-US" sz="2800"/>
              <a:t>get remarried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494588" y="2286000"/>
            <a:ext cx="16446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i="1">
                <a:solidFill>
                  <a:schemeClr val="hlink"/>
                </a:solidFill>
              </a:rPr>
              <a:t>(continued)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2: The American Family</a:t>
            </a: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8BD90-9545-4EC3-A7D8-81F30E68875D}" type="slidenum">
              <a:rPr lang="en-US"/>
              <a:pPr/>
              <a:t>2</a:t>
            </a:fld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Objectives: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Describe the norms that influence the ways in which marriage patterns are organized around the world.</a:t>
            </a:r>
          </a:p>
          <a:p>
            <a:r>
              <a:rPr lang="en-US"/>
              <a:t>Identify the basic societal needs that the institution of the family satisfies.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1: The Family in Cross-Cultural Perspective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2B0CB9-95BD-4C61-B2A1-6E3D3D91C6A3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Norms and Marriage Patterns </a:t>
            </a:r>
            <a:br>
              <a:rPr lang="en-US"/>
            </a:br>
            <a:r>
              <a:rPr lang="en-US"/>
              <a:t>Around the World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tx2"/>
                </a:solidFill>
              </a:rPr>
              <a:t>Number of marriage partners</a:t>
            </a:r>
            <a:r>
              <a:rPr lang="en-US"/>
              <a:t> – in industrialized nations marriages are usually monogamous whereas in pre-industrial societies the normal pattern is polygyny</a:t>
            </a:r>
          </a:p>
          <a:p>
            <a:r>
              <a:rPr lang="en-US" i="1">
                <a:solidFill>
                  <a:schemeClr val="tx2"/>
                </a:solidFill>
              </a:rPr>
              <a:t>Residential Patterns</a:t>
            </a:r>
            <a:r>
              <a:rPr lang="en-US" i="1"/>
              <a:t> – </a:t>
            </a:r>
            <a:r>
              <a:rPr lang="en-US"/>
              <a:t>once individuals are married they must decide where to live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1: The Family in Cross-Cultural Perspective</a:t>
            </a: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740B1-6FAD-4ED2-BD68-21A60D9CBF75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Norms and Marriage Patterns </a:t>
            </a:r>
            <a:br>
              <a:rPr lang="en-US"/>
            </a:br>
            <a:r>
              <a:rPr lang="en-US"/>
              <a:t>Around the World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tx2"/>
                </a:solidFill>
              </a:rPr>
              <a:t>Descent Patterns</a:t>
            </a:r>
            <a:r>
              <a:rPr lang="en-US" i="1"/>
              <a:t> –</a:t>
            </a:r>
            <a:r>
              <a:rPr lang="en-US"/>
              <a:t> in some societies people trace kinship through the father’s side of the family, in others descent is traced through the mother’s side of the family or through both parents</a:t>
            </a:r>
          </a:p>
          <a:p>
            <a:r>
              <a:rPr lang="en-US" i="1">
                <a:solidFill>
                  <a:schemeClr val="tx2"/>
                </a:solidFill>
              </a:rPr>
              <a:t>Authority Patterns</a:t>
            </a:r>
            <a:r>
              <a:rPr lang="en-US" i="1"/>
              <a:t> –</a:t>
            </a:r>
            <a:r>
              <a:rPr lang="en-US"/>
              <a:t> the three basic types are </a:t>
            </a:r>
            <a:r>
              <a:rPr lang="en-US" i="1"/>
              <a:t>patriarchy, matriarchy </a:t>
            </a:r>
            <a:r>
              <a:rPr lang="en-US"/>
              <a:t>and </a:t>
            </a:r>
            <a:r>
              <a:rPr lang="en-US" i="1"/>
              <a:t>egalitarian</a:t>
            </a:r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7494588" y="2286000"/>
            <a:ext cx="16446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i="1">
                <a:solidFill>
                  <a:schemeClr val="hlink"/>
                </a:solidFill>
              </a:rPr>
              <a:t>(continued)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1: The Family in Cross-Cultural Perspective</a:t>
            </a: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0456C-A95C-4B7B-962A-3B2ECC2D1895}" type="slidenum">
              <a:rPr lang="en-US"/>
              <a:pPr/>
              <a:t>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Needs </a:t>
            </a:r>
            <a:br>
              <a:rPr lang="en-US"/>
            </a:br>
            <a:r>
              <a:rPr lang="en-US"/>
              <a:t>Provided by the Family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Regulation of sexual activity – enforce </a:t>
            </a:r>
            <a:r>
              <a:rPr lang="en-US">
                <a:solidFill>
                  <a:schemeClr val="tx2"/>
                </a:solidFill>
              </a:rPr>
              <a:t>incest taboo</a:t>
            </a:r>
            <a:r>
              <a:rPr lang="en-US"/>
              <a:t> which is a norm forbidding sexual relations or marriage between certain relatives</a:t>
            </a:r>
          </a:p>
          <a:p>
            <a:r>
              <a:rPr lang="en-US"/>
              <a:t>Reproduction – societies establish norms governing childbearing and child rearing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1: The Family in Cross-Cultural Perspective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A5985-2127-4C6E-8F76-CCBB854FCB16}" type="slidenum">
              <a:rPr lang="en-US"/>
              <a:pPr/>
              <a:t>6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Needs </a:t>
            </a:r>
            <a:br>
              <a:rPr lang="en-US"/>
            </a:br>
            <a:r>
              <a:rPr lang="en-US"/>
              <a:t>Provided by the Family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Socialization – children must be taught the ways of the society into which they were born</a:t>
            </a:r>
          </a:p>
          <a:p>
            <a:r>
              <a:rPr lang="en-US"/>
              <a:t>Economic and Emotional Security – family acts as the basic economic unit in society and in most cases labor is divided on the basis of gender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7494588" y="2286000"/>
            <a:ext cx="16446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i="1">
                <a:solidFill>
                  <a:schemeClr val="hlink"/>
                </a:solidFill>
              </a:rPr>
              <a:t>(continued)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1: The Family in Cross-Cultural Perspective</a:t>
            </a: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A8B2-80C9-4019-B927-FDECD741317B}" type="slidenum">
              <a:rPr lang="en-US"/>
              <a:pPr/>
              <a:t>7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Explain how American families begin and describe some of the disruptions they might face.</a:t>
            </a:r>
          </a:p>
          <a:p>
            <a:r>
              <a:rPr lang="en-US"/>
              <a:t>Analyze some of the trends in American family life currently being examined by sociologists.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2: The American Family</a:t>
            </a: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E0B8B-0E06-424B-AEEB-6014635CA9F2}" type="slidenum">
              <a:rPr lang="en-US"/>
              <a:pPr/>
              <a:t>8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Beginnings of the American Family and Disruptions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Marriage begins with courtship and marriage between either homogamous or heterogamous couples</a:t>
            </a:r>
          </a:p>
          <a:p>
            <a:r>
              <a:rPr lang="en-US"/>
              <a:t>Disruptions include family violence, divorce, empty nest, return of adult children and death of a spouse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2: The American Family</a:t>
            </a: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47931-345D-46F9-8AA1-D5E73C4CD6DA}" type="slidenum">
              <a:rPr lang="en-US"/>
              <a:pPr/>
              <a:t>9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Sociologists Examine Trends in American Family Life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tx2"/>
                </a:solidFill>
              </a:rPr>
              <a:t>Delayed Marriages</a:t>
            </a:r>
            <a:r>
              <a:rPr lang="en-US" sz="2800"/>
              <a:t> – current trend is to marry later in life and being single has become an acceptable alternative to being married</a:t>
            </a:r>
          </a:p>
          <a:p>
            <a:r>
              <a:rPr lang="en-US" sz="2800">
                <a:solidFill>
                  <a:schemeClr val="tx2"/>
                </a:solidFill>
              </a:rPr>
              <a:t>Delayed Childbearing</a:t>
            </a:r>
            <a:r>
              <a:rPr lang="en-US" sz="2800"/>
              <a:t> – women are delaying childbirth to complete their education and establish a career</a:t>
            </a:r>
          </a:p>
          <a:p>
            <a:r>
              <a:rPr lang="en-US" sz="2800">
                <a:solidFill>
                  <a:schemeClr val="tx2"/>
                </a:solidFill>
              </a:rPr>
              <a:t>Childlessness</a:t>
            </a:r>
            <a:r>
              <a:rPr lang="en-US" sz="2800"/>
              <a:t> – couples are making the conscious choice to remain </a:t>
            </a:r>
            <a:r>
              <a:rPr lang="en-US" sz="2800" i="1"/>
              <a:t>voluntarily childless</a:t>
            </a:r>
            <a:endParaRPr lang="en-US" sz="280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14400"/>
            <a:ext cx="9140825" cy="5476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>
                <a:solidFill>
                  <a:schemeClr val="bg1"/>
                </a:solidFill>
              </a:rPr>
              <a:t>Section 2: The American Family</a:t>
            </a: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02 SOC">
  <a:themeElements>
    <a:clrScheme name="">
      <a:dk1>
        <a:srgbClr val="808080"/>
      </a:dk1>
      <a:lt1>
        <a:srgbClr val="FFFFFF"/>
      </a:lt1>
      <a:dk2>
        <a:srgbClr val="660066"/>
      </a:dk2>
      <a:lt2>
        <a:srgbClr val="FFCC00"/>
      </a:lt2>
      <a:accent1>
        <a:srgbClr val="FF0000"/>
      </a:accent1>
      <a:accent2>
        <a:srgbClr val="0066CC"/>
      </a:accent2>
      <a:accent3>
        <a:srgbClr val="B8AAB8"/>
      </a:accent3>
      <a:accent4>
        <a:srgbClr val="DADADA"/>
      </a:accent4>
      <a:accent5>
        <a:srgbClr val="FFAAAA"/>
      </a:accent5>
      <a:accent6>
        <a:srgbClr val="005CB9"/>
      </a:accent6>
      <a:hlink>
        <a:srgbClr val="33CCCC"/>
      </a:hlink>
      <a:folHlink>
        <a:srgbClr val="CCCCFF"/>
      </a:folHlink>
    </a:clrScheme>
    <a:fontScheme name="02 SO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2 S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 S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S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S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S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S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S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Data\Microsoft\Templates\02 SOC.pot</Template>
  <TotalTime>91</TotalTime>
  <Words>500</Words>
  <Application>Microsoft Office PowerPoint</Application>
  <PresentationFormat>On-screen Show (4:3)</PresentationFormat>
  <Paragraphs>62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Wingdings</vt:lpstr>
      <vt:lpstr>Arial Black</vt:lpstr>
      <vt:lpstr>Symbol</vt:lpstr>
      <vt:lpstr>02 SOC</vt:lpstr>
      <vt:lpstr>CHAPTER 12 The Family</vt:lpstr>
      <vt:lpstr>Objectives:</vt:lpstr>
      <vt:lpstr>Norms and Marriage Patterns  Around the World</vt:lpstr>
      <vt:lpstr>Norms and Marriage Patterns  Around the World</vt:lpstr>
      <vt:lpstr>Basic Needs  Provided by the Family</vt:lpstr>
      <vt:lpstr>Basic Needs  Provided by the Family</vt:lpstr>
      <vt:lpstr>Objectives:</vt:lpstr>
      <vt:lpstr>Beginnings of the American Family and Disruptions</vt:lpstr>
      <vt:lpstr>Sociologists Examine Trends in American Family Life</vt:lpstr>
      <vt:lpstr>Sociologists Examine Trends in American Family Life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The Family</dc:title>
  <dc:creator>M. C. McLaughlin</dc:creator>
  <cp:lastModifiedBy>Tri-Valley High School</cp:lastModifiedBy>
  <cp:revision>5</cp:revision>
  <dcterms:created xsi:type="dcterms:W3CDTF">2002-07-29T22:24:24Z</dcterms:created>
  <dcterms:modified xsi:type="dcterms:W3CDTF">2011-04-05T13:19:20Z</dcterms:modified>
</cp:coreProperties>
</file>