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60" r:id="rId4"/>
    <p:sldId id="269" r:id="rId5"/>
    <p:sldId id="262" r:id="rId6"/>
    <p:sldId id="264" r:id="rId7"/>
    <p:sldId id="266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642" y="7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HOLT Psychology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543EA0-84C6-4D3E-AF7F-3D9493134898}" type="datetime1">
              <a:rPr lang="en-US"/>
              <a:pPr/>
              <a:t>12/8/2014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Chapter 17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42E9EF-AB21-47E8-B3C3-F62F814BC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79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HOLT Psychology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B4FC06-4877-460A-9248-997473F18D71}" type="datetime1">
              <a:rPr lang="en-US"/>
              <a:pPr/>
              <a:t>12/8/2014</a:t>
            </a:fld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Chapter 17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F90174-164E-4FEE-A45F-15436D9986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2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HOLT Psychology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30E2BA0-A0B8-40B0-A495-AE67E7D1F8E5}" type="datetime1">
              <a:rPr lang="en-US"/>
              <a:pPr/>
              <a:t>12/8/2014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071B9-633A-4636-BB06-C88F23EB4B21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13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HOLT Psychology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7A32F7F-EE04-4D4E-9BA7-7AF9ACDFE153}" type="datetime1">
              <a:rPr lang="en-US"/>
              <a:pPr/>
              <a:t>12/8/2014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F7262-CF16-4879-8315-9EA1913F2D42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73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HOLT Psychology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8F32FA3-1BE9-4EEE-8674-C89199E7A5FD}" type="datetime1">
              <a:rPr lang="en-US"/>
              <a:pPr/>
              <a:t>12/8/2014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67E0DE-F240-41A1-875B-D5E1C9A8E094}" type="slidenum">
              <a:rPr lang="en-US"/>
              <a:pPr/>
              <a:t>18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3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14663"/>
            <a:ext cx="8229600" cy="3427412"/>
          </a:xfrm>
        </p:spPr>
        <p:txBody>
          <a:bodyPr/>
          <a:lstStyle>
            <a:lvl1pPr marL="0" indent="0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75" y="1066800"/>
            <a:ext cx="9140825" cy="1828800"/>
          </a:xfrm>
        </p:spPr>
        <p:txBody>
          <a:bodyPr lIns="548640" anchor="b"/>
          <a:lstStyle>
            <a:lvl1pPr marL="0" indent="0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75" y="6489700"/>
            <a:ext cx="9140825" cy="3651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172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600">
                <a:solidFill>
                  <a:srgbClr val="FFFFFF"/>
                </a:solidFill>
                <a:latin typeface="Arial Black" pitchFamily="34" charset="0"/>
              </a:rPr>
              <a:t>HOLT, RINEHART </a:t>
            </a:r>
            <a:r>
              <a:rPr lang="en-US" sz="1200">
                <a:solidFill>
                  <a:srgbClr val="FFFFFF"/>
                </a:solidFill>
                <a:latin typeface="Arial Black" pitchFamily="34" charset="0"/>
              </a:rPr>
              <a:t>AND</a:t>
            </a:r>
            <a:r>
              <a:rPr lang="en-US" sz="1600">
                <a:solidFill>
                  <a:srgbClr val="FFFFFF"/>
                </a:solidFill>
                <a:latin typeface="Arial Black" pitchFamily="34" charset="0"/>
              </a:rPr>
              <a:t> WINSTON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AE6C42-06E4-4B8F-A056-61590FEFF9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0825" cy="914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730250"/>
            <a:ext cx="9144000" cy="3651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392738" y="273050"/>
            <a:ext cx="36433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50000"/>
              </a:lnSpc>
            </a:pPr>
            <a:r>
              <a:rPr lang="en-US" sz="6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SYCHOLOGY</a:t>
            </a:r>
            <a:endParaRPr lang="en-US" sz="2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  <a:p>
            <a:pPr algn="r">
              <a:lnSpc>
                <a:spcPct val="50000"/>
              </a:lnSpc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  <a:r>
              <a:rPr lang="en-US" sz="2000" b="1">
                <a:solidFill>
                  <a:schemeClr val="bg2"/>
                </a:solidFill>
                <a:cs typeface="Times New Roman" charset="0"/>
              </a:rPr>
              <a:t>PRINCIPLES IN PRACTICE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ACAEF3-1083-45DA-9BF6-2422FAB0A5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638" y="1095375"/>
            <a:ext cx="2262187" cy="4802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488" y="1095375"/>
            <a:ext cx="6635750" cy="4802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C46198-197F-445B-A48B-2F16C7E70BF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2C8BD3-60F8-4B32-9BAE-05F3ED18BF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14794D-82BB-4712-A91E-ED651A59E1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40386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0386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D0E780-7881-4B34-AA2D-47AEE6D814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BD5921-7DEF-429C-A0D6-E66257DE56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B59704-AF2F-44A5-88E0-3D24ED7866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C64B66-D9E0-4BE3-A197-D77C2A97F8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88A0DD-CA10-4A86-B12D-5916F9C657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D60548-535B-4F97-8C50-3B5436198E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17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14600"/>
            <a:ext cx="8229600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0488" y="1095375"/>
            <a:ext cx="9050337" cy="1419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4572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75" y="6489700"/>
            <a:ext cx="9140825" cy="3651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172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600">
                <a:solidFill>
                  <a:srgbClr val="FFFFFF"/>
                </a:solidFill>
                <a:latin typeface="Arial Black" pitchFamily="34" charset="0"/>
              </a:rPr>
              <a:t>HOLT, RINEHART </a:t>
            </a:r>
            <a:r>
              <a:rPr lang="en-US" sz="1200">
                <a:solidFill>
                  <a:srgbClr val="FFFFFF"/>
                </a:solidFill>
                <a:latin typeface="Arial Black" pitchFamily="34" charset="0"/>
              </a:rPr>
              <a:t>AND</a:t>
            </a:r>
            <a:r>
              <a:rPr lang="en-US" sz="1600">
                <a:solidFill>
                  <a:srgbClr val="FFFFFF"/>
                </a:solidFill>
                <a:latin typeface="Arial Black" pitchFamily="34" charset="0"/>
              </a:rPr>
              <a:t> WINSTON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8970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 Black" pitchFamily="34" charset="0"/>
              </a:defRPr>
            </a:lvl1pPr>
          </a:lstStyle>
          <a:p>
            <a:fld id="{3D2160B0-21B7-49A8-A1C1-1730732F59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0825" cy="914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730250"/>
            <a:ext cx="9144000" cy="3651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392738" y="273050"/>
            <a:ext cx="36433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50000"/>
              </a:lnSpc>
            </a:pPr>
            <a:r>
              <a:rPr lang="en-US" sz="6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SYCHOLOGY</a:t>
            </a:r>
            <a:endParaRPr lang="en-US" sz="2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  <a:p>
            <a:pPr algn="r">
              <a:lnSpc>
                <a:spcPct val="50000"/>
              </a:lnSpc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  <a:r>
              <a:rPr lang="en-US" sz="2000" b="1">
                <a:solidFill>
                  <a:schemeClr val="bg2"/>
                </a:solidFill>
                <a:cs typeface="Times New Roman" charset="0"/>
              </a:rPr>
              <a:t>PRINCIPLES IN PRACTICE</a:t>
            </a:r>
            <a:r>
              <a:rPr 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488" y="0"/>
            <a:ext cx="45704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2800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Chapter 17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bldLvl="5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5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5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5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5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5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marL="14859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marL="14859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2pPr>
      <a:lvl3pPr marL="14859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3pPr>
      <a:lvl4pPr marL="14859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4pPr>
      <a:lvl5pPr marL="14859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5pPr>
      <a:lvl6pPr marL="19431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6pPr>
      <a:lvl7pPr marL="24003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7pPr>
      <a:lvl8pPr marL="28575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8pPr>
      <a:lvl9pPr marL="3314700" indent="-14859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1E58E1C-383F-42C7-A838-4BF3EA5B72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1">
                <a:solidFill>
                  <a:schemeClr val="accent2"/>
                </a:solidFill>
              </a:rPr>
              <a:t>Chapter 17</a:t>
            </a:r>
            <a:br>
              <a:rPr lang="en-US" b="0" i="1">
                <a:solidFill>
                  <a:schemeClr val="accent2"/>
                </a:solidFill>
              </a:rPr>
            </a:br>
            <a:r>
              <a:rPr lang="en-US"/>
              <a:t>STRESS AND HEALTH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Section 1:</a:t>
            </a:r>
            <a:r>
              <a:rPr lang="en-US"/>
              <a:t> What Is Stress?</a:t>
            </a:r>
          </a:p>
          <a:p>
            <a:r>
              <a:rPr lang="en-US">
                <a:solidFill>
                  <a:schemeClr val="accent2"/>
                </a:solidFill>
              </a:rPr>
              <a:t>Section 2:</a:t>
            </a:r>
            <a:r>
              <a:rPr lang="en-US"/>
              <a:t> Responses to Stress</a:t>
            </a:r>
          </a:p>
          <a:p>
            <a:r>
              <a:rPr lang="en-US">
                <a:solidFill>
                  <a:schemeClr val="accent2"/>
                </a:solidFill>
              </a:rPr>
              <a:t>Section 3:</a:t>
            </a:r>
            <a:r>
              <a:rPr lang="en-US"/>
              <a:t> Physical Effects of Stress</a:t>
            </a:r>
          </a:p>
          <a:p>
            <a:r>
              <a:rPr lang="en-US">
                <a:solidFill>
                  <a:schemeClr val="accent2"/>
                </a:solidFill>
              </a:rPr>
              <a:t>Section 4:</a:t>
            </a:r>
            <a:r>
              <a:rPr lang="en-US"/>
              <a:t> Psychological Factors and Health</a:t>
            </a:r>
          </a:p>
          <a:p>
            <a:r>
              <a:rPr lang="en-US">
                <a:solidFill>
                  <a:schemeClr val="accent2"/>
                </a:solidFill>
              </a:rPr>
              <a:t>Section 5:</a:t>
            </a:r>
            <a:r>
              <a:rPr lang="en-US"/>
              <a:t> Ways of Coping with Stress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9CE57-BF93-473C-A335-B032450A3E2B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is the basis for classifying psychological disorders?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sz="2800"/>
              <a:t>CLASSIFYING PSYCHOLOGICAL DISORDERS</a:t>
            </a:r>
          </a:p>
          <a:p>
            <a:r>
              <a:rPr lang="en-US" sz="2800"/>
              <a:t>Most psychologists believe that it is important to have a widely agreed upon classification of psychological disorders</a:t>
            </a:r>
          </a:p>
          <a:p>
            <a:r>
              <a:rPr lang="en-US" sz="2800"/>
              <a:t>It is important to classify psychological disorders so that individuals can be correctly diagnosed and treated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493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1: What Are Psychological Disorders?</a:t>
            </a:r>
          </a:p>
        </p:txBody>
      </p:sp>
    </p:spTree>
    <p:extLst>
      <p:ext uri="{BB962C8B-B14F-4D97-AF65-F5344CB8AC3E}">
        <p14:creationId xmlns:p14="http://schemas.microsoft.com/office/powerpoint/2010/main" val="2850948818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623B0-1B84-42B5-ACC8-8121CFD7BDC9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anxiety disorders?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ANXIETY DISORDERS</a:t>
            </a:r>
          </a:p>
          <a:p>
            <a:r>
              <a:rPr lang="en-US"/>
              <a:t>Feeling anxious all or most of the time or having anxiety that is out of proportion to the situation provoking it</a:t>
            </a:r>
          </a:p>
          <a:p>
            <a:r>
              <a:rPr lang="en-US"/>
              <a:t>Anxiety that interferes with effective living, the achievement of desired goals, life satisfaction, and emotional comfort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106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2: Anxiety Disorders</a:t>
            </a:r>
          </a:p>
        </p:txBody>
      </p:sp>
    </p:spTree>
    <p:extLst>
      <p:ext uri="{BB962C8B-B14F-4D97-AF65-F5344CB8AC3E}">
        <p14:creationId xmlns:p14="http://schemas.microsoft.com/office/powerpoint/2010/main" val="1446831572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E8971-B8BF-49DB-94D1-8F8470E33C4A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four dissociative disorders?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FOUR DISSOCIATIVE DISORDERS </a:t>
            </a:r>
            <a:endParaRPr lang="en-US" sz="2400" i="1"/>
          </a:p>
          <a:p>
            <a:r>
              <a:rPr lang="en-US" sz="3000">
                <a:solidFill>
                  <a:schemeClr val="hlink"/>
                </a:solidFill>
              </a:rPr>
              <a:t>Dissociative Amnesia</a:t>
            </a:r>
            <a:r>
              <a:rPr lang="en-US" sz="3000"/>
              <a:t> – characterized by a sudden loss of memory usually following a particularly stressful or traumatic event</a:t>
            </a:r>
          </a:p>
          <a:p>
            <a:r>
              <a:rPr lang="en-US" sz="3000">
                <a:solidFill>
                  <a:schemeClr val="hlink"/>
                </a:solidFill>
              </a:rPr>
              <a:t>Dissociative Fugue</a:t>
            </a:r>
            <a:r>
              <a:rPr lang="en-US" sz="3000"/>
              <a:t> – characterized not only by forgetting personal information and past events but also by suddenly relocating from home or work and taking on a new identity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59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3: Dissociative Disorders</a:t>
            </a:r>
          </a:p>
        </p:txBody>
      </p:sp>
    </p:spTree>
    <p:extLst>
      <p:ext uri="{BB962C8B-B14F-4D97-AF65-F5344CB8AC3E}">
        <p14:creationId xmlns:p14="http://schemas.microsoft.com/office/powerpoint/2010/main" val="511201611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B466E-90A1-4C68-9541-80DA1E9CC47B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four dissociative disorders?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229600" cy="3382963"/>
          </a:xfrm>
        </p:spPr>
        <p:txBody>
          <a:bodyPr/>
          <a:lstStyle/>
          <a:p>
            <a:r>
              <a:rPr lang="en-US" sz="3000">
                <a:solidFill>
                  <a:schemeClr val="hlink"/>
                </a:solidFill>
              </a:rPr>
              <a:t>Dissociative Identity Disorder</a:t>
            </a:r>
            <a:r>
              <a:rPr lang="en-US" sz="3000"/>
              <a:t> – involves the existence of two or more personalities within a single individual</a:t>
            </a:r>
          </a:p>
          <a:p>
            <a:r>
              <a:rPr lang="en-US" sz="3000">
                <a:solidFill>
                  <a:schemeClr val="hlink"/>
                </a:solidFill>
              </a:rPr>
              <a:t>Depersonalization Disorder</a:t>
            </a:r>
            <a:r>
              <a:rPr lang="en-US" sz="3000"/>
              <a:t> – feeling of detachment from one’s mental processes or body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59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3: Dissociative Disorders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55613" y="2513013"/>
            <a:ext cx="80311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2"/>
              <a:buNone/>
            </a:pPr>
            <a:r>
              <a:rPr lang="en-US" sz="3200"/>
              <a:t>FOUR DISSOCIATIVE DISORDERS </a:t>
            </a:r>
            <a:r>
              <a:rPr lang="en-US" i="1"/>
              <a:t>(continued)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90642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04EBB-60C3-40E2-89C2-A80FCDA9E248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How do the two most common somatoform disorders differ?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sz="2800"/>
              <a:t>DIFFERENCES IN SOMATOFORM DISORDERS</a:t>
            </a:r>
          </a:p>
          <a:p>
            <a:r>
              <a:rPr lang="en-US" i="1">
                <a:solidFill>
                  <a:schemeClr val="hlink"/>
                </a:solidFill>
              </a:rPr>
              <a:t>Conversion disorder</a:t>
            </a:r>
            <a:r>
              <a:rPr lang="en-US"/>
              <a:t> is characterized by a sudden and severe loss of physical functioning that has no medical explanation.</a:t>
            </a:r>
          </a:p>
          <a:p>
            <a:r>
              <a:rPr lang="en-US" i="1">
                <a:solidFill>
                  <a:schemeClr val="hlink"/>
                </a:solidFill>
              </a:rPr>
              <a:t>Hypochondriasis</a:t>
            </a:r>
            <a:r>
              <a:rPr lang="en-US" i="1"/>
              <a:t> </a:t>
            </a:r>
            <a:r>
              <a:rPr lang="en-US"/>
              <a:t>is the unhealthy fear of having a serious disorder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587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4: Somatoform Disorders</a:t>
            </a:r>
          </a:p>
        </p:txBody>
      </p:sp>
    </p:spTree>
    <p:extLst>
      <p:ext uri="{BB962C8B-B14F-4D97-AF65-F5344CB8AC3E}">
        <p14:creationId xmlns:p14="http://schemas.microsoft.com/office/powerpoint/2010/main" val="4147971082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44E11-7171-4971-9851-CEB0DA7B0F5A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How do psychologists attempt to explain mood disorders?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charset="2"/>
              <a:buNone/>
            </a:pPr>
            <a:r>
              <a:rPr lang="en-US"/>
              <a:t>PSYCHOLOGICAL EXPLANATION OF MOOD DISORDERS</a:t>
            </a:r>
          </a:p>
          <a:p>
            <a:pPr marL="346075" lvl="1" indent="-344488">
              <a:spcBef>
                <a:spcPct val="10000"/>
              </a:spcBef>
            </a:pPr>
            <a:r>
              <a:rPr lang="en-US" sz="2600"/>
              <a:t>Some people are prone to depression because they suffered a real or imagined loss of a loved object or person in childhood</a:t>
            </a:r>
          </a:p>
          <a:p>
            <a:pPr marL="346075" lvl="1" indent="-344488">
              <a:spcBef>
                <a:spcPct val="10000"/>
              </a:spcBef>
            </a:pPr>
            <a:r>
              <a:rPr lang="en-US" sz="2600"/>
              <a:t>Some believe that </a:t>
            </a:r>
            <a:r>
              <a:rPr lang="en-US" sz="2600" i="1">
                <a:solidFill>
                  <a:schemeClr val="hlink"/>
                </a:solidFill>
              </a:rPr>
              <a:t>learned helplessness</a:t>
            </a:r>
            <a:r>
              <a:rPr lang="en-US" sz="2600" i="1"/>
              <a:t> </a:t>
            </a:r>
            <a:r>
              <a:rPr lang="en-US" sz="2600"/>
              <a:t>makes people prone to depression</a:t>
            </a:r>
          </a:p>
          <a:p>
            <a:pPr marL="346075" lvl="1" indent="-344488">
              <a:spcBef>
                <a:spcPct val="10000"/>
              </a:spcBef>
            </a:pPr>
            <a:r>
              <a:rPr lang="en-US" sz="2600"/>
              <a:t>Others believe that some people are prone to depression because of their habitual style of explaining life events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2938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5: Mood Disorders</a:t>
            </a:r>
          </a:p>
        </p:txBody>
      </p:sp>
    </p:spTree>
    <p:extLst>
      <p:ext uri="{BB962C8B-B14F-4D97-AF65-F5344CB8AC3E}">
        <p14:creationId xmlns:p14="http://schemas.microsoft.com/office/powerpoint/2010/main" val="3398336441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19D96-CA12-42CD-AF94-49C5A3D6C2D3}" type="slidenum">
              <a:rPr lang="en-US"/>
              <a:pPr/>
              <a:t>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subtypes of schizophrenia?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5000"/>
              </a:spcBef>
              <a:buFont typeface="Wingdings" charset="2"/>
              <a:buNone/>
            </a:pPr>
            <a:r>
              <a:rPr lang="en-US"/>
              <a:t>SUBTYPES OF SCHIZOPHRENIA</a:t>
            </a:r>
          </a:p>
          <a:p>
            <a:pPr>
              <a:spcBef>
                <a:spcPct val="15000"/>
              </a:spcBef>
            </a:pPr>
            <a:r>
              <a:rPr lang="en-US" sz="3000">
                <a:solidFill>
                  <a:schemeClr val="hlink"/>
                </a:solidFill>
              </a:rPr>
              <a:t>Paranoid Schizophrenia</a:t>
            </a:r>
            <a:r>
              <a:rPr lang="en-US" sz="3000"/>
              <a:t> – delusions or frequent auditory hallucinations relating to a single theme</a:t>
            </a:r>
          </a:p>
          <a:p>
            <a:pPr>
              <a:spcBef>
                <a:spcPct val="15000"/>
              </a:spcBef>
            </a:pPr>
            <a:r>
              <a:rPr lang="en-US" sz="3000">
                <a:solidFill>
                  <a:schemeClr val="hlink"/>
                </a:solidFill>
              </a:rPr>
              <a:t>Disorganized Schizophrenia</a:t>
            </a:r>
            <a:r>
              <a:rPr lang="en-US" sz="3000"/>
              <a:t> – incoherent in their thoughts and speech and disorganized in their behavior</a:t>
            </a:r>
          </a:p>
          <a:p>
            <a:pPr>
              <a:spcBef>
                <a:spcPct val="15000"/>
              </a:spcBef>
            </a:pPr>
            <a:r>
              <a:rPr lang="en-US" sz="3000">
                <a:solidFill>
                  <a:schemeClr val="hlink"/>
                </a:solidFill>
              </a:rPr>
              <a:t>Catatonic Schizophrenia</a:t>
            </a:r>
            <a:r>
              <a:rPr lang="en-US" sz="3000"/>
              <a:t> – disturbance of movement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2719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6: Schizophrenia</a:t>
            </a:r>
          </a:p>
        </p:txBody>
      </p:sp>
    </p:spTree>
    <p:extLst>
      <p:ext uri="{BB962C8B-B14F-4D97-AF65-F5344CB8AC3E}">
        <p14:creationId xmlns:p14="http://schemas.microsoft.com/office/powerpoint/2010/main" val="1408021621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02E94-539C-4B10-A9BE-29859D2D908F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How do personality disorders differ from other psychological disorders?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PERSONALITY DISORDERS</a:t>
            </a:r>
          </a:p>
          <a:p>
            <a:r>
              <a:rPr lang="en-US" sz="3000"/>
              <a:t>A personality disorder is part of an individual’s makeup influencing virtually all behavior and thought</a:t>
            </a:r>
          </a:p>
          <a:p>
            <a:r>
              <a:rPr lang="en-US" sz="3000"/>
              <a:t>Other psychological disorders tend to be discrete episodes of illness than can be distinguished from the individual’s usual behavior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51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7: Personality Disorders</a:t>
            </a:r>
          </a:p>
        </p:txBody>
      </p:sp>
    </p:spTree>
    <p:extLst>
      <p:ext uri="{BB962C8B-B14F-4D97-AF65-F5344CB8AC3E}">
        <p14:creationId xmlns:p14="http://schemas.microsoft.com/office/powerpoint/2010/main" val="1463309918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53862C0-5300-4E88-BF76-53099D2D0B29}" type="slidenum">
              <a:rPr lang="en-US"/>
              <a:pPr/>
              <a:t>18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1" dirty="0">
                <a:solidFill>
                  <a:schemeClr val="accent2"/>
                </a:solidFill>
              </a:rPr>
              <a:t>Chapter 19</a:t>
            </a:r>
            <a:br>
              <a:rPr lang="en-US" b="0" i="1" dirty="0">
                <a:solidFill>
                  <a:schemeClr val="accent2"/>
                </a:solidFill>
              </a:rPr>
            </a:br>
            <a:r>
              <a:rPr lang="en-US" dirty="0"/>
              <a:t>METHODS OF THERAPY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1885950" indent="-1885950"/>
            <a:r>
              <a:rPr lang="en-US" dirty="0">
                <a:solidFill>
                  <a:schemeClr val="accent2"/>
                </a:solidFill>
              </a:rPr>
              <a:t>Section 1:</a:t>
            </a:r>
            <a:r>
              <a:rPr lang="en-US" dirty="0"/>
              <a:t>	What Is Therapy?</a:t>
            </a:r>
          </a:p>
          <a:p>
            <a:pPr marL="1885950" indent="-1885950"/>
            <a:r>
              <a:rPr lang="en-US" dirty="0">
                <a:solidFill>
                  <a:schemeClr val="accent2"/>
                </a:solidFill>
              </a:rPr>
              <a:t>Section 2:</a:t>
            </a:r>
            <a:r>
              <a:rPr lang="en-US" dirty="0"/>
              <a:t>	The Psychoanalytic Approach</a:t>
            </a:r>
          </a:p>
          <a:p>
            <a:pPr marL="1885950" indent="-1885950"/>
            <a:r>
              <a:rPr lang="en-US" dirty="0">
                <a:solidFill>
                  <a:schemeClr val="accent2"/>
                </a:solidFill>
              </a:rPr>
              <a:t>Section 3:</a:t>
            </a:r>
            <a:r>
              <a:rPr lang="en-US" dirty="0"/>
              <a:t>	The Humanistic Approach</a:t>
            </a:r>
          </a:p>
          <a:p>
            <a:pPr marL="1885950" indent="-1885950"/>
            <a:r>
              <a:rPr lang="en-US" dirty="0">
                <a:solidFill>
                  <a:schemeClr val="accent2"/>
                </a:solidFill>
              </a:rPr>
              <a:t>Section 4:	</a:t>
            </a:r>
            <a:r>
              <a:rPr lang="en-US" dirty="0"/>
              <a:t>Cognitive Therapy and Behavior Therapy</a:t>
            </a:r>
          </a:p>
          <a:p>
            <a:pPr marL="1885950" indent="-1885950"/>
            <a:r>
              <a:rPr lang="en-US" dirty="0">
                <a:solidFill>
                  <a:schemeClr val="accent2"/>
                </a:solidFill>
              </a:rPr>
              <a:t>Section 5:</a:t>
            </a:r>
            <a:r>
              <a:rPr lang="en-US" dirty="0"/>
              <a:t>	Biological Therapy</a:t>
            </a:r>
          </a:p>
        </p:txBody>
      </p:sp>
    </p:spTree>
    <p:extLst>
      <p:ext uri="{BB962C8B-B14F-4D97-AF65-F5344CB8AC3E}">
        <p14:creationId xmlns:p14="http://schemas.microsoft.com/office/powerpoint/2010/main" val="34699214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7813E7-E984-492A-89D2-460C1BC8604A}" type="slidenum">
              <a:rPr lang="en-US"/>
              <a:pPr/>
              <a:t>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is psychotherapy, and what are the advantages of each method of psychotherapy?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PSYCHOTHERAPY</a:t>
            </a:r>
          </a:p>
          <a:p>
            <a:r>
              <a:rPr lang="en-US" sz="2800" i="1">
                <a:solidFill>
                  <a:schemeClr val="hlink"/>
                </a:solidFill>
              </a:rPr>
              <a:t>Psychotherapy</a:t>
            </a:r>
            <a:r>
              <a:rPr lang="en-US" sz="2800"/>
              <a:t> is psychologically based therapy.</a:t>
            </a:r>
          </a:p>
          <a:p>
            <a:r>
              <a:rPr lang="en-US" sz="2800">
                <a:solidFill>
                  <a:schemeClr val="hlink"/>
                </a:solidFill>
              </a:rPr>
              <a:t>Advantages</a:t>
            </a:r>
            <a:r>
              <a:rPr lang="en-US" sz="2800"/>
              <a:t> of each type:</a:t>
            </a:r>
          </a:p>
          <a:p>
            <a:pPr lvl="1"/>
            <a:r>
              <a:rPr lang="en-US" sz="2400"/>
              <a:t>Some people do better with </a:t>
            </a:r>
            <a:r>
              <a:rPr lang="en-US" sz="2400">
                <a:solidFill>
                  <a:schemeClr val="hlink"/>
                </a:solidFill>
              </a:rPr>
              <a:t>individual therapy</a:t>
            </a:r>
            <a:r>
              <a:rPr lang="en-US" sz="2400"/>
              <a:t> because they need more personal attention than they would receive as part of a group</a:t>
            </a:r>
          </a:p>
          <a:p>
            <a:pPr lvl="1"/>
            <a:r>
              <a:rPr lang="en-US" sz="2400">
                <a:solidFill>
                  <a:schemeClr val="hlink"/>
                </a:solidFill>
              </a:rPr>
              <a:t>Group therapy</a:t>
            </a:r>
            <a:r>
              <a:rPr lang="en-US" sz="2400"/>
              <a:t> helps people realize that they are not alone and that it enables people to see others benefiting from the therapy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08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Section 1: What Is Therapy?</a:t>
            </a:r>
          </a:p>
        </p:txBody>
      </p:sp>
    </p:spTree>
    <p:extLst>
      <p:ext uri="{BB962C8B-B14F-4D97-AF65-F5344CB8AC3E}">
        <p14:creationId xmlns:p14="http://schemas.microsoft.com/office/powerpoint/2010/main" val="177971196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6609-7085-4111-A396-0E169EDDB89C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some of the main causes of stress?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MAIN CAUSES OF STRESS</a:t>
            </a:r>
          </a:p>
          <a:p>
            <a:r>
              <a:rPr lang="en-US">
                <a:solidFill>
                  <a:schemeClr val="hlink"/>
                </a:solidFill>
              </a:rPr>
              <a:t>Frustration</a:t>
            </a:r>
            <a:r>
              <a:rPr lang="en-US"/>
              <a:t> – being blocked from obtaining a goal</a:t>
            </a:r>
          </a:p>
          <a:p>
            <a:r>
              <a:rPr lang="en-US">
                <a:solidFill>
                  <a:schemeClr val="hlink"/>
                </a:solidFill>
              </a:rPr>
              <a:t>Daily Hassles</a:t>
            </a:r>
            <a:r>
              <a:rPr lang="en-US"/>
              <a:t> – everyday frustrations everyone experiences</a:t>
            </a:r>
          </a:p>
          <a:p>
            <a:r>
              <a:rPr lang="en-US">
                <a:solidFill>
                  <a:schemeClr val="hlink"/>
                </a:solidFill>
              </a:rPr>
              <a:t>Conflict</a:t>
            </a:r>
            <a:r>
              <a:rPr lang="en-US"/>
              <a:t> – being pulled in two or more directions by opposing forces or motives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284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1: What Is Stress?</a:t>
            </a: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C0592-E3A8-4B1B-841E-4052D95EC712}" type="slidenum">
              <a:rPr lang="en-US"/>
              <a:pPr/>
              <a:t>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/>
              <a:t>Question: What are the major techniques of psychoanalysis?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382963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800"/>
              <a:t>MAJOR TECHNIQUES OF PSYCHOANALYSIS</a:t>
            </a:r>
          </a:p>
          <a:p>
            <a:pPr>
              <a:spcBef>
                <a:spcPct val="10000"/>
              </a:spcBef>
            </a:pPr>
            <a:r>
              <a:rPr lang="en-US" sz="2800" i="1">
                <a:solidFill>
                  <a:schemeClr val="hlink"/>
                </a:solidFill>
              </a:rPr>
              <a:t>Free Association</a:t>
            </a:r>
            <a:r>
              <a:rPr lang="en-US" sz="2800"/>
              <a:t> – the analyst asks the client to relax and then to say whatever comes to mind – taps into unconscious thoughts and feelings</a:t>
            </a:r>
          </a:p>
          <a:p>
            <a:pPr>
              <a:spcBef>
                <a:spcPct val="10000"/>
              </a:spcBef>
            </a:pPr>
            <a:r>
              <a:rPr lang="en-US" sz="2800" i="1">
                <a:solidFill>
                  <a:schemeClr val="hlink"/>
                </a:solidFill>
              </a:rPr>
              <a:t>Dream Analysis</a:t>
            </a:r>
            <a:r>
              <a:rPr lang="en-US" sz="2800"/>
              <a:t> – analyst interprets the content of clients’ dreams to unlock these unconscious thoughts and feelings</a:t>
            </a:r>
          </a:p>
          <a:p>
            <a:pPr>
              <a:spcBef>
                <a:spcPct val="10000"/>
              </a:spcBef>
            </a:pPr>
            <a:r>
              <a:rPr lang="en-US" sz="2800" i="1">
                <a:solidFill>
                  <a:schemeClr val="hlink"/>
                </a:solidFill>
              </a:rPr>
              <a:t>Transference</a:t>
            </a:r>
            <a:r>
              <a:rPr lang="en-US" sz="2800" i="1"/>
              <a:t> </a:t>
            </a:r>
            <a:r>
              <a:rPr lang="en-US" sz="2800"/>
              <a:t>– the patient’s transfer of emotions associated with other relationships to the therapist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4327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Section 2: The Psychoanalytic Approach</a:t>
            </a:r>
          </a:p>
        </p:txBody>
      </p:sp>
    </p:spTree>
    <p:extLst>
      <p:ext uri="{BB962C8B-B14F-4D97-AF65-F5344CB8AC3E}">
        <p14:creationId xmlns:p14="http://schemas.microsoft.com/office/powerpoint/2010/main" val="656992099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7466D-A6DB-4E60-BD02-58856635F335}" type="slidenum">
              <a:rPr lang="en-US"/>
              <a:pPr/>
              <a:t>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primary goals and methods of humanistic therapy?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GOALS OF HUMANISTIC THERAPY</a:t>
            </a:r>
          </a:p>
          <a:p>
            <a:r>
              <a:rPr lang="en-US" sz="3000"/>
              <a:t>Primary goal is to help individuals reach their full potential by developing self-awareness and self-acceptance</a:t>
            </a:r>
          </a:p>
          <a:p>
            <a:r>
              <a:rPr lang="en-US" sz="3000"/>
              <a:t>Assumes that people with psychological problems merely need help tapping their inner resources so that they can grow and reach their full potential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948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Section 3: The Humanistic Approach</a:t>
            </a:r>
          </a:p>
        </p:txBody>
      </p:sp>
    </p:spTree>
    <p:extLst>
      <p:ext uri="{BB962C8B-B14F-4D97-AF65-F5344CB8AC3E}">
        <p14:creationId xmlns:p14="http://schemas.microsoft.com/office/powerpoint/2010/main" val="3290046751"/>
      </p:ext>
    </p:extLst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E5D6F-4591-46DC-A3F4-03434A1884F9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primary goals and methods of humanistic therapy?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METHODS OF HUMANISTIC THERAPY</a:t>
            </a:r>
          </a:p>
          <a:p>
            <a:r>
              <a:rPr lang="en-US">
                <a:solidFill>
                  <a:schemeClr val="hlink"/>
                </a:solidFill>
              </a:rPr>
              <a:t>Person-Centered Therapy</a:t>
            </a:r>
            <a:r>
              <a:rPr lang="en-US"/>
              <a:t> – clients receive help finding their true selves and realizing their unique potential</a:t>
            </a:r>
          </a:p>
          <a:p>
            <a:r>
              <a:rPr lang="en-US">
                <a:solidFill>
                  <a:schemeClr val="hlink"/>
                </a:solidFill>
              </a:rPr>
              <a:t>Nondirective Therapy</a:t>
            </a:r>
            <a:r>
              <a:rPr lang="en-US"/>
              <a:t> – the client is seen as an equal of the therapist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948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Section 3: The Humanistic Approach</a:t>
            </a:r>
          </a:p>
        </p:txBody>
      </p:sp>
    </p:spTree>
    <p:extLst>
      <p:ext uri="{BB962C8B-B14F-4D97-AF65-F5344CB8AC3E}">
        <p14:creationId xmlns:p14="http://schemas.microsoft.com/office/powerpoint/2010/main" val="319090511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9F8-46CC-4E36-9AFC-339BA3864DBB}" type="slidenum">
              <a:rPr lang="en-US"/>
              <a:pPr/>
              <a:t>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How do cognitive and behavior therapists try to help people?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HOW THERAPISTS TRY TO HELP</a:t>
            </a:r>
          </a:p>
          <a:p>
            <a:r>
              <a:rPr lang="en-US"/>
              <a:t>Cognitive therapists use </a:t>
            </a:r>
            <a:r>
              <a:rPr lang="en-US" i="1">
                <a:solidFill>
                  <a:schemeClr val="hlink"/>
                </a:solidFill>
              </a:rPr>
              <a:t>rational-emotive therapy</a:t>
            </a:r>
            <a:r>
              <a:rPr lang="en-US"/>
              <a:t> and </a:t>
            </a:r>
            <a:r>
              <a:rPr lang="en-US" i="1">
                <a:solidFill>
                  <a:schemeClr val="hlink"/>
                </a:solidFill>
              </a:rPr>
              <a:t>Beck’s cognitive restructuring therapy </a:t>
            </a:r>
          </a:p>
          <a:p>
            <a:r>
              <a:rPr lang="en-US"/>
              <a:t>Behavioral therapists use </a:t>
            </a:r>
            <a:r>
              <a:rPr lang="en-US" i="1">
                <a:solidFill>
                  <a:schemeClr val="hlink"/>
                </a:solidFill>
              </a:rPr>
              <a:t>counter conditioning</a:t>
            </a:r>
            <a:r>
              <a:rPr lang="en-US" i="1"/>
              <a:t> </a:t>
            </a:r>
            <a:r>
              <a:rPr lang="en-US"/>
              <a:t>and </a:t>
            </a:r>
            <a:r>
              <a:rPr lang="en-US" i="1">
                <a:solidFill>
                  <a:schemeClr val="hlink"/>
                </a:solidFill>
              </a:rPr>
              <a:t>operant conditioning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551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Section 4: Cognitive Therapy and Behavior Therapy</a:t>
            </a:r>
          </a:p>
        </p:txBody>
      </p:sp>
    </p:spTree>
    <p:extLst>
      <p:ext uri="{BB962C8B-B14F-4D97-AF65-F5344CB8AC3E}">
        <p14:creationId xmlns:p14="http://schemas.microsoft.com/office/powerpoint/2010/main" val="35694894"/>
      </p:ext>
    </p:extLst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FCA9-6CDB-4252-8FB6-32C82231834C}" type="slidenum">
              <a:rPr lang="en-US"/>
              <a:pPr/>
              <a:t>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19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three major biological treatments for psychological disorders?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sz="3000"/>
              <a:t>THREE MAJOR BIOLOGICAL TREATMENTS</a:t>
            </a:r>
          </a:p>
          <a:p>
            <a:r>
              <a:rPr lang="en-US" sz="3000" i="1">
                <a:solidFill>
                  <a:schemeClr val="hlink"/>
                </a:solidFill>
              </a:rPr>
              <a:t>Drug Therapy</a:t>
            </a:r>
            <a:r>
              <a:rPr lang="en-US" sz="3000"/>
              <a:t> – consists of prescription drugs for the treatment of psychological disorders</a:t>
            </a:r>
          </a:p>
          <a:p>
            <a:r>
              <a:rPr lang="en-US" sz="3000" i="1">
                <a:solidFill>
                  <a:schemeClr val="hlink"/>
                </a:solidFill>
              </a:rPr>
              <a:t>Electroconvulsive Therapy</a:t>
            </a:r>
            <a:r>
              <a:rPr lang="en-US" sz="3000" i="1"/>
              <a:t> – </a:t>
            </a:r>
            <a:r>
              <a:rPr lang="en-US" sz="3000"/>
              <a:t>a controversial treatment consisting of electric-shock therapy</a:t>
            </a:r>
          </a:p>
          <a:p>
            <a:r>
              <a:rPr lang="en-US" sz="3000" i="1">
                <a:solidFill>
                  <a:schemeClr val="hlink"/>
                </a:solidFill>
              </a:rPr>
              <a:t>Psychosurgery</a:t>
            </a:r>
            <a:r>
              <a:rPr lang="en-US" sz="3000" i="1"/>
              <a:t> – </a:t>
            </a:r>
            <a:r>
              <a:rPr lang="en-US" sz="3000"/>
              <a:t>brain surgery used to treat psychological disorders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23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/>
              <a:t>Section 5: Biological Therapy</a:t>
            </a:r>
          </a:p>
        </p:txBody>
      </p:sp>
    </p:spTree>
    <p:extLst>
      <p:ext uri="{BB962C8B-B14F-4D97-AF65-F5344CB8AC3E}">
        <p14:creationId xmlns:p14="http://schemas.microsoft.com/office/powerpoint/2010/main" val="3161934617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BA54-5EE1-4C9C-A2BD-13CE8C6FBD6B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factors that determine one’s responses to stress?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RESPONSES TO STRESS </a:t>
            </a:r>
            <a:endParaRPr lang="en-US" sz="2400" i="1"/>
          </a:p>
          <a:p>
            <a:r>
              <a:rPr lang="en-US" sz="2800">
                <a:solidFill>
                  <a:schemeClr val="hlink"/>
                </a:solidFill>
              </a:rPr>
              <a:t>Self-efficacy Expectations</a:t>
            </a:r>
            <a:r>
              <a:rPr lang="en-US" sz="2800"/>
              <a:t> – beliefs people have that they can accomplish goals that they set for themselves</a:t>
            </a:r>
          </a:p>
          <a:p>
            <a:r>
              <a:rPr lang="en-US" sz="2800">
                <a:solidFill>
                  <a:schemeClr val="hlink"/>
                </a:solidFill>
              </a:rPr>
              <a:t>Psychological Hardiness</a:t>
            </a:r>
            <a:r>
              <a:rPr lang="en-US" sz="2800"/>
              <a:t> – a personality characteristic that helps people withstand stress</a:t>
            </a:r>
          </a:p>
          <a:p>
            <a:r>
              <a:rPr lang="en-US" sz="2800">
                <a:solidFill>
                  <a:schemeClr val="hlink"/>
                </a:solidFill>
              </a:rPr>
              <a:t>Sense of Humor</a:t>
            </a:r>
            <a:r>
              <a:rPr lang="en-US" sz="2800"/>
              <a:t> – the idea that humor lightens the burdens of life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25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2: Responses to Stress</a:t>
            </a: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C4E10-7A09-423C-9A6D-E5CEA4DC9F51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are the factors that determine one’s responses to stress?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94038"/>
            <a:ext cx="8229600" cy="3382962"/>
          </a:xfrm>
        </p:spPr>
        <p:txBody>
          <a:bodyPr/>
          <a:lstStyle/>
          <a:p>
            <a:r>
              <a:rPr lang="en-US" sz="2800">
                <a:solidFill>
                  <a:schemeClr val="hlink"/>
                </a:solidFill>
              </a:rPr>
              <a:t>Predictability</a:t>
            </a:r>
            <a:r>
              <a:rPr lang="en-US" sz="2800"/>
              <a:t> – ability to predict a stressor that seems to reduce the amount of stress that it causes</a:t>
            </a:r>
          </a:p>
          <a:p>
            <a:r>
              <a:rPr lang="en-US" sz="2800">
                <a:solidFill>
                  <a:schemeClr val="hlink"/>
                </a:solidFill>
              </a:rPr>
              <a:t>Social Support</a:t>
            </a:r>
            <a:r>
              <a:rPr lang="en-US" sz="2800"/>
              <a:t> – presence and interest of other people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25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2: Responses to Stress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5907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2"/>
              <a:buNone/>
            </a:pPr>
            <a:r>
              <a:rPr lang="en-US" sz="3200"/>
              <a:t>RESPONSE TO STRESS </a:t>
            </a:r>
            <a:r>
              <a:rPr lang="en-US" i="1"/>
              <a:t>(continued)</a:t>
            </a:r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FD71B-1C6D-44F5-BEAC-8CB54780F11D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What is the general adaptation syndrome, and how does stress affect the immune system?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sz="2800"/>
              <a:t>GENERAL ADAPTATION SYNDROME </a:t>
            </a:r>
          </a:p>
          <a:p>
            <a:r>
              <a:rPr lang="en-US" sz="2800" i="1">
                <a:solidFill>
                  <a:schemeClr val="hlink"/>
                </a:solidFill>
              </a:rPr>
              <a:t>General Adaptation Syndrome</a:t>
            </a:r>
            <a:r>
              <a:rPr lang="en-US" sz="2800" i="1"/>
              <a:t> – the body’s similar responses to different types of stresses</a:t>
            </a:r>
          </a:p>
          <a:p>
            <a:pPr>
              <a:spcBef>
                <a:spcPct val="70000"/>
              </a:spcBef>
              <a:buFont typeface="Wingdings" charset="2"/>
              <a:buNone/>
            </a:pPr>
            <a:r>
              <a:rPr lang="en-US" sz="2800"/>
              <a:t>EFFECTS OF STRESS ON THE IMMUNE SYSTEM</a:t>
            </a:r>
          </a:p>
          <a:p>
            <a:r>
              <a:rPr lang="en-US" sz="2800"/>
              <a:t>Prevents disease by producing white blood cells that destroy disease-causing microorganisms, worn-out body cells, and cells that have become malignant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382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3: Physical Effects of Stress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BDBEE-6BD0-4D44-98CA-66AD4EF4D3F7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How can psychological factors contribute to headaches, heart disease, and cancer?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PSYCHOLOGICAL FACTORS AND HEALTH</a:t>
            </a:r>
          </a:p>
          <a:p>
            <a:r>
              <a:rPr lang="en-US" i="1">
                <a:solidFill>
                  <a:schemeClr val="hlink"/>
                </a:solidFill>
              </a:rPr>
              <a:t>Headaches</a:t>
            </a:r>
          </a:p>
          <a:p>
            <a:r>
              <a:rPr lang="en-US" i="1">
                <a:solidFill>
                  <a:schemeClr val="hlink"/>
                </a:solidFill>
              </a:rPr>
              <a:t>Heart Disease</a:t>
            </a:r>
          </a:p>
          <a:p>
            <a:r>
              <a:rPr lang="en-US" i="1">
                <a:solidFill>
                  <a:schemeClr val="hlink"/>
                </a:solidFill>
              </a:rPr>
              <a:t>Cancer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475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4: Psychological Factors and Health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45DC6-34A2-4055-BA59-58B84ED1C672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In what ways can people cope with stress?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382963"/>
          </a:xfrm>
        </p:spPr>
        <p:txBody>
          <a:bodyPr/>
          <a:lstStyle/>
          <a:p>
            <a:pPr marL="0" indent="0">
              <a:spcBef>
                <a:spcPct val="15000"/>
              </a:spcBef>
              <a:buFont typeface="Wingdings" charset="2"/>
              <a:buNone/>
            </a:pPr>
            <a:r>
              <a:rPr lang="en-US"/>
              <a:t>COPING WITH STRESS – DEFENSE COPING</a:t>
            </a:r>
            <a:r>
              <a:rPr lang="en-US" sz="2400"/>
              <a:t> </a:t>
            </a:r>
            <a:endParaRPr lang="en-US"/>
          </a:p>
          <a:p>
            <a:pPr marL="0" indent="0">
              <a:spcBef>
                <a:spcPct val="15000"/>
              </a:spcBef>
              <a:buFont typeface="Wingdings" charset="2"/>
              <a:buNone/>
            </a:pPr>
            <a:r>
              <a:rPr lang="en-US" sz="2800">
                <a:solidFill>
                  <a:schemeClr val="hlink"/>
                </a:solidFill>
              </a:rPr>
              <a:t>Defense coping</a:t>
            </a:r>
            <a:r>
              <a:rPr lang="en-US" sz="2800"/>
              <a:t> – one way to reduce the immediate effects of a stressor</a:t>
            </a:r>
          </a:p>
          <a:p>
            <a:pPr marL="404813" lvl="1" indent="-403225">
              <a:spcBef>
                <a:spcPct val="15000"/>
              </a:spcBef>
              <a:buClr>
                <a:schemeClr val="accent2"/>
              </a:buClr>
            </a:pPr>
            <a:r>
              <a:rPr lang="en-US" sz="2400">
                <a:solidFill>
                  <a:schemeClr val="hlink"/>
                </a:solidFill>
              </a:rPr>
              <a:t>Substance Abuse</a:t>
            </a:r>
            <a:r>
              <a:rPr lang="en-US" sz="2400"/>
              <a:t> – use of alcohol, tranquilizers, and other drugs to reduce the feeling of stress</a:t>
            </a:r>
          </a:p>
          <a:p>
            <a:pPr marL="404813" lvl="1" indent="-403225">
              <a:spcBef>
                <a:spcPct val="15000"/>
              </a:spcBef>
              <a:buClr>
                <a:schemeClr val="accent2"/>
              </a:buClr>
            </a:pPr>
            <a:r>
              <a:rPr lang="en-US" sz="2400">
                <a:solidFill>
                  <a:schemeClr val="hlink"/>
                </a:solidFill>
              </a:rPr>
              <a:t>Aggression</a:t>
            </a:r>
            <a:r>
              <a:rPr lang="en-US" sz="2400"/>
              <a:t> – use of aggression and violence to cope with stress</a:t>
            </a:r>
          </a:p>
          <a:p>
            <a:pPr marL="404813" lvl="1" indent="-403225">
              <a:spcBef>
                <a:spcPct val="15000"/>
              </a:spcBef>
              <a:buClr>
                <a:schemeClr val="accent2"/>
              </a:buClr>
            </a:pPr>
            <a:r>
              <a:rPr lang="en-US" sz="2400">
                <a:solidFill>
                  <a:schemeClr val="hlink"/>
                </a:solidFill>
              </a:rPr>
              <a:t>Withdrawal</a:t>
            </a:r>
            <a:r>
              <a:rPr lang="en-US" sz="2400"/>
              <a:t> – turning away from a stressful situation</a:t>
            </a:r>
          </a:p>
          <a:p>
            <a:pPr marL="404813" lvl="1" indent="-403225">
              <a:spcBef>
                <a:spcPct val="15000"/>
              </a:spcBef>
              <a:buClr>
                <a:schemeClr val="accent2"/>
              </a:buClr>
            </a:pPr>
            <a:r>
              <a:rPr lang="en-US" sz="2400">
                <a:solidFill>
                  <a:schemeClr val="hlink"/>
                </a:solidFill>
              </a:rPr>
              <a:t>Suicide</a:t>
            </a:r>
            <a:r>
              <a:rPr lang="en-US" sz="2400"/>
              <a:t> – ultimate form of withdrawal</a:t>
            </a:r>
          </a:p>
          <a:p>
            <a:pPr marL="404813" lvl="1" indent="-403225">
              <a:spcBef>
                <a:spcPct val="15000"/>
              </a:spcBef>
              <a:buClr>
                <a:schemeClr val="accent2"/>
              </a:buClr>
            </a:pPr>
            <a:r>
              <a:rPr lang="en-US" sz="2400">
                <a:solidFill>
                  <a:schemeClr val="hlink"/>
                </a:solidFill>
              </a:rPr>
              <a:t>Defense Mechanisms</a:t>
            </a:r>
            <a:r>
              <a:rPr lang="en-US" sz="2400"/>
              <a:t> – protect the ego from anxiety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405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5: Ways of Coping with Stress</a:t>
            </a: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BD607-654B-44FC-AE78-350D8F21D35C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Question: In what ways can people cope with stress?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charset="2"/>
              <a:buNone/>
            </a:pPr>
            <a:r>
              <a:rPr lang="en-US"/>
              <a:t>COPING WITH STRESS</a:t>
            </a:r>
          </a:p>
          <a:p>
            <a:pPr marL="0" indent="0">
              <a:buFont typeface="Wingdings" charset="2"/>
              <a:buNone/>
            </a:pPr>
            <a:r>
              <a:rPr lang="en-US" sz="2800">
                <a:solidFill>
                  <a:schemeClr val="hlink"/>
                </a:solidFill>
              </a:rPr>
              <a:t>Active Coping</a:t>
            </a:r>
            <a:r>
              <a:rPr lang="en-US" sz="2800"/>
              <a:t> – involves changing the environment or situation to remove stressors or changing one’s response to stress so that it is no longer harmful</a:t>
            </a:r>
          </a:p>
          <a:p>
            <a:pPr marL="346075" lvl="1" indent="-344488">
              <a:buClr>
                <a:schemeClr val="accent2"/>
              </a:buClr>
            </a:pPr>
            <a:r>
              <a:rPr lang="en-US"/>
              <a:t>Changing stressful thoughts</a:t>
            </a:r>
          </a:p>
          <a:p>
            <a:pPr marL="346075" lvl="1" indent="-344488">
              <a:buClr>
                <a:schemeClr val="accent2"/>
              </a:buClr>
            </a:pPr>
            <a:r>
              <a:rPr lang="en-US"/>
              <a:t>Relaxation</a:t>
            </a:r>
          </a:p>
          <a:p>
            <a:pPr marL="346075" lvl="1" indent="-344488">
              <a:buClr>
                <a:schemeClr val="accent2"/>
              </a:buClr>
            </a:pPr>
            <a:r>
              <a:rPr lang="en-US"/>
              <a:t>Exercise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0488" y="684213"/>
            <a:ext cx="405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Section 5: Ways of Coping with Stress</a:t>
            </a: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B21F45F-54D3-448D-B8F7-2C8D3C4F91C0}" type="slidenum">
              <a:rPr lang="en-US"/>
              <a:pPr/>
              <a:t>9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1">
                <a:solidFill>
                  <a:schemeClr val="accent2"/>
                </a:solidFill>
              </a:rPr>
              <a:t>Chapter 18</a:t>
            </a:r>
            <a:br>
              <a:rPr lang="en-US" b="0" i="1">
                <a:solidFill>
                  <a:schemeClr val="accent2"/>
                </a:solidFill>
              </a:rPr>
            </a:br>
            <a:r>
              <a:rPr lang="en-US"/>
              <a:t>PSYCHOLOGICAL DISORDERS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1:</a:t>
            </a:r>
            <a:r>
              <a:rPr lang="en-US" sz="2400"/>
              <a:t> What Are Psychological Disorders?</a:t>
            </a:r>
          </a:p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2:</a:t>
            </a:r>
            <a:r>
              <a:rPr lang="en-US" sz="2400"/>
              <a:t> Anxiety Disorders</a:t>
            </a:r>
          </a:p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3:</a:t>
            </a:r>
            <a:r>
              <a:rPr lang="en-US" sz="2400"/>
              <a:t> Dissociative Disorders</a:t>
            </a:r>
          </a:p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4:</a:t>
            </a:r>
            <a:r>
              <a:rPr lang="en-US" sz="2400"/>
              <a:t> Somatoform Disorders</a:t>
            </a:r>
          </a:p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5:</a:t>
            </a:r>
            <a:r>
              <a:rPr lang="en-US" sz="2400"/>
              <a:t> Mood Disorders</a:t>
            </a:r>
          </a:p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6:</a:t>
            </a:r>
            <a:r>
              <a:rPr lang="en-US" sz="2400"/>
              <a:t> Schizophrenia</a:t>
            </a:r>
          </a:p>
          <a:p>
            <a:pPr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</a:rPr>
              <a:t>Section 7:</a:t>
            </a:r>
            <a:r>
              <a:rPr lang="en-US" sz="2400"/>
              <a:t> Personality Disorders</a:t>
            </a:r>
          </a:p>
        </p:txBody>
      </p:sp>
    </p:spTree>
    <p:extLst>
      <p:ext uri="{BB962C8B-B14F-4D97-AF65-F5344CB8AC3E}">
        <p14:creationId xmlns:p14="http://schemas.microsoft.com/office/powerpoint/2010/main" val="2321291332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02 PSY">
  <a:themeElements>
    <a:clrScheme name="">
      <a:dk1>
        <a:srgbClr val="000000"/>
      </a:dk1>
      <a:lt1>
        <a:srgbClr val="FFFFFF"/>
      </a:lt1>
      <a:dk2>
        <a:srgbClr val="003366"/>
      </a:dk2>
      <a:lt2>
        <a:srgbClr val="33CCCC"/>
      </a:lt2>
      <a:accent1>
        <a:srgbClr val="006699"/>
      </a:accent1>
      <a:accent2>
        <a:srgbClr val="FFFF66"/>
      </a:accent2>
      <a:accent3>
        <a:srgbClr val="AAADB8"/>
      </a:accent3>
      <a:accent4>
        <a:srgbClr val="DADADA"/>
      </a:accent4>
      <a:accent5>
        <a:srgbClr val="AAB8CA"/>
      </a:accent5>
      <a:accent6>
        <a:srgbClr val="E7E75C"/>
      </a:accent6>
      <a:hlink>
        <a:srgbClr val="CCCCFF"/>
      </a:hlink>
      <a:folHlink>
        <a:srgbClr val="0099CC"/>
      </a:folHlink>
    </a:clrScheme>
    <a:fontScheme name="02 PS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2 PS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 PS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PS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PS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PS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PS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 PS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Data\Microsoft\Templates\02 PSY.pot</Template>
  <TotalTime>118</TotalTime>
  <Words>1383</Words>
  <Application>Microsoft Office PowerPoint</Application>
  <PresentationFormat>On-screen Show (4:3)</PresentationFormat>
  <Paragraphs>198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 Black</vt:lpstr>
      <vt:lpstr>Times New Roman</vt:lpstr>
      <vt:lpstr>Wingdings</vt:lpstr>
      <vt:lpstr>02 PSY</vt:lpstr>
      <vt:lpstr>Chapter 17 STRESS AND HEALTH</vt:lpstr>
      <vt:lpstr>Question: What are some of the main causes of stress?</vt:lpstr>
      <vt:lpstr>Question: What are the factors that determine one’s responses to stress?</vt:lpstr>
      <vt:lpstr>Question: What are the factors that determine one’s responses to stress?</vt:lpstr>
      <vt:lpstr>Question: What is the general adaptation syndrome, and how does stress affect the immune system?</vt:lpstr>
      <vt:lpstr>Question: How can psychological factors contribute to headaches, heart disease, and cancer?</vt:lpstr>
      <vt:lpstr>Question: In what ways can people cope with stress?</vt:lpstr>
      <vt:lpstr>Question: In what ways can people cope with stress?</vt:lpstr>
      <vt:lpstr>Chapter 18 PSYCHOLOGICAL DISORDERS</vt:lpstr>
      <vt:lpstr>Question: What is the basis for classifying psychological disorders?</vt:lpstr>
      <vt:lpstr>Question: What are anxiety disorders?</vt:lpstr>
      <vt:lpstr>Question: What are the four dissociative disorders?</vt:lpstr>
      <vt:lpstr>Question: What are the four dissociative disorders?</vt:lpstr>
      <vt:lpstr>Question: How do the two most common somatoform disorders differ?</vt:lpstr>
      <vt:lpstr>Question: How do psychologists attempt to explain mood disorders?</vt:lpstr>
      <vt:lpstr>Question: What are the subtypes of schizophrenia?</vt:lpstr>
      <vt:lpstr>Question: How do personality disorders differ from other psychological disorders?</vt:lpstr>
      <vt:lpstr>Chapter 19 METHODS OF THERAPY</vt:lpstr>
      <vt:lpstr>Question: What is psychotherapy, and what are the advantages of each method of psychotherapy?</vt:lpstr>
      <vt:lpstr>Question: What are the major techniques of psychoanalysis?</vt:lpstr>
      <vt:lpstr>Question: What are the primary goals and methods of humanistic therapy?</vt:lpstr>
      <vt:lpstr>Question: What are the primary goals and methods of humanistic therapy?</vt:lpstr>
      <vt:lpstr>Question: How do cognitive and behavior therapists try to help people?</vt:lpstr>
      <vt:lpstr>Question: What are the three major biological treatments for psychological disorders?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17: STRESS AND HEALTH</dc:title>
  <dc:creator>M. C. McLaughlin</dc:creator>
  <cp:lastModifiedBy>dan snethen</cp:lastModifiedBy>
  <cp:revision>8</cp:revision>
  <dcterms:created xsi:type="dcterms:W3CDTF">2002-08-05T19:29:10Z</dcterms:created>
  <dcterms:modified xsi:type="dcterms:W3CDTF">2014-12-08T14:41:29Z</dcterms:modified>
</cp:coreProperties>
</file>