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7" r:id="rId10"/>
    <p:sldId id="258" r:id="rId11"/>
    <p:sldId id="260" r:id="rId12"/>
    <p:sldId id="262" r:id="rId13"/>
    <p:sldId id="264" r:id="rId14"/>
    <p:sldId id="26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 varScale="1">
        <p:scale>
          <a:sx n="76" d="100"/>
          <a:sy n="76" d="100"/>
        </p:scale>
        <p:origin x="6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HOLT Psychology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EF5CEC-6ED4-4927-A909-8088E4533DD5}" type="datetime1">
              <a:rPr lang="en-US"/>
              <a:pPr/>
              <a:t>12/7/2015</a:t>
            </a:fld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14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EFBE5F-BBDB-40F3-8283-7027A29C32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58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HOLT Psychology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70AF26-5FFC-4BEA-8918-D49C8CB56DF1}" type="datetime1">
              <a:rPr lang="en-US"/>
              <a:pPr/>
              <a:t>12/7/2015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14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7E49E5-63E5-4F58-90B0-4603B06BE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22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HOLT Psychology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696602-F681-4410-8A80-3459FDF8E5F2}" type="datetime1">
              <a:rPr lang="en-US" altLang="en-US"/>
              <a:pPr/>
              <a:t>12/7/2015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Chapter 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DCDCA-9D1E-4935-8DCF-4BD86DF1D6C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6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HOLT Psychology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24CC0AA-D6A3-4734-BB38-B3F8EAF55A92}" type="datetime1">
              <a:rPr lang="en-US"/>
              <a:pPr/>
              <a:t>12/7/2015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52E7D-4D4E-44D3-BCBA-F9A22B9BFA4E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7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HOLT Psychology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95DCFD4-4DAB-4DCE-BA45-3E2B0E945560}" type="datetime1">
              <a:rPr lang="en-US" altLang="en-US"/>
              <a:pPr/>
              <a:t>12/7/2015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Chapter 16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F4DAC-4B52-4451-A3AE-6767FFA56ED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53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14663"/>
            <a:ext cx="8229600" cy="3427412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75" y="1066800"/>
            <a:ext cx="9140825" cy="1828800"/>
          </a:xfrm>
        </p:spPr>
        <p:txBody>
          <a:bodyPr lIns="548640" anchor="b"/>
          <a:lstStyle>
            <a:lvl1pPr marL="0" indent="0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175" y="6489700"/>
            <a:ext cx="9140825" cy="3651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172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rgbClr val="FFFFFF"/>
                </a:solidFill>
                <a:latin typeface="Arial Black" pitchFamily="34" charset="0"/>
              </a:rPr>
              <a:t>HOLT, RINEHART </a:t>
            </a:r>
            <a:r>
              <a:rPr lang="en-US" sz="1200">
                <a:solidFill>
                  <a:srgbClr val="FFFFFF"/>
                </a:solidFill>
                <a:latin typeface="Arial Black" pitchFamily="34" charset="0"/>
              </a:rPr>
              <a:t>AND</a:t>
            </a:r>
            <a:r>
              <a:rPr lang="en-US" sz="1600">
                <a:solidFill>
                  <a:srgbClr val="FFFFFF"/>
                </a:solidFill>
                <a:latin typeface="Arial Black" pitchFamily="34" charset="0"/>
              </a:rPr>
              <a:t> WINSTON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99F021-D99F-4995-80D4-9C6D675CE0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0825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730250"/>
            <a:ext cx="9144000" cy="3651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92738" y="273050"/>
            <a:ext cx="36433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50000"/>
              </a:lnSpc>
            </a:pPr>
            <a:r>
              <a:rPr lang="en-US" sz="6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SYCHOLOGY</a:t>
            </a:r>
            <a:endParaRPr lang="en-US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  <a:p>
            <a:pPr algn="r">
              <a:lnSpc>
                <a:spcPct val="50000"/>
              </a:lnSpc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</a:t>
            </a:r>
            <a:r>
              <a:rPr lang="en-US" sz="2000" b="1">
                <a:solidFill>
                  <a:schemeClr val="bg2"/>
                </a:solidFill>
                <a:cs typeface="Times New Roman" charset="0"/>
              </a:rPr>
              <a:t>PRINCIPLES IN PRACTICE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DDA33D-FD91-4342-AC53-93F6114CE2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638" y="1095375"/>
            <a:ext cx="2262187" cy="4802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488" y="1095375"/>
            <a:ext cx="6635750" cy="4802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11EDD5-9447-4E52-AFF4-88C8729317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4EECA5-8A32-45E1-844A-E693C58EE4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1A6D02-4E19-4B41-BC67-F92EB97178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56BCBC-AC82-453C-8F40-399A71BC0E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4D51FA-AB47-4FE3-9FCB-91551F29DB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6262BE-6A64-4D01-9648-62E02711D4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8112DB-ED22-45D7-A2F2-F7C7F33416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E73D8-6804-44E1-AAD0-63D481267B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098B62-3521-4DE1-8EB4-9C6224AD37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146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0488" y="1095375"/>
            <a:ext cx="9050337" cy="1419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4572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75" y="6489700"/>
            <a:ext cx="9140825" cy="3651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172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rgbClr val="FFFFFF"/>
                </a:solidFill>
                <a:latin typeface="Arial Black" pitchFamily="34" charset="0"/>
              </a:rPr>
              <a:t>HOLT, RINEHART </a:t>
            </a:r>
            <a:r>
              <a:rPr lang="en-US" sz="1200">
                <a:solidFill>
                  <a:srgbClr val="FFFFFF"/>
                </a:solidFill>
                <a:latin typeface="Arial Black" pitchFamily="34" charset="0"/>
              </a:rPr>
              <a:t>AND</a:t>
            </a:r>
            <a:r>
              <a:rPr lang="en-US" sz="1600">
                <a:solidFill>
                  <a:srgbClr val="FFFFFF"/>
                </a:solidFill>
                <a:latin typeface="Arial Black" pitchFamily="34" charset="0"/>
              </a:rPr>
              <a:t> WINSTON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8970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fld id="{1302E137-E1CE-4422-9C4C-F1028EACF2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0825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730250"/>
            <a:ext cx="9144000" cy="3651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392738" y="273050"/>
            <a:ext cx="36433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50000"/>
              </a:lnSpc>
            </a:pPr>
            <a:r>
              <a:rPr lang="en-US" sz="6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SYCHOLOGY</a:t>
            </a:r>
            <a:endParaRPr lang="en-US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  <a:p>
            <a:pPr algn="r">
              <a:lnSpc>
                <a:spcPct val="50000"/>
              </a:lnSpc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</a:t>
            </a:r>
            <a:r>
              <a:rPr lang="en-US" sz="2000" b="1">
                <a:solidFill>
                  <a:schemeClr val="bg2"/>
                </a:solidFill>
                <a:cs typeface="Times New Roman" charset="0"/>
              </a:rPr>
              <a:t>PRINCIPLES IN PRACTICE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88" y="0"/>
            <a:ext cx="45704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8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Chapter 14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5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2pPr>
      <a:lvl3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3pPr>
      <a:lvl4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4pPr>
      <a:lvl5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5pPr>
      <a:lvl6pPr marL="19431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6pPr>
      <a:lvl7pPr marL="24003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7pPr>
      <a:lvl8pPr marL="28575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8pPr>
      <a:lvl9pPr marL="33147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5939C31-E8D8-4ADF-A88C-816C8FB1C94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0" i="1">
                <a:solidFill>
                  <a:schemeClr val="accent2"/>
                </a:solidFill>
              </a:rPr>
              <a:t>Chapter 13</a:t>
            </a:r>
            <a:br>
              <a:rPr lang="en-US" altLang="en-US" b="0" i="1">
                <a:solidFill>
                  <a:schemeClr val="accent2"/>
                </a:solidFill>
              </a:rPr>
            </a:br>
            <a:r>
              <a:rPr lang="en-US" altLang="en-US"/>
              <a:t>MOTIVATION AND EMOTION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Section 1:</a:t>
            </a:r>
            <a:r>
              <a:rPr lang="en-US" altLang="en-US"/>
              <a:t> The Psychology of Motivation</a:t>
            </a:r>
          </a:p>
          <a:p>
            <a:r>
              <a:rPr lang="en-US" altLang="en-US">
                <a:solidFill>
                  <a:schemeClr val="accent2"/>
                </a:solidFill>
              </a:rPr>
              <a:t>Section 2:</a:t>
            </a:r>
            <a:r>
              <a:rPr lang="en-US" altLang="en-US"/>
              <a:t> Biological Needs: Focus on Hunger</a:t>
            </a:r>
          </a:p>
          <a:p>
            <a:r>
              <a:rPr lang="en-US" altLang="en-US">
                <a:solidFill>
                  <a:schemeClr val="accent2"/>
                </a:solidFill>
              </a:rPr>
              <a:t>Section 3:</a:t>
            </a:r>
            <a:r>
              <a:rPr lang="en-US" altLang="en-US"/>
              <a:t> Psychological Needs</a:t>
            </a:r>
          </a:p>
          <a:p>
            <a:r>
              <a:rPr lang="en-US" altLang="en-US">
                <a:solidFill>
                  <a:schemeClr val="accent2"/>
                </a:solidFill>
              </a:rPr>
              <a:t>Section 4:</a:t>
            </a:r>
            <a:r>
              <a:rPr lang="en-US" altLang="en-US"/>
              <a:t> Emotions</a:t>
            </a:r>
          </a:p>
        </p:txBody>
      </p:sp>
    </p:spTree>
    <p:extLst>
      <p:ext uri="{BB962C8B-B14F-4D97-AF65-F5344CB8AC3E}">
        <p14:creationId xmlns:p14="http://schemas.microsoft.com/office/powerpoint/2010/main" val="26561814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1F22E-DCBF-457A-A8DE-93277D3DF65E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14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the main features and limitations of the trait theory of personality?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"/>
              </a:spcBef>
              <a:buFont typeface="Wingdings" charset="2"/>
              <a:buNone/>
            </a:pPr>
            <a:r>
              <a:rPr lang="en-US"/>
              <a:t>TRAIT THEORY OF PERSONALITY</a:t>
            </a:r>
          </a:p>
          <a:p>
            <a:pPr>
              <a:spcBef>
                <a:spcPct val="10000"/>
              </a:spcBef>
              <a:buFont typeface="Wingdings" charset="2"/>
              <a:buNone/>
            </a:pPr>
            <a:r>
              <a:rPr lang="en-US" i="1">
                <a:solidFill>
                  <a:schemeClr val="hlink"/>
                </a:solidFill>
              </a:rPr>
              <a:t>Main features:</a:t>
            </a:r>
            <a:r>
              <a:rPr lang="en-US" i="1"/>
              <a:t> </a:t>
            </a:r>
            <a:endParaRPr lang="en-US"/>
          </a:p>
          <a:p>
            <a:pPr>
              <a:spcBef>
                <a:spcPct val="10000"/>
              </a:spcBef>
            </a:pPr>
            <a:r>
              <a:rPr lang="en-US" sz="2800"/>
              <a:t>Focus on cataloging traits</a:t>
            </a:r>
          </a:p>
          <a:p>
            <a:pPr>
              <a:spcBef>
                <a:spcPct val="10000"/>
              </a:spcBef>
            </a:pPr>
            <a:r>
              <a:rPr lang="en-US" sz="2800"/>
              <a:t>Examining where traits come from</a:t>
            </a:r>
          </a:p>
          <a:p>
            <a:pPr>
              <a:spcBef>
                <a:spcPct val="10000"/>
              </a:spcBef>
            </a:pPr>
            <a:r>
              <a:rPr lang="en-US" sz="2800"/>
              <a:t>Which traits are predominant</a:t>
            </a:r>
          </a:p>
          <a:p>
            <a:pPr>
              <a:spcBef>
                <a:spcPct val="10000"/>
              </a:spcBef>
              <a:buFont typeface="Wingdings" charset="2"/>
              <a:buNone/>
            </a:pPr>
            <a:r>
              <a:rPr lang="en-US" i="1">
                <a:solidFill>
                  <a:schemeClr val="hlink"/>
                </a:solidFill>
              </a:rPr>
              <a:t>Limitations</a:t>
            </a:r>
            <a:r>
              <a:rPr lang="en-US" i="1"/>
              <a:t>:</a:t>
            </a:r>
          </a:p>
          <a:p>
            <a:pPr>
              <a:spcBef>
                <a:spcPct val="10000"/>
              </a:spcBef>
            </a:pPr>
            <a:r>
              <a:rPr lang="en-US" sz="2800"/>
              <a:t>Pigeonholing people according to oversimplified characteristics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284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1: The Trait Approach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AA295-4F32-4918-8E65-1C56DE936A90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14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	What impact has the psychoanalytic theory of personality had, and how has the theory been modified since Freud’s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sz="2800"/>
              <a:t>IMPACT AND MODIFICATION OF THE PSYCHOANALYTIC THEORY</a:t>
            </a:r>
          </a:p>
          <a:p>
            <a:pPr marL="346075" lvl="1" indent="-344488">
              <a:spcBef>
                <a:spcPct val="10000"/>
              </a:spcBef>
              <a:buClr>
                <a:schemeClr val="accent2"/>
              </a:buClr>
            </a:pPr>
            <a:r>
              <a:rPr lang="en-US" sz="2400"/>
              <a:t>Freud has had a number of intellectual heirs and his ideas have strongly influenced psychology</a:t>
            </a:r>
          </a:p>
          <a:p>
            <a:pPr marL="346075" lvl="1" indent="-344488">
              <a:spcBef>
                <a:spcPct val="10000"/>
              </a:spcBef>
              <a:buClr>
                <a:schemeClr val="accent2"/>
              </a:buClr>
            </a:pPr>
            <a:r>
              <a:rPr lang="en-US" sz="2400"/>
              <a:t>Freud was an important champion of the idea that human personality and behavior should be subject to scientific knowledge</a:t>
            </a:r>
          </a:p>
          <a:p>
            <a:pPr marL="346075" lvl="1" indent="-344488">
              <a:spcBef>
                <a:spcPct val="10000"/>
              </a:spcBef>
              <a:buClr>
                <a:schemeClr val="accent2"/>
              </a:buClr>
            </a:pPr>
            <a:r>
              <a:rPr lang="en-US" sz="2400"/>
              <a:t>Later practitioners of psychoanalysis placed less emphasis on unconscious motives and more emphasis on social relationships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32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2: The Psychoanalytic Approach</a:t>
            </a: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93DC1-9CDD-4A77-BB23-FDB9BBC6F80C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14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	What do learning theorists believe are the influences on and motivations for behavior?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/>
              <a:t>INFLUENCES AND MOTIVATIONS </a:t>
            </a:r>
            <a:br>
              <a:rPr lang="en-US"/>
            </a:br>
            <a:r>
              <a:rPr lang="en-US"/>
              <a:t>FOR BEHAVIOR</a:t>
            </a:r>
          </a:p>
          <a:p>
            <a:pPr marL="346075" lvl="1" indent="-344488">
              <a:buClr>
                <a:schemeClr val="accent2"/>
              </a:buClr>
            </a:pPr>
            <a:r>
              <a:rPr lang="en-US" sz="3200" i="1">
                <a:solidFill>
                  <a:schemeClr val="hlink"/>
                </a:solidFill>
              </a:rPr>
              <a:t>James B. Watson</a:t>
            </a:r>
            <a:r>
              <a:rPr lang="en-US" sz="3200"/>
              <a:t> claimed that external forces or influences shape people’s behavior</a:t>
            </a:r>
          </a:p>
          <a:p>
            <a:pPr marL="346075" lvl="1" indent="-344488">
              <a:buClr>
                <a:schemeClr val="accent2"/>
              </a:buClr>
            </a:pPr>
            <a:r>
              <a:rPr lang="en-US" sz="3200"/>
              <a:t>Learning theorists also emphasized socialization in shaping behavior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3: The Learning Approach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928DC-05F0-4CB6-A4EB-141768F060F1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14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	How does the humanistic approach view the role of the self and free choice in shaping behavior?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SELF AND FREE CHOICE IN BEHAVIOR</a:t>
            </a:r>
          </a:p>
          <a:p>
            <a:r>
              <a:rPr lang="en-US"/>
              <a:t>Humanists believe that people have the freedom (to some degree) to create their own personalities</a:t>
            </a:r>
          </a:p>
          <a:p>
            <a:r>
              <a:rPr lang="en-US"/>
              <a:t>Focuses on conscious experience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948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4: The Humanistic Approach</a:t>
            </a: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8238D-74F1-4BF4-A14A-BFE081FB8C6D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14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Question: 	How does the sociocultural approach view the importance of ethnicity, gender, culture, and socioeconomic status in the development of personality?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sz="2800"/>
              <a:t>EVALUATION OF THE SOCIOCULTURAL APPROACH</a:t>
            </a:r>
          </a:p>
          <a:p>
            <a:pPr marL="346075" lvl="1" indent="-344488">
              <a:buClr>
                <a:schemeClr val="accent2"/>
              </a:buClr>
            </a:pPr>
            <a:r>
              <a:rPr lang="en-US"/>
              <a:t>Sociocultural factors of ethnicity, gender, culture and socioeconomic status are internalized and affect all of us and touch many aspects of personality</a:t>
            </a:r>
          </a:p>
          <a:p>
            <a:pPr marL="346075" lvl="1" indent="-344488">
              <a:buClr>
                <a:schemeClr val="accent2"/>
              </a:buClr>
            </a:pPr>
            <a:r>
              <a:rPr lang="en-US"/>
              <a:t>Without reference to sociocultural factors we cannot understand how individuals think, behave, and feel about themselves within a given cultural setting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14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5: The Sociocultural Approach</a:t>
            </a: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4061554-92D1-457F-801D-92109B24D68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0" i="1">
                <a:solidFill>
                  <a:schemeClr val="accent2"/>
                </a:solidFill>
              </a:rPr>
              <a:t>Chapter 16</a:t>
            </a:r>
            <a:br>
              <a:rPr lang="en-US" altLang="en-US" b="0" i="1">
                <a:solidFill>
                  <a:schemeClr val="accent2"/>
                </a:solidFill>
              </a:rPr>
            </a:br>
            <a:r>
              <a:rPr lang="en-US" altLang="en-US"/>
              <a:t>GENDER ROLES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Section 1:</a:t>
            </a:r>
            <a:r>
              <a:rPr lang="en-US" altLang="en-US"/>
              <a:t> What Are Gender Roles?</a:t>
            </a:r>
          </a:p>
          <a:p>
            <a:r>
              <a:rPr lang="en-US" altLang="en-US">
                <a:solidFill>
                  <a:schemeClr val="accent2"/>
                </a:solidFill>
              </a:rPr>
              <a:t>Section 2:</a:t>
            </a:r>
            <a:r>
              <a:rPr lang="en-US" altLang="en-US"/>
              <a:t> Gender Differences</a:t>
            </a:r>
          </a:p>
          <a:p>
            <a:r>
              <a:rPr lang="en-US" altLang="en-US">
                <a:solidFill>
                  <a:schemeClr val="accent2"/>
                </a:solidFill>
              </a:rPr>
              <a:t>Section 3:</a:t>
            </a:r>
            <a:r>
              <a:rPr lang="en-US" altLang="en-US"/>
              <a:t> Gender Typing</a:t>
            </a:r>
          </a:p>
          <a:p>
            <a:r>
              <a:rPr lang="en-US" altLang="en-US">
                <a:solidFill>
                  <a:schemeClr val="accent2"/>
                </a:solidFill>
              </a:rPr>
              <a:t>Section 4:</a:t>
            </a:r>
            <a:r>
              <a:rPr lang="en-US" altLang="en-US"/>
              <a:t> Variation in Gender Roles</a:t>
            </a:r>
          </a:p>
        </p:txBody>
      </p:sp>
    </p:spTree>
    <p:extLst>
      <p:ext uri="{BB962C8B-B14F-4D97-AF65-F5344CB8AC3E}">
        <p14:creationId xmlns:p14="http://schemas.microsoft.com/office/powerpoint/2010/main" val="1898452427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6FFAE-847F-4CBA-B061-56AD46F17E5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16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are gender roles and gender stereotypes and how do they differ?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GENDER</a:t>
            </a:r>
          </a:p>
          <a:p>
            <a:pPr>
              <a:spcBef>
                <a:spcPct val="15000"/>
              </a:spcBef>
            </a:pPr>
            <a:r>
              <a:rPr lang="en-US" altLang="en-US" sz="2600">
                <a:solidFill>
                  <a:schemeClr val="hlink"/>
                </a:solidFill>
              </a:rPr>
              <a:t>Gender Roles</a:t>
            </a:r>
            <a:r>
              <a:rPr lang="en-US" altLang="en-US" sz="2600"/>
              <a:t> – widely accepted societal expectations about how males and females should behave</a:t>
            </a:r>
          </a:p>
          <a:p>
            <a:pPr>
              <a:spcBef>
                <a:spcPct val="15000"/>
              </a:spcBef>
            </a:pPr>
            <a:r>
              <a:rPr lang="en-US" altLang="en-US" sz="2600">
                <a:solidFill>
                  <a:schemeClr val="hlink"/>
                </a:solidFill>
              </a:rPr>
              <a:t>Gender Stereotypes</a:t>
            </a:r>
            <a:r>
              <a:rPr lang="en-US" altLang="en-US" sz="2600"/>
              <a:t> – fixed and oversimplified beliefs about the ways in which men and women ought to behave</a:t>
            </a:r>
          </a:p>
          <a:p>
            <a:pPr>
              <a:spcBef>
                <a:spcPct val="15000"/>
              </a:spcBef>
            </a:pPr>
            <a:r>
              <a:rPr lang="en-US" altLang="en-US" sz="2600"/>
              <a:t>Gender roles are widely accepted standards of gender-specific behavior while gender stereotypes are rigid, distorted, and oversimplified beliefs about how men and women should behave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813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1: What Are Gender Roles?</a:t>
            </a:r>
          </a:p>
        </p:txBody>
      </p:sp>
    </p:spTree>
    <p:extLst>
      <p:ext uri="{BB962C8B-B14F-4D97-AF65-F5344CB8AC3E}">
        <p14:creationId xmlns:p14="http://schemas.microsoft.com/office/powerpoint/2010/main" val="180355941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49C63-B935-4463-ACD5-63E48C75AB3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16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How have some studies indicated gender differences in cognitive abilities, personality, and behavior?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GENDER DIFFERENCES</a:t>
            </a:r>
          </a:p>
          <a:p>
            <a:r>
              <a:rPr lang="en-US" altLang="en-US" sz="2800">
                <a:solidFill>
                  <a:schemeClr val="hlink"/>
                </a:solidFill>
              </a:rPr>
              <a:t>Differences in Cognitive Abilities</a:t>
            </a:r>
            <a:r>
              <a:rPr lang="en-US" altLang="en-US" sz="2800"/>
              <a:t> – it has been noted that males and females each outperform the other in certain tasks</a:t>
            </a:r>
          </a:p>
          <a:p>
            <a:r>
              <a:rPr lang="en-US" altLang="en-US" sz="2800">
                <a:solidFill>
                  <a:schemeClr val="hlink"/>
                </a:solidFill>
              </a:rPr>
              <a:t>Differences in Personality and Behavior</a:t>
            </a:r>
            <a:r>
              <a:rPr lang="en-US" altLang="en-US" sz="2800"/>
              <a:t> – women tend to exceed men in trust, nurturance and attention while men tend to exceed women in assertiveness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262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2: Gender Differences</a:t>
            </a:r>
          </a:p>
        </p:txBody>
      </p:sp>
    </p:spTree>
    <p:extLst>
      <p:ext uri="{BB962C8B-B14F-4D97-AF65-F5344CB8AC3E}">
        <p14:creationId xmlns:p14="http://schemas.microsoft.com/office/powerpoint/2010/main" val="1425803555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876BA-9E21-4E41-951F-8746B827D42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16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is gender typing, and what are several theories that explain how it may occur?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/>
              <a:t>GENDER TYPING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chemeClr val="hlink"/>
                </a:solidFill>
              </a:rPr>
              <a:t>Gender typing</a:t>
            </a:r>
            <a:r>
              <a:rPr lang="en-US" altLang="en-US" i="1"/>
              <a:t> – different theories proposed to explain gender role developments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2798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</a:t>
            </a:r>
            <a:r>
              <a:rPr lang="en-US" altLang="en-US" sz="2000">
                <a:solidFill>
                  <a:schemeClr val="tx2"/>
                </a:solidFill>
              </a:rPr>
              <a:t> </a:t>
            </a:r>
            <a:r>
              <a:rPr lang="en-US" altLang="en-US" sz="2000" i="1"/>
              <a:t>3: Gender Typing</a:t>
            </a:r>
          </a:p>
        </p:txBody>
      </p:sp>
    </p:spTree>
    <p:extLst>
      <p:ext uri="{BB962C8B-B14F-4D97-AF65-F5344CB8AC3E}">
        <p14:creationId xmlns:p14="http://schemas.microsoft.com/office/powerpoint/2010/main" val="4147068289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BD26-0995-46BC-A359-8D3BDBF568F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16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is gender typing, and what are several theories that explain how it may occur?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GENDER TYPING THEORIES </a:t>
            </a:r>
            <a:endParaRPr lang="en-US" altLang="en-US" sz="2400" i="1"/>
          </a:p>
          <a:p>
            <a:r>
              <a:rPr lang="en-US" altLang="en-US">
                <a:solidFill>
                  <a:schemeClr val="hlink"/>
                </a:solidFill>
              </a:rPr>
              <a:t>Psychoanalytic Theory</a:t>
            </a:r>
            <a:r>
              <a:rPr lang="en-US" altLang="en-US"/>
              <a:t> – gender typing can be explained in terms of gender identification</a:t>
            </a:r>
          </a:p>
          <a:p>
            <a:r>
              <a:rPr lang="en-US" altLang="en-US">
                <a:solidFill>
                  <a:schemeClr val="hlink"/>
                </a:solidFill>
              </a:rPr>
              <a:t>Social Learning Theory</a:t>
            </a:r>
            <a:r>
              <a:rPr lang="en-US" altLang="en-US"/>
              <a:t> – gender role behavior is acquired through two different learning processes – reinforcement and modeling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2798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</a:t>
            </a:r>
            <a:r>
              <a:rPr lang="en-US" altLang="en-US" sz="2000">
                <a:solidFill>
                  <a:schemeClr val="tx2"/>
                </a:solidFill>
              </a:rPr>
              <a:t> </a:t>
            </a:r>
            <a:r>
              <a:rPr lang="en-US" altLang="en-US" sz="2000" i="1"/>
              <a:t>3: Gender Typing</a:t>
            </a:r>
          </a:p>
        </p:txBody>
      </p:sp>
    </p:spTree>
    <p:extLst>
      <p:ext uri="{BB962C8B-B14F-4D97-AF65-F5344CB8AC3E}">
        <p14:creationId xmlns:p14="http://schemas.microsoft.com/office/powerpoint/2010/main" val="2591945512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EBF2D-6D49-47DB-AB91-C0F78B1AE0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13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are the four theories of motivation?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382963"/>
          </a:xfrm>
        </p:spPr>
        <p:txBody>
          <a:bodyPr/>
          <a:lstStyle/>
          <a:p>
            <a:pPr>
              <a:spcBef>
                <a:spcPct val="10000"/>
              </a:spcBef>
              <a:buFont typeface="Wingdings" charset="2"/>
              <a:buNone/>
            </a:pPr>
            <a:r>
              <a:rPr lang="en-US" altLang="en-US"/>
              <a:t>FOUR THEORIES OF MOTIVATION</a:t>
            </a:r>
          </a:p>
          <a:p>
            <a:pPr>
              <a:spcBef>
                <a:spcPct val="10000"/>
              </a:spcBef>
            </a:pPr>
            <a:r>
              <a:rPr lang="en-US" altLang="en-US" sz="2800">
                <a:solidFill>
                  <a:schemeClr val="hlink"/>
                </a:solidFill>
              </a:rPr>
              <a:t>Instinct Theory</a:t>
            </a:r>
            <a:r>
              <a:rPr lang="en-US" altLang="en-US" sz="2800"/>
              <a:t> – behavior patterns are genetically transmitted</a:t>
            </a:r>
          </a:p>
          <a:p>
            <a:pPr>
              <a:spcBef>
                <a:spcPct val="10000"/>
              </a:spcBef>
            </a:pPr>
            <a:r>
              <a:rPr lang="en-US" altLang="en-US" sz="2800">
                <a:solidFill>
                  <a:schemeClr val="hlink"/>
                </a:solidFill>
              </a:rPr>
              <a:t>Drive Reduction Theory</a:t>
            </a:r>
            <a:r>
              <a:rPr lang="en-US" altLang="en-US" sz="2800"/>
              <a:t> </a:t>
            </a:r>
            <a:r>
              <a:rPr lang="en-US" altLang="en-US" sz="2800" b="1"/>
              <a:t>–</a:t>
            </a:r>
            <a:r>
              <a:rPr lang="en-US" altLang="en-US" sz="2800"/>
              <a:t> people act to reduce drives and their associated tensions</a:t>
            </a:r>
          </a:p>
          <a:p>
            <a:pPr>
              <a:spcBef>
                <a:spcPct val="10000"/>
              </a:spcBef>
            </a:pPr>
            <a:r>
              <a:rPr lang="en-US" altLang="en-US" sz="2800">
                <a:solidFill>
                  <a:schemeClr val="hlink"/>
                </a:solidFill>
              </a:rPr>
              <a:t>Humanistic Theory</a:t>
            </a:r>
            <a:r>
              <a:rPr lang="en-US" altLang="en-US" sz="2800"/>
              <a:t> </a:t>
            </a:r>
            <a:r>
              <a:rPr lang="en-US" altLang="en-US" sz="2800" b="1"/>
              <a:t>–</a:t>
            </a:r>
            <a:r>
              <a:rPr lang="en-US" altLang="en-US" sz="2800"/>
              <a:t> people act out of the desire for growth and fulfillment beyond basic survival needs</a:t>
            </a:r>
          </a:p>
          <a:p>
            <a:pPr>
              <a:spcBef>
                <a:spcPct val="10000"/>
              </a:spcBef>
            </a:pPr>
            <a:r>
              <a:rPr lang="en-US" altLang="en-US" sz="2800">
                <a:solidFill>
                  <a:schemeClr val="hlink"/>
                </a:solidFill>
              </a:rPr>
              <a:t>Sociocultural Theory</a:t>
            </a:r>
            <a:r>
              <a:rPr lang="en-US" altLang="en-US" sz="2800"/>
              <a:t> – individual needs and motives are influenced by culture and society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31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1: The Psychology of Motivation</a:t>
            </a:r>
          </a:p>
        </p:txBody>
      </p:sp>
    </p:spTree>
    <p:extLst>
      <p:ext uri="{BB962C8B-B14F-4D97-AF65-F5344CB8AC3E}">
        <p14:creationId xmlns:p14="http://schemas.microsoft.com/office/powerpoint/2010/main" val="2207184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1C841-DE4B-47D0-B378-42EC6114B69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16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is gender typing, and what are several theories that explain how it may occur?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94038"/>
            <a:ext cx="8229600" cy="3382962"/>
          </a:xfrm>
        </p:spPr>
        <p:txBody>
          <a:bodyPr/>
          <a:lstStyle/>
          <a:p>
            <a:r>
              <a:rPr lang="en-US" altLang="en-US">
                <a:solidFill>
                  <a:schemeClr val="hlink"/>
                </a:solidFill>
              </a:rPr>
              <a:t>Gender-Schema Theory</a:t>
            </a:r>
            <a:r>
              <a:rPr lang="en-US" altLang="en-US"/>
              <a:t> – children play an important role in developing gender-appropriate behavior by forming their own concepts about gender and then shaping their behavior so that it conforms to their gender concepts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2798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</a:t>
            </a:r>
            <a:r>
              <a:rPr lang="en-US" altLang="en-US" sz="2000">
                <a:solidFill>
                  <a:schemeClr val="tx2"/>
                </a:solidFill>
              </a:rPr>
              <a:t> </a:t>
            </a:r>
            <a:r>
              <a:rPr lang="en-US" altLang="en-US" sz="2000" i="1"/>
              <a:t>3: Gender Typing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6991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None/>
            </a:pPr>
            <a:r>
              <a:rPr lang="en-US" altLang="en-US" sz="3200"/>
              <a:t>GENDER TYPING THEORIES </a:t>
            </a:r>
            <a:r>
              <a:rPr lang="en-US" altLang="en-US" i="1"/>
              <a:t>(continued)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123906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DCBC-3E0E-4065-AD75-3A6AA1059BC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16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How have gender roles changed over time, and in what ways can they vary from culture to culture?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/>
              <a:t>CHANGE IN GENDER ROLES</a:t>
            </a:r>
            <a:br>
              <a:rPr lang="en-US" altLang="en-US"/>
            </a:br>
            <a:r>
              <a:rPr lang="en-US" altLang="en-US"/>
              <a:t>AND VARIATION</a:t>
            </a:r>
            <a:endParaRPr lang="en-US" altLang="en-US" sz="2400" i="1"/>
          </a:p>
          <a:p>
            <a:pPr marL="404813" lvl="1" indent="-403225">
              <a:spcBef>
                <a:spcPct val="10000"/>
              </a:spcBef>
              <a:buClr>
                <a:schemeClr val="accent2"/>
              </a:buClr>
            </a:pPr>
            <a:r>
              <a:rPr lang="en-US" altLang="en-US" sz="3000"/>
              <a:t>Increasing participation of women in activities long considered appropriate for men only</a:t>
            </a:r>
          </a:p>
          <a:p>
            <a:pPr marL="404813" lvl="1" indent="-403225">
              <a:spcBef>
                <a:spcPct val="10000"/>
              </a:spcBef>
              <a:buClr>
                <a:schemeClr val="accent2"/>
              </a:buClr>
            </a:pPr>
            <a:r>
              <a:rPr lang="en-US" altLang="en-US" sz="3000"/>
              <a:t>Men have taken on tasks previously performed by women</a:t>
            </a:r>
          </a:p>
          <a:p>
            <a:pPr marL="404813" lvl="1" indent="-403225">
              <a:spcBef>
                <a:spcPct val="10000"/>
              </a:spcBef>
              <a:buClr>
                <a:schemeClr val="accent2"/>
              </a:buClr>
            </a:pPr>
            <a:r>
              <a:rPr lang="en-US" altLang="en-US" sz="3000"/>
              <a:t>Gender roles in one society may be viewed differently in another culture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952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4: Variation in Gender Roles</a:t>
            </a:r>
          </a:p>
        </p:txBody>
      </p:sp>
    </p:spTree>
    <p:extLst>
      <p:ext uri="{BB962C8B-B14F-4D97-AF65-F5344CB8AC3E}">
        <p14:creationId xmlns:p14="http://schemas.microsoft.com/office/powerpoint/2010/main" val="2395621512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663EB-77F1-4866-8FE0-44A67777E1E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16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How have gender roles changed over time, and in what ways can they vary from culture to culture?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43300"/>
            <a:ext cx="8229600" cy="2667000"/>
          </a:xfrm>
        </p:spPr>
        <p:txBody>
          <a:bodyPr/>
          <a:lstStyle/>
          <a:p>
            <a:pPr marL="404813" lvl="1" indent="-403225">
              <a:spcBef>
                <a:spcPct val="10000"/>
              </a:spcBef>
              <a:buClr>
                <a:schemeClr val="accent2"/>
              </a:buClr>
            </a:pPr>
            <a:r>
              <a:rPr lang="en-US" altLang="en-US" sz="3000"/>
              <a:t>Men and women of different cultures could be expected to be aggressive or peaceful</a:t>
            </a:r>
          </a:p>
          <a:p>
            <a:pPr marL="404813" lvl="1" indent="-403225">
              <a:spcBef>
                <a:spcPct val="10000"/>
              </a:spcBef>
              <a:buClr>
                <a:schemeClr val="accent2"/>
              </a:buClr>
            </a:pPr>
            <a:r>
              <a:rPr lang="en-US" altLang="en-US" sz="3000"/>
              <a:t>Cultures may also have different ideas about who should be primarily responsible for raising children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952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4: Variation in Gender Roles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5545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None/>
            </a:pPr>
            <a:r>
              <a:rPr lang="en-US" altLang="en-US" sz="3200"/>
              <a:t>CHANGE IN GENDER ROLES</a:t>
            </a:r>
            <a:br>
              <a:rPr lang="en-US" altLang="en-US" sz="3200"/>
            </a:br>
            <a:r>
              <a:rPr lang="en-US" altLang="en-US" sz="3200"/>
              <a:t>AND VARIATION </a:t>
            </a:r>
            <a:r>
              <a:rPr lang="en-US" altLang="en-US" i="1"/>
              <a:t>(continued)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852792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957C-5820-4334-BF92-3792500D4C5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13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is the hunger drive, and what are the causes of obesity?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en-US"/>
              <a:t>HUNGER DRIVE </a:t>
            </a:r>
          </a:p>
          <a:p>
            <a:pPr marL="0" indent="0">
              <a:buFont typeface="Wingdings" charset="2"/>
              <a:buNone/>
            </a:pPr>
            <a:r>
              <a:rPr lang="en-US" altLang="en-US"/>
              <a:t>The </a:t>
            </a:r>
            <a:r>
              <a:rPr lang="en-US" altLang="en-US" i="1">
                <a:solidFill>
                  <a:schemeClr val="hlink"/>
                </a:solidFill>
              </a:rPr>
              <a:t>hunger drive</a:t>
            </a:r>
            <a:r>
              <a:rPr lang="en-US" altLang="en-US"/>
              <a:t> is the urge to eat arising from the need to supply the body with food.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933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2: Biological Needs: Focus on Hunger</a:t>
            </a:r>
          </a:p>
        </p:txBody>
      </p:sp>
    </p:spTree>
    <p:extLst>
      <p:ext uri="{BB962C8B-B14F-4D97-AF65-F5344CB8AC3E}">
        <p14:creationId xmlns:p14="http://schemas.microsoft.com/office/powerpoint/2010/main" val="1391144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FEEE4-9F03-4A8E-9628-7788FBE7909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13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is the hunger drive, and what are the causes of obesity?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en-US"/>
              <a:t>CAUSES OF OBESITY</a:t>
            </a:r>
          </a:p>
          <a:p>
            <a:r>
              <a:rPr lang="en-US" altLang="en-US"/>
              <a:t>Biological </a:t>
            </a:r>
            <a:r>
              <a:rPr lang="en-US" altLang="en-US" b="1"/>
              <a:t>–</a:t>
            </a:r>
            <a:r>
              <a:rPr lang="en-US" altLang="en-US"/>
              <a:t> obesity seems to run in families and genes help determine the number of fat cells a person has</a:t>
            </a:r>
          </a:p>
          <a:p>
            <a:r>
              <a:rPr lang="en-US" altLang="en-US"/>
              <a:t>Psychological </a:t>
            </a:r>
            <a:r>
              <a:rPr lang="en-US" altLang="en-US" b="1"/>
              <a:t>–</a:t>
            </a:r>
            <a:r>
              <a:rPr lang="en-US" altLang="en-US"/>
              <a:t> people tend to eat more when they are under stress or experiencing certain negative emotions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933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2: Biological Needs: Focus on Hunger</a:t>
            </a:r>
          </a:p>
        </p:txBody>
      </p:sp>
    </p:spTree>
    <p:extLst>
      <p:ext uri="{BB962C8B-B14F-4D97-AF65-F5344CB8AC3E}">
        <p14:creationId xmlns:p14="http://schemas.microsoft.com/office/powerpoint/2010/main" val="5218528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C92E1-5B73-4F76-A4CB-53B2C12108D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13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are the stimulus motives, the balance theory, and achievement motivation?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en-US"/>
              <a:t>STIMULUS MOTIVES</a:t>
            </a:r>
          </a:p>
          <a:p>
            <a:pPr marL="0" indent="0">
              <a:buFont typeface="Wingdings" charset="2"/>
              <a:buNone/>
            </a:pPr>
            <a:r>
              <a:rPr lang="en-US" altLang="en-US" i="1">
                <a:solidFill>
                  <a:schemeClr val="hlink"/>
                </a:solidFill>
              </a:rPr>
              <a:t>Stimulus Motives</a:t>
            </a:r>
            <a:r>
              <a:rPr lang="en-US" altLang="en-US" i="1"/>
              <a:t> </a:t>
            </a:r>
            <a:r>
              <a:rPr lang="en-US" altLang="en-US" b="1"/>
              <a:t>–</a:t>
            </a:r>
            <a:r>
              <a:rPr lang="en-US" altLang="en-US"/>
              <a:t> desires for stimulation such as sensory stimulation, activity and exploration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389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3: Psychological Needs</a:t>
            </a:r>
          </a:p>
        </p:txBody>
      </p:sp>
    </p:spTree>
    <p:extLst>
      <p:ext uri="{BB962C8B-B14F-4D97-AF65-F5344CB8AC3E}">
        <p14:creationId xmlns:p14="http://schemas.microsoft.com/office/powerpoint/2010/main" val="19354603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073B9-BA46-4DEB-9CDB-21C79D7B34E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13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are the stimulus motives, the balance theory, and achievement motivation?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en-US"/>
              <a:t>BALANCE THEORY</a:t>
            </a:r>
          </a:p>
          <a:p>
            <a:pPr marL="0" indent="0">
              <a:buFont typeface="Wingdings" charset="2"/>
              <a:buNone/>
            </a:pPr>
            <a:r>
              <a:rPr lang="en-US" altLang="en-US" i="1">
                <a:solidFill>
                  <a:schemeClr val="hlink"/>
                </a:solidFill>
              </a:rPr>
              <a:t>Balance Theory</a:t>
            </a:r>
            <a:r>
              <a:rPr lang="en-US" altLang="en-US" i="1"/>
              <a:t> </a:t>
            </a:r>
            <a:r>
              <a:rPr lang="en-US" altLang="en-US" b="1"/>
              <a:t>–</a:t>
            </a:r>
            <a:r>
              <a:rPr lang="en-US" altLang="en-US"/>
              <a:t> people need to organize their perception, opinions, and beliefs in a harmonious manner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389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3: Psychological Needs</a:t>
            </a:r>
          </a:p>
        </p:txBody>
      </p:sp>
    </p:spTree>
    <p:extLst>
      <p:ext uri="{BB962C8B-B14F-4D97-AF65-F5344CB8AC3E}">
        <p14:creationId xmlns:p14="http://schemas.microsoft.com/office/powerpoint/2010/main" val="30491542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75D67-D091-4C18-BFA2-7006B106B2A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13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What are the stimulus motives, the balance theory, and achievement motivation?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en-US"/>
              <a:t>ACHIEVEMENT MOTIVATION</a:t>
            </a:r>
          </a:p>
          <a:p>
            <a:pPr marL="0" indent="0">
              <a:buFont typeface="Wingdings" charset="2"/>
              <a:buNone/>
            </a:pPr>
            <a:r>
              <a:rPr lang="en-US" altLang="en-US" i="1">
                <a:solidFill>
                  <a:schemeClr val="hlink"/>
                </a:solidFill>
              </a:rPr>
              <a:t>Achievement Motivation</a:t>
            </a:r>
            <a:r>
              <a:rPr lang="en-US" altLang="en-US" i="1"/>
              <a:t> </a:t>
            </a:r>
            <a:r>
              <a:rPr lang="en-US" altLang="en-US" b="1"/>
              <a:t>–</a:t>
            </a:r>
            <a:r>
              <a:rPr lang="en-US" altLang="en-US"/>
              <a:t> people are driven to get ahead, to tackle challenging situations, and to meet high personal standards of success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389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3: Psychological Needs</a:t>
            </a:r>
          </a:p>
        </p:txBody>
      </p:sp>
    </p:spTree>
    <p:extLst>
      <p:ext uri="{BB962C8B-B14F-4D97-AF65-F5344CB8AC3E}">
        <p14:creationId xmlns:p14="http://schemas.microsoft.com/office/powerpoint/2010/main" val="12682860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7605F-0107-4521-A75D-77BA563EE19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13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Question: How do psychologists describe emotions?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382963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en-US"/>
              <a:t>EMOTIONS</a:t>
            </a:r>
          </a:p>
          <a:p>
            <a:r>
              <a:rPr lang="en-US" altLang="en-US" sz="2600">
                <a:solidFill>
                  <a:schemeClr val="hlink"/>
                </a:solidFill>
              </a:rPr>
              <a:t>The James-Lange Theory</a:t>
            </a:r>
            <a:r>
              <a:rPr lang="en-US" altLang="en-US" sz="2600"/>
              <a:t> </a:t>
            </a:r>
            <a:r>
              <a:rPr lang="en-US" altLang="en-US" sz="2600" b="1"/>
              <a:t>–</a:t>
            </a:r>
            <a:r>
              <a:rPr lang="en-US" altLang="en-US" sz="2600"/>
              <a:t> people’s emotions follow, rather than cause, their behavioral reactions to their situations</a:t>
            </a:r>
          </a:p>
          <a:p>
            <a:r>
              <a:rPr lang="en-US" altLang="en-US" sz="2600">
                <a:solidFill>
                  <a:schemeClr val="hlink"/>
                </a:solidFill>
              </a:rPr>
              <a:t>The Cannon-Bard Theory</a:t>
            </a:r>
            <a:r>
              <a:rPr lang="en-US" altLang="en-US" sz="2600"/>
              <a:t> </a:t>
            </a:r>
            <a:r>
              <a:rPr lang="en-US" altLang="en-US" sz="2600" b="1"/>
              <a:t>–</a:t>
            </a:r>
            <a:r>
              <a:rPr lang="en-US" altLang="en-US" sz="2600"/>
              <a:t> emotions accompany the bodily responses that are aroused by an external stimulus</a:t>
            </a:r>
          </a:p>
          <a:p>
            <a:r>
              <a:rPr lang="en-US" altLang="en-US" sz="2600">
                <a:solidFill>
                  <a:schemeClr val="hlink"/>
                </a:solidFill>
              </a:rPr>
              <a:t>Theory of Cognitive Appraisal</a:t>
            </a:r>
            <a:r>
              <a:rPr lang="en-US" altLang="en-US" sz="2600"/>
              <a:t> </a:t>
            </a:r>
            <a:r>
              <a:rPr lang="en-US" altLang="en-US" sz="2600" b="1"/>
              <a:t>–</a:t>
            </a:r>
            <a:r>
              <a:rPr lang="en-US" altLang="en-US" sz="2600"/>
              <a:t> the body reacts in physically similar ways even though different emotions are being experienced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2227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Section 4: Emotions</a:t>
            </a:r>
          </a:p>
        </p:txBody>
      </p:sp>
    </p:spTree>
    <p:extLst>
      <p:ext uri="{BB962C8B-B14F-4D97-AF65-F5344CB8AC3E}">
        <p14:creationId xmlns:p14="http://schemas.microsoft.com/office/powerpoint/2010/main" val="15596396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A8A3BFE-7530-46ED-8A5F-545195C8FF67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1">
                <a:solidFill>
                  <a:schemeClr val="accent2"/>
                </a:solidFill>
              </a:rPr>
              <a:t>Chapter 14</a:t>
            </a:r>
            <a:br>
              <a:rPr lang="en-US" b="0" i="1">
                <a:solidFill>
                  <a:schemeClr val="accent2"/>
                </a:solidFill>
              </a:rPr>
            </a:br>
            <a:r>
              <a:rPr lang="en-US"/>
              <a:t>THEORIES OF PERSONALITY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1:</a:t>
            </a:r>
            <a:r>
              <a:rPr lang="en-US"/>
              <a:t> The Trait Approach</a:t>
            </a:r>
          </a:p>
          <a:p>
            <a:r>
              <a:rPr lang="en-US">
                <a:solidFill>
                  <a:schemeClr val="accent2"/>
                </a:solidFill>
              </a:rPr>
              <a:t>Section 2:</a:t>
            </a:r>
            <a:r>
              <a:rPr lang="en-US"/>
              <a:t> The Psychoanalytic Approach</a:t>
            </a:r>
          </a:p>
          <a:p>
            <a:r>
              <a:rPr lang="en-US">
                <a:solidFill>
                  <a:schemeClr val="accent2"/>
                </a:solidFill>
              </a:rPr>
              <a:t>Section 3:</a:t>
            </a:r>
            <a:r>
              <a:rPr lang="en-US"/>
              <a:t> The Learning Approach</a:t>
            </a:r>
          </a:p>
          <a:p>
            <a:r>
              <a:rPr lang="en-US">
                <a:solidFill>
                  <a:schemeClr val="accent2"/>
                </a:solidFill>
              </a:rPr>
              <a:t>Section 4:</a:t>
            </a:r>
            <a:r>
              <a:rPr lang="en-US"/>
              <a:t> The Humanistic Approach</a:t>
            </a:r>
          </a:p>
          <a:p>
            <a:r>
              <a:rPr lang="en-US">
                <a:solidFill>
                  <a:schemeClr val="accent2"/>
                </a:solidFill>
              </a:rPr>
              <a:t>Section 5:</a:t>
            </a:r>
            <a:r>
              <a:rPr lang="en-US"/>
              <a:t> The Sociocultural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2 PSY">
  <a:themeElements>
    <a:clrScheme name="">
      <a:dk1>
        <a:srgbClr val="000000"/>
      </a:dk1>
      <a:lt1>
        <a:srgbClr val="FFFFFF"/>
      </a:lt1>
      <a:dk2>
        <a:srgbClr val="003366"/>
      </a:dk2>
      <a:lt2>
        <a:srgbClr val="33CCCC"/>
      </a:lt2>
      <a:accent1>
        <a:srgbClr val="006699"/>
      </a:accent1>
      <a:accent2>
        <a:srgbClr val="FFFF66"/>
      </a:accent2>
      <a:accent3>
        <a:srgbClr val="AAADB8"/>
      </a:accent3>
      <a:accent4>
        <a:srgbClr val="DADADA"/>
      </a:accent4>
      <a:accent5>
        <a:srgbClr val="AAB8CA"/>
      </a:accent5>
      <a:accent6>
        <a:srgbClr val="E7E75C"/>
      </a:accent6>
      <a:hlink>
        <a:srgbClr val="CCCCFF"/>
      </a:hlink>
      <a:folHlink>
        <a:srgbClr val="0099CC"/>
      </a:folHlink>
    </a:clrScheme>
    <a:fontScheme name="02 PS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2 PS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 PS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Data\Microsoft\Templates\02 PSY.pot</Template>
  <TotalTime>104</TotalTime>
  <Words>1163</Words>
  <Application>Microsoft Office PowerPoint</Application>
  <PresentationFormat>On-screen Show (4:3)</PresentationFormat>
  <Paragraphs>168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 Black</vt:lpstr>
      <vt:lpstr>Times New Roman</vt:lpstr>
      <vt:lpstr>Wingdings</vt:lpstr>
      <vt:lpstr>02 PSY</vt:lpstr>
      <vt:lpstr>Chapter 13 MOTIVATION AND EMOTION</vt:lpstr>
      <vt:lpstr>Question: What are the four theories of motivation?</vt:lpstr>
      <vt:lpstr>Question: What is the hunger drive, and what are the causes of obesity?</vt:lpstr>
      <vt:lpstr>Question: What is the hunger drive, and what are the causes of obesity?</vt:lpstr>
      <vt:lpstr>Question: What are the stimulus motives, the balance theory, and achievement motivation?</vt:lpstr>
      <vt:lpstr>Question: What are the stimulus motives, the balance theory, and achievement motivation?</vt:lpstr>
      <vt:lpstr>Question: What are the stimulus motives, the balance theory, and achievement motivation?</vt:lpstr>
      <vt:lpstr>Question: How do psychologists describe emotions?</vt:lpstr>
      <vt:lpstr>Chapter 14 THEORIES OF PERSONALITY</vt:lpstr>
      <vt:lpstr>Question: What are the main features and limitations of the trait theory of personality?</vt:lpstr>
      <vt:lpstr>Question: What impact has the psychoanalytic theory of personality had, and how has the theory been modified since Freud’s time?</vt:lpstr>
      <vt:lpstr>Question:  What do learning theorists believe are the influences on and motivations for behavior?</vt:lpstr>
      <vt:lpstr>Question:  How does the humanistic approach view the role of the self and free choice in shaping behavior?</vt:lpstr>
      <vt:lpstr>Question:  How does the sociocultural approach view the importance of ethnicity, gender, culture, and socioeconomic status in the development of personality?</vt:lpstr>
      <vt:lpstr>Chapter 16 GENDER ROLES</vt:lpstr>
      <vt:lpstr>Question: What are gender roles and gender stereotypes and how do they differ?</vt:lpstr>
      <vt:lpstr>Question: How have some studies indicated gender differences in cognitive abilities, personality, and behavior?</vt:lpstr>
      <vt:lpstr>Question: What is gender typing, and what are several theories that explain how it may occur?</vt:lpstr>
      <vt:lpstr>Question: What is gender typing, and what are several theories that explain how it may occur?</vt:lpstr>
      <vt:lpstr>Question: What is gender typing, and what are several theories that explain how it may occur?</vt:lpstr>
      <vt:lpstr>Question: How have gender roles changed over time, and in what ways can they vary from culture to culture?</vt:lpstr>
      <vt:lpstr>Question: How have gender roles changed over time, and in what ways can they vary from culture to culture?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THEORIES OF PERSONALITY</dc:title>
  <dc:creator>M. C. McLaughlin</dc:creator>
  <cp:lastModifiedBy>dan snethen</cp:lastModifiedBy>
  <cp:revision>8</cp:revision>
  <dcterms:created xsi:type="dcterms:W3CDTF">2002-08-05T19:24:19Z</dcterms:created>
  <dcterms:modified xsi:type="dcterms:W3CDTF">2015-12-07T13:15:48Z</dcterms:modified>
</cp:coreProperties>
</file>