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9"/>
  </p:notesMasterIdLst>
  <p:handoutMasterIdLst>
    <p:handoutMasterId r:id="rId60"/>
  </p:handoutMasterIdLst>
  <p:sldIdLst>
    <p:sldId id="256" r:id="rId2"/>
    <p:sldId id="268" r:id="rId3"/>
    <p:sldId id="269" r:id="rId4"/>
    <p:sldId id="270" r:id="rId5"/>
    <p:sldId id="271" r:id="rId6"/>
    <p:sldId id="272" r:id="rId7"/>
    <p:sldId id="273" r:id="rId8"/>
    <p:sldId id="274" r:id="rId9"/>
    <p:sldId id="275" r:id="rId10"/>
    <p:sldId id="276" r:id="rId11"/>
    <p:sldId id="277" r:id="rId12"/>
    <p:sldId id="279" r:id="rId13"/>
    <p:sldId id="280" r:id="rId14"/>
    <p:sldId id="281" r:id="rId15"/>
    <p:sldId id="282" r:id="rId16"/>
    <p:sldId id="284" r:id="rId17"/>
    <p:sldId id="325" r:id="rId18"/>
    <p:sldId id="285" r:id="rId19"/>
    <p:sldId id="286" r:id="rId20"/>
    <p:sldId id="287" r:id="rId21"/>
    <p:sldId id="288" r:id="rId22"/>
    <p:sldId id="289" r:id="rId23"/>
    <p:sldId id="290" r:id="rId24"/>
    <p:sldId id="298" r:id="rId25"/>
    <p:sldId id="320" r:id="rId26"/>
    <p:sldId id="299" r:id="rId27"/>
    <p:sldId id="300" r:id="rId28"/>
    <p:sldId id="301" r:id="rId29"/>
    <p:sldId id="302" r:id="rId30"/>
    <p:sldId id="321" r:id="rId31"/>
    <p:sldId id="303" r:id="rId32"/>
    <p:sldId id="304" r:id="rId33"/>
    <p:sldId id="305" r:id="rId34"/>
    <p:sldId id="312" r:id="rId35"/>
    <p:sldId id="323" r:id="rId36"/>
    <p:sldId id="313" r:id="rId37"/>
    <p:sldId id="314" r:id="rId38"/>
    <p:sldId id="315" r:id="rId39"/>
    <p:sldId id="316" r:id="rId40"/>
    <p:sldId id="324" r:id="rId41"/>
    <p:sldId id="317" r:id="rId42"/>
    <p:sldId id="318" r:id="rId43"/>
    <p:sldId id="319" r:id="rId44"/>
    <p:sldId id="306" r:id="rId45"/>
    <p:sldId id="307" r:id="rId46"/>
    <p:sldId id="308" r:id="rId47"/>
    <p:sldId id="309" r:id="rId48"/>
    <p:sldId id="310" r:id="rId49"/>
    <p:sldId id="322" r:id="rId50"/>
    <p:sldId id="326" r:id="rId51"/>
    <p:sldId id="327" r:id="rId52"/>
    <p:sldId id="328" r:id="rId53"/>
    <p:sldId id="329" r:id="rId54"/>
    <p:sldId id="330" r:id="rId55"/>
    <p:sldId id="331" r:id="rId56"/>
    <p:sldId id="332" r:id="rId57"/>
    <p:sldId id="333" r:id="rId58"/>
  </p:sldIdLst>
  <p:sldSz cx="9144000" cy="6858000" type="screen4x3"/>
  <p:notesSz cx="6858000" cy="9077325"/>
  <p:defaultTextStyle>
    <a:defPPr>
      <a:defRPr lang="en-US"/>
    </a:defPPr>
    <a:lvl1pPr algn="ctr" rtl="0" fontAlgn="base">
      <a:spcBef>
        <a:spcPct val="0"/>
      </a:spcBef>
      <a:spcAft>
        <a:spcPct val="0"/>
      </a:spcAft>
      <a:defRPr sz="2800" b="1" kern="1200">
        <a:solidFill>
          <a:schemeClr val="tx2"/>
        </a:solidFill>
        <a:latin typeface="Arial" charset="0"/>
        <a:ea typeface="+mn-ea"/>
        <a:cs typeface="+mn-cs"/>
      </a:defRPr>
    </a:lvl1pPr>
    <a:lvl2pPr marL="457200" algn="ctr" rtl="0" fontAlgn="base">
      <a:spcBef>
        <a:spcPct val="0"/>
      </a:spcBef>
      <a:spcAft>
        <a:spcPct val="0"/>
      </a:spcAft>
      <a:defRPr sz="2800" b="1" kern="1200">
        <a:solidFill>
          <a:schemeClr val="tx2"/>
        </a:solidFill>
        <a:latin typeface="Arial" charset="0"/>
        <a:ea typeface="+mn-ea"/>
        <a:cs typeface="+mn-cs"/>
      </a:defRPr>
    </a:lvl2pPr>
    <a:lvl3pPr marL="914400" algn="ctr" rtl="0" fontAlgn="base">
      <a:spcBef>
        <a:spcPct val="0"/>
      </a:spcBef>
      <a:spcAft>
        <a:spcPct val="0"/>
      </a:spcAft>
      <a:defRPr sz="2800" b="1" kern="1200">
        <a:solidFill>
          <a:schemeClr val="tx2"/>
        </a:solidFill>
        <a:latin typeface="Arial" charset="0"/>
        <a:ea typeface="+mn-ea"/>
        <a:cs typeface="+mn-cs"/>
      </a:defRPr>
    </a:lvl3pPr>
    <a:lvl4pPr marL="1371600" algn="ctr" rtl="0" fontAlgn="base">
      <a:spcBef>
        <a:spcPct val="0"/>
      </a:spcBef>
      <a:spcAft>
        <a:spcPct val="0"/>
      </a:spcAft>
      <a:defRPr sz="2800" b="1" kern="1200">
        <a:solidFill>
          <a:schemeClr val="tx2"/>
        </a:solidFill>
        <a:latin typeface="Arial" charset="0"/>
        <a:ea typeface="+mn-ea"/>
        <a:cs typeface="+mn-cs"/>
      </a:defRPr>
    </a:lvl4pPr>
    <a:lvl5pPr marL="1828800" algn="ctr" rtl="0" fontAlgn="base">
      <a:spcBef>
        <a:spcPct val="0"/>
      </a:spcBef>
      <a:spcAft>
        <a:spcPct val="0"/>
      </a:spcAft>
      <a:defRPr sz="2800" b="1" kern="1200">
        <a:solidFill>
          <a:schemeClr val="tx2"/>
        </a:solidFill>
        <a:latin typeface="Arial" charset="0"/>
        <a:ea typeface="+mn-ea"/>
        <a:cs typeface="+mn-cs"/>
      </a:defRPr>
    </a:lvl5pPr>
    <a:lvl6pPr marL="2286000" algn="l" defTabSz="914400" rtl="0" eaLnBrk="1" latinLnBrk="0" hangingPunct="1">
      <a:defRPr sz="2800" b="1" kern="1200">
        <a:solidFill>
          <a:schemeClr val="tx2"/>
        </a:solidFill>
        <a:latin typeface="Arial" charset="0"/>
        <a:ea typeface="+mn-ea"/>
        <a:cs typeface="+mn-cs"/>
      </a:defRPr>
    </a:lvl6pPr>
    <a:lvl7pPr marL="2743200" algn="l" defTabSz="914400" rtl="0" eaLnBrk="1" latinLnBrk="0" hangingPunct="1">
      <a:defRPr sz="2800" b="1" kern="1200">
        <a:solidFill>
          <a:schemeClr val="tx2"/>
        </a:solidFill>
        <a:latin typeface="Arial" charset="0"/>
        <a:ea typeface="+mn-ea"/>
        <a:cs typeface="+mn-cs"/>
      </a:defRPr>
    </a:lvl7pPr>
    <a:lvl8pPr marL="3200400" algn="l" defTabSz="914400" rtl="0" eaLnBrk="1" latinLnBrk="0" hangingPunct="1">
      <a:defRPr sz="2800" b="1" kern="1200">
        <a:solidFill>
          <a:schemeClr val="tx2"/>
        </a:solidFill>
        <a:latin typeface="Arial" charset="0"/>
        <a:ea typeface="+mn-ea"/>
        <a:cs typeface="+mn-cs"/>
      </a:defRPr>
    </a:lvl8pPr>
    <a:lvl9pPr marL="3657600" algn="l" defTabSz="914400" rtl="0" eaLnBrk="1" latinLnBrk="0" hangingPunct="1">
      <a:defRPr sz="2800" b="1" kern="1200">
        <a:solidFill>
          <a:schemeClr val="tx2"/>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B5129"/>
    <a:srgbClr val="336600"/>
    <a:srgbClr val="E1E1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727" autoAdjust="0"/>
    <p:restoredTop sz="86323" autoAdjust="0"/>
  </p:normalViewPr>
  <p:slideViewPr>
    <p:cSldViewPr>
      <p:cViewPr varScale="1">
        <p:scale>
          <a:sx n="64" d="100"/>
          <a:sy n="64" d="100"/>
        </p:scale>
        <p:origin x="-540" y="-108"/>
      </p:cViewPr>
      <p:guideLst>
        <p:guide orient="horz" pos="2160"/>
        <p:guide pos="2880"/>
      </p:guideLst>
    </p:cSldViewPr>
  </p:slideViewPr>
  <p:outlineViewPr>
    <p:cViewPr>
      <p:scale>
        <a:sx n="33" d="100"/>
        <a:sy n="33" d="100"/>
      </p:scale>
      <p:origin x="0" y="25680"/>
    </p:cViewPr>
    <p:sldLst>
      <p:sld r:id="rId1" collapse="1"/>
      <p:sld r:id="rId2" collapse="1"/>
      <p:sld r:id="rId3" collapse="1"/>
      <p:sld r:id="rId4" collapse="1"/>
      <p:sld r:id="rId5" collapse="1"/>
      <p:sld r:id="rId6" collapse="1"/>
      <p:sld r:id="rId7" collapse="1"/>
    </p:sldLst>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_rels/viewProps.xml.rels><?xml version="1.0" encoding="UTF-8" standalone="yes"?>
<Relationships xmlns="http://schemas.openxmlformats.org/package/2006/relationships"><Relationship Id="rId3" Type="http://schemas.openxmlformats.org/officeDocument/2006/relationships/slide" Target="slides/slide33.xml"/><Relationship Id="rId7" Type="http://schemas.openxmlformats.org/officeDocument/2006/relationships/slide" Target="slides/slide49.xml"/><Relationship Id="rId2" Type="http://schemas.openxmlformats.org/officeDocument/2006/relationships/slide" Target="slides/slide31.xml"/><Relationship Id="rId1" Type="http://schemas.openxmlformats.org/officeDocument/2006/relationships/slide" Target="slides/slide18.xml"/><Relationship Id="rId6" Type="http://schemas.openxmlformats.org/officeDocument/2006/relationships/slide" Target="slides/slide48.xml"/><Relationship Id="rId5" Type="http://schemas.openxmlformats.org/officeDocument/2006/relationships/slide" Target="slides/slide47.xml"/><Relationship Id="rId4" Type="http://schemas.openxmlformats.org/officeDocument/2006/relationships/slide" Target="slides/slide4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22" name="Rectangle 2"/>
          <p:cNvSpPr>
            <a:spLocks noGrp="1" noChangeArrowheads="1"/>
          </p:cNvSpPr>
          <p:nvPr>
            <p:ph type="hdr" sz="quarter"/>
          </p:nvPr>
        </p:nvSpPr>
        <p:spPr bwMode="auto">
          <a:xfrm>
            <a:off x="0" y="0"/>
            <a:ext cx="2971800" cy="4540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b="0">
                <a:solidFill>
                  <a:schemeClr val="tx1"/>
                </a:solidFill>
              </a:defRPr>
            </a:lvl1pPr>
          </a:lstStyle>
          <a:p>
            <a:pPr>
              <a:defRPr/>
            </a:pPr>
            <a:endParaRPr lang="en-US"/>
          </a:p>
        </p:txBody>
      </p:sp>
      <p:sp>
        <p:nvSpPr>
          <p:cNvPr id="133123" name="Rectangle 3"/>
          <p:cNvSpPr>
            <a:spLocks noGrp="1" noChangeArrowheads="1"/>
          </p:cNvSpPr>
          <p:nvPr>
            <p:ph type="dt" sz="quarter" idx="1"/>
          </p:nvPr>
        </p:nvSpPr>
        <p:spPr bwMode="auto">
          <a:xfrm>
            <a:off x="3884613" y="0"/>
            <a:ext cx="2971800" cy="4540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solidFill>
                  <a:schemeClr val="tx1"/>
                </a:solidFill>
              </a:defRPr>
            </a:lvl1pPr>
          </a:lstStyle>
          <a:p>
            <a:pPr>
              <a:defRPr/>
            </a:pPr>
            <a:endParaRPr lang="en-US"/>
          </a:p>
        </p:txBody>
      </p:sp>
      <p:sp>
        <p:nvSpPr>
          <p:cNvPr id="133124" name="Rectangle 4"/>
          <p:cNvSpPr>
            <a:spLocks noGrp="1" noChangeArrowheads="1"/>
          </p:cNvSpPr>
          <p:nvPr>
            <p:ph type="ftr" sz="quarter" idx="2"/>
          </p:nvPr>
        </p:nvSpPr>
        <p:spPr bwMode="auto">
          <a:xfrm>
            <a:off x="0" y="8621713"/>
            <a:ext cx="2971800" cy="454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b="0">
                <a:solidFill>
                  <a:schemeClr val="tx1"/>
                </a:solidFill>
              </a:defRPr>
            </a:lvl1pPr>
          </a:lstStyle>
          <a:p>
            <a:pPr>
              <a:defRPr/>
            </a:pPr>
            <a:endParaRPr lang="en-US"/>
          </a:p>
        </p:txBody>
      </p:sp>
      <p:sp>
        <p:nvSpPr>
          <p:cNvPr id="133125" name="Rectangle 5"/>
          <p:cNvSpPr>
            <a:spLocks noGrp="1" noChangeArrowheads="1"/>
          </p:cNvSpPr>
          <p:nvPr>
            <p:ph type="sldNum" sz="quarter" idx="3"/>
          </p:nvPr>
        </p:nvSpPr>
        <p:spPr bwMode="auto">
          <a:xfrm>
            <a:off x="3884613" y="8621713"/>
            <a:ext cx="2971800" cy="454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solidFill>
                  <a:schemeClr val="tx1"/>
                </a:solidFill>
              </a:defRPr>
            </a:lvl1pPr>
          </a:lstStyle>
          <a:p>
            <a:pPr>
              <a:defRPr/>
            </a:pPr>
            <a:fld id="{3273DF1A-94A3-4BA9-9777-C40C600E8578}" type="slidenum">
              <a:rPr lang="en-US"/>
              <a:pPr>
                <a:defRPr/>
              </a:pPr>
              <a:t>‹#›</a:t>
            </a:fld>
            <a:endParaRPr lang="en-US"/>
          </a:p>
        </p:txBody>
      </p:sp>
    </p:spTree>
    <p:extLst>
      <p:ext uri="{BB962C8B-B14F-4D97-AF65-F5344CB8AC3E}">
        <p14:creationId xmlns:p14="http://schemas.microsoft.com/office/powerpoint/2010/main" val="26406344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40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b="0">
                <a:solidFill>
                  <a:schemeClr val="tx1"/>
                </a:solidFill>
              </a:defRPr>
            </a:lvl1pPr>
          </a:lstStyle>
          <a:p>
            <a:pPr>
              <a:defRPr/>
            </a:pPr>
            <a:endParaRPr lang="en-US"/>
          </a:p>
        </p:txBody>
      </p:sp>
      <p:sp>
        <p:nvSpPr>
          <p:cNvPr id="4099" name="Rectangle 3"/>
          <p:cNvSpPr>
            <a:spLocks noGrp="1" noChangeArrowheads="1"/>
          </p:cNvSpPr>
          <p:nvPr>
            <p:ph type="dt" idx="1"/>
          </p:nvPr>
        </p:nvSpPr>
        <p:spPr bwMode="auto">
          <a:xfrm>
            <a:off x="3884613" y="0"/>
            <a:ext cx="2971800" cy="4540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solidFill>
                  <a:schemeClr val="tx1"/>
                </a:solidFill>
              </a:defRPr>
            </a:lvl1pPr>
          </a:lstStyle>
          <a:p>
            <a:pPr>
              <a:defRPr/>
            </a:pPr>
            <a:endParaRPr lang="en-US"/>
          </a:p>
        </p:txBody>
      </p:sp>
      <p:sp>
        <p:nvSpPr>
          <p:cNvPr id="72708" name="Rectangle 4"/>
          <p:cNvSpPr>
            <a:spLocks noRot="1" noChangeArrowheads="1" noTextEdit="1"/>
          </p:cNvSpPr>
          <p:nvPr>
            <p:ph type="sldImg" idx="2"/>
          </p:nvPr>
        </p:nvSpPr>
        <p:spPr bwMode="auto">
          <a:xfrm>
            <a:off x="1160463" y="681038"/>
            <a:ext cx="4538662" cy="34036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685800" y="4311650"/>
            <a:ext cx="5486400" cy="40846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8621713"/>
            <a:ext cx="2971800" cy="454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b="0">
                <a:solidFill>
                  <a:schemeClr val="tx1"/>
                </a:solidFill>
              </a:defRPr>
            </a:lvl1pPr>
          </a:lstStyle>
          <a:p>
            <a:pPr>
              <a:defRPr/>
            </a:pPr>
            <a:endParaRPr lang="en-US"/>
          </a:p>
        </p:txBody>
      </p:sp>
      <p:sp>
        <p:nvSpPr>
          <p:cNvPr id="4103" name="Rectangle 7"/>
          <p:cNvSpPr>
            <a:spLocks noGrp="1" noChangeArrowheads="1"/>
          </p:cNvSpPr>
          <p:nvPr>
            <p:ph type="sldNum" sz="quarter" idx="5"/>
          </p:nvPr>
        </p:nvSpPr>
        <p:spPr bwMode="auto">
          <a:xfrm>
            <a:off x="3884613" y="8621713"/>
            <a:ext cx="2971800" cy="454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solidFill>
                  <a:schemeClr val="tx1"/>
                </a:solidFill>
              </a:defRPr>
            </a:lvl1pPr>
          </a:lstStyle>
          <a:p>
            <a:pPr>
              <a:defRPr/>
            </a:pPr>
            <a:fld id="{63DE3FC7-7404-4545-83D1-AD263C0DC429}" type="slidenum">
              <a:rPr lang="en-US"/>
              <a:pPr>
                <a:defRPr/>
              </a:pPr>
              <a:t>‹#›</a:t>
            </a:fld>
            <a:endParaRPr lang="en-US"/>
          </a:p>
        </p:txBody>
      </p:sp>
    </p:spTree>
    <p:extLst>
      <p:ext uri="{BB962C8B-B14F-4D97-AF65-F5344CB8AC3E}">
        <p14:creationId xmlns:p14="http://schemas.microsoft.com/office/powerpoint/2010/main" val="231751672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eaLnBrk="1" hangingPunct="1"/>
            <a:fld id="{3D6E78CD-BFE4-4293-9EDE-7D458021E360}" type="slidenum">
              <a:rPr lang="en-US" altLang="en-US" sz="1200" b="0" smtClean="0">
                <a:solidFill>
                  <a:schemeClr val="tx1"/>
                </a:solidFill>
              </a:rPr>
              <a:pPr eaLnBrk="1" hangingPunct="1"/>
              <a:t>2</a:t>
            </a:fld>
            <a:endParaRPr lang="en-US" altLang="en-US" sz="1200" b="0" smtClean="0">
              <a:solidFill>
                <a:schemeClr val="tx1"/>
              </a:solidFill>
            </a:endParaRPr>
          </a:p>
        </p:txBody>
      </p:sp>
      <p:sp>
        <p:nvSpPr>
          <p:cNvPr id="84995" name="Rectangle 2"/>
          <p:cNvSpPr>
            <a:spLocks noRot="1" noChangeArrowheads="1" noTextEdit="1"/>
          </p:cNvSpPr>
          <p:nvPr>
            <p:ph type="sldImg"/>
          </p:nvPr>
        </p:nvSpPr>
        <p:spPr>
          <a:ln/>
        </p:spPr>
      </p:sp>
      <p:sp>
        <p:nvSpPr>
          <p:cNvPr id="849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eaLnBrk="1" hangingPunct="1"/>
            <a:fld id="{6A0FAD45-3212-4E3B-8008-A53D967D4066}" type="slidenum">
              <a:rPr lang="en-US" altLang="en-US" sz="1200" b="0" smtClean="0">
                <a:solidFill>
                  <a:schemeClr val="tx1"/>
                </a:solidFill>
              </a:rPr>
              <a:pPr eaLnBrk="1" hangingPunct="1"/>
              <a:t>11</a:t>
            </a:fld>
            <a:endParaRPr lang="en-US" altLang="en-US" sz="1200" b="0" smtClean="0">
              <a:solidFill>
                <a:schemeClr val="tx1"/>
              </a:solidFill>
            </a:endParaRPr>
          </a:p>
        </p:txBody>
      </p:sp>
      <p:sp>
        <p:nvSpPr>
          <p:cNvPr id="94211" name="Rectangle 2"/>
          <p:cNvSpPr>
            <a:spLocks noRot="1" noChangeArrowheads="1" noTextEdit="1"/>
          </p:cNvSpPr>
          <p:nvPr>
            <p:ph type="sldImg"/>
          </p:nvPr>
        </p:nvSpPr>
        <p:spPr>
          <a:ln/>
        </p:spPr>
      </p:sp>
      <p:sp>
        <p:nvSpPr>
          <p:cNvPr id="942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eaLnBrk="1" hangingPunct="1"/>
            <a:fld id="{4E2C481D-5212-4563-B287-3741C92947A7}" type="slidenum">
              <a:rPr lang="en-US" altLang="en-US" sz="1200" b="0" smtClean="0">
                <a:solidFill>
                  <a:schemeClr val="tx1"/>
                </a:solidFill>
              </a:rPr>
              <a:pPr eaLnBrk="1" hangingPunct="1"/>
              <a:t>12</a:t>
            </a:fld>
            <a:endParaRPr lang="en-US" altLang="en-US" sz="1200" b="0" smtClean="0">
              <a:solidFill>
                <a:schemeClr val="tx1"/>
              </a:solidFill>
            </a:endParaRPr>
          </a:p>
        </p:txBody>
      </p:sp>
      <p:sp>
        <p:nvSpPr>
          <p:cNvPr id="95235" name="Rectangle 2"/>
          <p:cNvSpPr>
            <a:spLocks noRot="1" noChangeArrowheads="1" noTextEdit="1"/>
          </p:cNvSpPr>
          <p:nvPr>
            <p:ph type="sldImg"/>
          </p:nvPr>
        </p:nvSpPr>
        <p:spPr>
          <a:ln/>
        </p:spPr>
      </p:sp>
      <p:sp>
        <p:nvSpPr>
          <p:cNvPr id="952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eaLnBrk="1" hangingPunct="1"/>
            <a:fld id="{E5AFCEF4-F94B-4F28-AD45-3436A45EBA61}" type="slidenum">
              <a:rPr lang="en-US" altLang="en-US" sz="1200" b="0" smtClean="0">
                <a:solidFill>
                  <a:schemeClr val="tx1"/>
                </a:solidFill>
              </a:rPr>
              <a:pPr eaLnBrk="1" hangingPunct="1"/>
              <a:t>13</a:t>
            </a:fld>
            <a:endParaRPr lang="en-US" altLang="en-US" sz="1200" b="0" smtClean="0">
              <a:solidFill>
                <a:schemeClr val="tx1"/>
              </a:solidFill>
            </a:endParaRPr>
          </a:p>
        </p:txBody>
      </p:sp>
      <p:sp>
        <p:nvSpPr>
          <p:cNvPr id="96259" name="Rectangle 2"/>
          <p:cNvSpPr>
            <a:spLocks noRot="1" noChangeArrowheads="1" noTextEdit="1"/>
          </p:cNvSpPr>
          <p:nvPr>
            <p:ph type="sldImg"/>
          </p:nvPr>
        </p:nvSpPr>
        <p:spPr>
          <a:ln/>
        </p:spPr>
      </p:sp>
      <p:sp>
        <p:nvSpPr>
          <p:cNvPr id="962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eaLnBrk="1" hangingPunct="1"/>
            <a:fld id="{73E16120-05D2-45FD-9487-867909FCCAE6}" type="slidenum">
              <a:rPr lang="en-US" altLang="en-US" sz="1200" b="0" smtClean="0">
                <a:solidFill>
                  <a:schemeClr val="tx1"/>
                </a:solidFill>
              </a:rPr>
              <a:pPr eaLnBrk="1" hangingPunct="1"/>
              <a:t>14</a:t>
            </a:fld>
            <a:endParaRPr lang="en-US" altLang="en-US" sz="1200" b="0" smtClean="0">
              <a:solidFill>
                <a:schemeClr val="tx1"/>
              </a:solidFill>
            </a:endParaRPr>
          </a:p>
        </p:txBody>
      </p:sp>
      <p:sp>
        <p:nvSpPr>
          <p:cNvPr id="97283" name="Rectangle 2"/>
          <p:cNvSpPr>
            <a:spLocks noRot="1" noChangeArrowheads="1" noTextEdit="1"/>
          </p:cNvSpPr>
          <p:nvPr>
            <p:ph type="sldImg"/>
          </p:nvPr>
        </p:nvSpPr>
        <p:spPr>
          <a:ln/>
        </p:spPr>
      </p:sp>
      <p:sp>
        <p:nvSpPr>
          <p:cNvPr id="972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eaLnBrk="1" hangingPunct="1"/>
            <a:fld id="{24925899-6B7A-4A15-AC2E-274513D7641B}" type="slidenum">
              <a:rPr lang="en-US" altLang="en-US" sz="1200" b="0" smtClean="0">
                <a:solidFill>
                  <a:schemeClr val="tx1"/>
                </a:solidFill>
              </a:rPr>
              <a:pPr eaLnBrk="1" hangingPunct="1"/>
              <a:t>15</a:t>
            </a:fld>
            <a:endParaRPr lang="en-US" altLang="en-US" sz="1200" b="0" smtClean="0">
              <a:solidFill>
                <a:schemeClr val="tx1"/>
              </a:solidFill>
            </a:endParaRPr>
          </a:p>
        </p:txBody>
      </p:sp>
      <p:sp>
        <p:nvSpPr>
          <p:cNvPr id="98307" name="Rectangle 2"/>
          <p:cNvSpPr>
            <a:spLocks noRot="1" noChangeArrowheads="1" noTextEdit="1"/>
          </p:cNvSpPr>
          <p:nvPr>
            <p:ph type="sldImg"/>
          </p:nvPr>
        </p:nvSpPr>
        <p:spPr>
          <a:ln/>
        </p:spPr>
      </p:sp>
      <p:sp>
        <p:nvSpPr>
          <p:cNvPr id="983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eaLnBrk="1" hangingPunct="1"/>
            <a:fld id="{215349F3-3FD7-45E1-9E3C-39C8499E086F}" type="slidenum">
              <a:rPr lang="en-US" altLang="en-US" sz="1200" b="0" smtClean="0">
                <a:solidFill>
                  <a:schemeClr val="tx1"/>
                </a:solidFill>
              </a:rPr>
              <a:pPr eaLnBrk="1" hangingPunct="1"/>
              <a:t>16</a:t>
            </a:fld>
            <a:endParaRPr lang="en-US" altLang="en-US" sz="1200" b="0" smtClean="0">
              <a:solidFill>
                <a:schemeClr val="tx1"/>
              </a:solidFill>
            </a:endParaRPr>
          </a:p>
        </p:txBody>
      </p:sp>
      <p:sp>
        <p:nvSpPr>
          <p:cNvPr id="99331" name="Rectangle 2"/>
          <p:cNvSpPr>
            <a:spLocks noRot="1" noChangeArrowheads="1" noTextEdit="1"/>
          </p:cNvSpPr>
          <p:nvPr>
            <p:ph type="sldImg"/>
          </p:nvPr>
        </p:nvSpPr>
        <p:spPr>
          <a:ln/>
        </p:spPr>
      </p:sp>
      <p:sp>
        <p:nvSpPr>
          <p:cNvPr id="993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eaLnBrk="1" hangingPunct="1"/>
            <a:fld id="{6630F579-42AA-45E5-B8A3-48CEF62A80E9}" type="slidenum">
              <a:rPr lang="en-US" altLang="en-US" sz="1200" b="0" smtClean="0">
                <a:solidFill>
                  <a:schemeClr val="tx1"/>
                </a:solidFill>
              </a:rPr>
              <a:pPr eaLnBrk="1" hangingPunct="1"/>
              <a:t>18</a:t>
            </a:fld>
            <a:endParaRPr lang="en-US" altLang="en-US" sz="1200" b="0" smtClean="0">
              <a:solidFill>
                <a:schemeClr val="tx1"/>
              </a:solidFill>
            </a:endParaRPr>
          </a:p>
        </p:txBody>
      </p:sp>
      <p:sp>
        <p:nvSpPr>
          <p:cNvPr id="100355" name="Rectangle 2"/>
          <p:cNvSpPr>
            <a:spLocks noRot="1" noChangeArrowheads="1" noTextEdit="1"/>
          </p:cNvSpPr>
          <p:nvPr>
            <p:ph type="sldImg"/>
          </p:nvPr>
        </p:nvSpPr>
        <p:spPr>
          <a:ln/>
        </p:spPr>
      </p:sp>
      <p:sp>
        <p:nvSpPr>
          <p:cNvPr id="1003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eaLnBrk="1" hangingPunct="1"/>
            <a:fld id="{EBB840BC-CE02-4727-BFEB-9DCEFAE3DAFC}" type="slidenum">
              <a:rPr lang="en-US" altLang="en-US" sz="1200" b="0" smtClean="0">
                <a:solidFill>
                  <a:schemeClr val="tx1"/>
                </a:solidFill>
              </a:rPr>
              <a:pPr eaLnBrk="1" hangingPunct="1"/>
              <a:t>19</a:t>
            </a:fld>
            <a:endParaRPr lang="en-US" altLang="en-US" sz="1200" b="0" smtClean="0">
              <a:solidFill>
                <a:schemeClr val="tx1"/>
              </a:solidFill>
            </a:endParaRPr>
          </a:p>
        </p:txBody>
      </p:sp>
      <p:sp>
        <p:nvSpPr>
          <p:cNvPr id="101379" name="Rectangle 2"/>
          <p:cNvSpPr>
            <a:spLocks noRot="1" noChangeArrowheads="1" noTextEdit="1"/>
          </p:cNvSpPr>
          <p:nvPr>
            <p:ph type="sldImg"/>
          </p:nvPr>
        </p:nvSpPr>
        <p:spPr>
          <a:ln/>
        </p:spPr>
      </p:sp>
      <p:sp>
        <p:nvSpPr>
          <p:cNvPr id="1013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eaLnBrk="1" hangingPunct="1"/>
            <a:fld id="{C72C7F1A-5704-4C70-8D77-EF2AE2E52A0C}" type="slidenum">
              <a:rPr lang="en-US" altLang="en-US" sz="1200" b="0" smtClean="0">
                <a:solidFill>
                  <a:schemeClr val="tx1"/>
                </a:solidFill>
              </a:rPr>
              <a:pPr eaLnBrk="1" hangingPunct="1"/>
              <a:t>20</a:t>
            </a:fld>
            <a:endParaRPr lang="en-US" altLang="en-US" sz="1200" b="0" smtClean="0">
              <a:solidFill>
                <a:schemeClr val="tx1"/>
              </a:solidFill>
            </a:endParaRPr>
          </a:p>
        </p:txBody>
      </p:sp>
      <p:sp>
        <p:nvSpPr>
          <p:cNvPr id="102403" name="Rectangle 2"/>
          <p:cNvSpPr>
            <a:spLocks noRot="1" noChangeArrowheads="1" noTextEdit="1"/>
          </p:cNvSpPr>
          <p:nvPr>
            <p:ph type="sldImg"/>
          </p:nvPr>
        </p:nvSpPr>
        <p:spPr>
          <a:ln/>
        </p:spPr>
      </p:sp>
      <p:sp>
        <p:nvSpPr>
          <p:cNvPr id="1024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eaLnBrk="1" hangingPunct="1"/>
            <a:fld id="{DDC51077-1219-48EB-B75D-22E3370EB609}" type="slidenum">
              <a:rPr lang="en-US" altLang="en-US" sz="1200" b="0" smtClean="0">
                <a:solidFill>
                  <a:schemeClr val="tx1"/>
                </a:solidFill>
              </a:rPr>
              <a:pPr eaLnBrk="1" hangingPunct="1"/>
              <a:t>21</a:t>
            </a:fld>
            <a:endParaRPr lang="en-US" altLang="en-US" sz="1200" b="0" smtClean="0">
              <a:solidFill>
                <a:schemeClr val="tx1"/>
              </a:solidFill>
            </a:endParaRPr>
          </a:p>
        </p:txBody>
      </p:sp>
      <p:sp>
        <p:nvSpPr>
          <p:cNvPr id="103427" name="Rectangle 2"/>
          <p:cNvSpPr>
            <a:spLocks noRot="1" noChangeArrowheads="1" noTextEdit="1"/>
          </p:cNvSpPr>
          <p:nvPr>
            <p:ph type="sldImg"/>
          </p:nvPr>
        </p:nvSpPr>
        <p:spPr>
          <a:ln/>
        </p:spPr>
      </p:sp>
      <p:sp>
        <p:nvSpPr>
          <p:cNvPr id="1034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eaLnBrk="1" hangingPunct="1"/>
            <a:fld id="{672D75F8-E82F-4D13-B87C-16D762FA0232}" type="slidenum">
              <a:rPr lang="en-US" altLang="en-US" sz="1200" b="0" smtClean="0">
                <a:solidFill>
                  <a:schemeClr val="tx1"/>
                </a:solidFill>
              </a:rPr>
              <a:pPr eaLnBrk="1" hangingPunct="1"/>
              <a:t>3</a:t>
            </a:fld>
            <a:endParaRPr lang="en-US" altLang="en-US" sz="1200" b="0" smtClean="0">
              <a:solidFill>
                <a:schemeClr val="tx1"/>
              </a:solidFill>
            </a:endParaRPr>
          </a:p>
        </p:txBody>
      </p:sp>
      <p:sp>
        <p:nvSpPr>
          <p:cNvPr id="86019" name="Rectangle 2"/>
          <p:cNvSpPr>
            <a:spLocks noRot="1" noChangeArrowheads="1" noTextEdit="1"/>
          </p:cNvSpPr>
          <p:nvPr>
            <p:ph type="sldImg"/>
          </p:nvPr>
        </p:nvSpPr>
        <p:spPr>
          <a:ln/>
        </p:spPr>
      </p:sp>
      <p:sp>
        <p:nvSpPr>
          <p:cNvPr id="860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eaLnBrk="1" hangingPunct="1"/>
            <a:fld id="{B232875D-9061-4993-905C-B9D7CFBFEDCF}" type="slidenum">
              <a:rPr lang="en-US" altLang="en-US" sz="1200" b="0" smtClean="0">
                <a:solidFill>
                  <a:schemeClr val="tx1"/>
                </a:solidFill>
              </a:rPr>
              <a:pPr eaLnBrk="1" hangingPunct="1"/>
              <a:t>22</a:t>
            </a:fld>
            <a:endParaRPr lang="en-US" altLang="en-US" sz="1200" b="0" smtClean="0">
              <a:solidFill>
                <a:schemeClr val="tx1"/>
              </a:solidFill>
            </a:endParaRPr>
          </a:p>
        </p:txBody>
      </p:sp>
      <p:sp>
        <p:nvSpPr>
          <p:cNvPr id="104451" name="Rectangle 2"/>
          <p:cNvSpPr>
            <a:spLocks noRot="1" noChangeArrowheads="1" noTextEdit="1"/>
          </p:cNvSpPr>
          <p:nvPr>
            <p:ph type="sldImg"/>
          </p:nvPr>
        </p:nvSpPr>
        <p:spPr>
          <a:ln/>
        </p:spPr>
      </p:sp>
      <p:sp>
        <p:nvSpPr>
          <p:cNvPr id="1044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eaLnBrk="1" hangingPunct="1"/>
            <a:fld id="{656A4214-A61D-4E96-99FE-5E8E5A5FB31B}" type="slidenum">
              <a:rPr lang="en-US" altLang="en-US" sz="1200" b="0" smtClean="0">
                <a:solidFill>
                  <a:schemeClr val="tx1"/>
                </a:solidFill>
              </a:rPr>
              <a:pPr eaLnBrk="1" hangingPunct="1"/>
              <a:t>23</a:t>
            </a:fld>
            <a:endParaRPr lang="en-US" altLang="en-US" sz="1200" b="0" smtClean="0">
              <a:solidFill>
                <a:schemeClr val="tx1"/>
              </a:solidFill>
            </a:endParaRPr>
          </a:p>
        </p:txBody>
      </p:sp>
      <p:sp>
        <p:nvSpPr>
          <p:cNvPr id="105475" name="Rectangle 2"/>
          <p:cNvSpPr>
            <a:spLocks noRot="1" noChangeArrowheads="1" noTextEdit="1"/>
          </p:cNvSpPr>
          <p:nvPr>
            <p:ph type="sldImg"/>
          </p:nvPr>
        </p:nvSpPr>
        <p:spPr>
          <a:ln/>
        </p:spPr>
      </p:sp>
      <p:sp>
        <p:nvSpPr>
          <p:cNvPr id="1054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eaLnBrk="1" hangingPunct="1"/>
            <a:fld id="{5A22132A-AE32-4A95-A08B-1C6222E05637}" type="slidenum">
              <a:rPr lang="en-US" altLang="en-US" sz="1200" b="0" smtClean="0">
                <a:solidFill>
                  <a:schemeClr val="tx1"/>
                </a:solidFill>
              </a:rPr>
              <a:pPr eaLnBrk="1" hangingPunct="1"/>
              <a:t>24</a:t>
            </a:fld>
            <a:endParaRPr lang="en-US" altLang="en-US" sz="1200" b="0" smtClean="0">
              <a:solidFill>
                <a:schemeClr val="tx1"/>
              </a:solidFill>
            </a:endParaRPr>
          </a:p>
        </p:txBody>
      </p:sp>
      <p:sp>
        <p:nvSpPr>
          <p:cNvPr id="106499" name="Rectangle 2"/>
          <p:cNvSpPr>
            <a:spLocks noRot="1" noChangeArrowheads="1" noTextEdit="1"/>
          </p:cNvSpPr>
          <p:nvPr>
            <p:ph type="sldImg"/>
          </p:nvPr>
        </p:nvSpPr>
        <p:spPr>
          <a:ln/>
        </p:spPr>
      </p:sp>
      <p:sp>
        <p:nvSpPr>
          <p:cNvPr id="1065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eaLnBrk="1" hangingPunct="1"/>
            <a:fld id="{4DD991BC-45D1-4209-806C-1E3D915E6FF6}" type="slidenum">
              <a:rPr lang="en-US" altLang="en-US" sz="1200" b="0" smtClean="0">
                <a:solidFill>
                  <a:schemeClr val="tx1"/>
                </a:solidFill>
              </a:rPr>
              <a:pPr eaLnBrk="1" hangingPunct="1"/>
              <a:t>26</a:t>
            </a:fld>
            <a:endParaRPr lang="en-US" altLang="en-US" sz="1200" b="0" smtClean="0">
              <a:solidFill>
                <a:schemeClr val="tx1"/>
              </a:solidFill>
            </a:endParaRPr>
          </a:p>
        </p:txBody>
      </p:sp>
      <p:sp>
        <p:nvSpPr>
          <p:cNvPr id="107523" name="Rectangle 2"/>
          <p:cNvSpPr>
            <a:spLocks noRot="1" noChangeArrowheads="1" noTextEdit="1"/>
          </p:cNvSpPr>
          <p:nvPr>
            <p:ph type="sldImg"/>
          </p:nvPr>
        </p:nvSpPr>
        <p:spPr>
          <a:ln/>
        </p:spPr>
      </p:sp>
      <p:sp>
        <p:nvSpPr>
          <p:cNvPr id="1075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eaLnBrk="1" hangingPunct="1"/>
            <a:fld id="{957E3D6A-9F19-42A9-9FE2-6A987BAFF575}" type="slidenum">
              <a:rPr lang="en-US" altLang="en-US" sz="1200" b="0" smtClean="0">
                <a:solidFill>
                  <a:schemeClr val="tx1"/>
                </a:solidFill>
              </a:rPr>
              <a:pPr eaLnBrk="1" hangingPunct="1"/>
              <a:t>27</a:t>
            </a:fld>
            <a:endParaRPr lang="en-US" altLang="en-US" sz="1200" b="0" smtClean="0">
              <a:solidFill>
                <a:schemeClr val="tx1"/>
              </a:solidFill>
            </a:endParaRPr>
          </a:p>
        </p:txBody>
      </p:sp>
      <p:sp>
        <p:nvSpPr>
          <p:cNvPr id="108547" name="Rectangle 2"/>
          <p:cNvSpPr>
            <a:spLocks noRot="1" noChangeArrowheads="1" noTextEdit="1"/>
          </p:cNvSpPr>
          <p:nvPr>
            <p:ph type="sldImg"/>
          </p:nvPr>
        </p:nvSpPr>
        <p:spPr>
          <a:ln/>
        </p:spPr>
      </p:sp>
      <p:sp>
        <p:nvSpPr>
          <p:cNvPr id="1085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eaLnBrk="1" hangingPunct="1"/>
            <a:fld id="{AE1B798B-EE11-4AD7-966F-801E957908E6}" type="slidenum">
              <a:rPr lang="en-US" altLang="en-US" sz="1200" b="0" smtClean="0">
                <a:solidFill>
                  <a:schemeClr val="tx1"/>
                </a:solidFill>
              </a:rPr>
              <a:pPr eaLnBrk="1" hangingPunct="1"/>
              <a:t>28</a:t>
            </a:fld>
            <a:endParaRPr lang="en-US" altLang="en-US" sz="1200" b="0" smtClean="0">
              <a:solidFill>
                <a:schemeClr val="tx1"/>
              </a:solidFill>
            </a:endParaRPr>
          </a:p>
        </p:txBody>
      </p:sp>
      <p:sp>
        <p:nvSpPr>
          <p:cNvPr id="109571" name="Rectangle 2"/>
          <p:cNvSpPr>
            <a:spLocks noRot="1" noChangeArrowheads="1" noTextEdit="1"/>
          </p:cNvSpPr>
          <p:nvPr>
            <p:ph type="sldImg"/>
          </p:nvPr>
        </p:nvSpPr>
        <p:spPr>
          <a:ln/>
        </p:spPr>
      </p:sp>
      <p:sp>
        <p:nvSpPr>
          <p:cNvPr id="1095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eaLnBrk="1" hangingPunct="1"/>
            <a:fld id="{DDC53619-90EC-4758-9DE9-68065148AE41}" type="slidenum">
              <a:rPr lang="en-US" altLang="en-US" sz="1200" b="0" smtClean="0">
                <a:solidFill>
                  <a:schemeClr val="tx1"/>
                </a:solidFill>
              </a:rPr>
              <a:pPr eaLnBrk="1" hangingPunct="1"/>
              <a:t>29</a:t>
            </a:fld>
            <a:endParaRPr lang="en-US" altLang="en-US" sz="1200" b="0" smtClean="0">
              <a:solidFill>
                <a:schemeClr val="tx1"/>
              </a:solidFill>
            </a:endParaRPr>
          </a:p>
        </p:txBody>
      </p:sp>
      <p:sp>
        <p:nvSpPr>
          <p:cNvPr id="110595" name="Rectangle 2"/>
          <p:cNvSpPr>
            <a:spLocks noRot="1" noChangeArrowheads="1" noTextEdit="1"/>
          </p:cNvSpPr>
          <p:nvPr>
            <p:ph type="sldImg"/>
          </p:nvPr>
        </p:nvSpPr>
        <p:spPr>
          <a:ln/>
        </p:spPr>
      </p:sp>
      <p:sp>
        <p:nvSpPr>
          <p:cNvPr id="1105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eaLnBrk="1" hangingPunct="1"/>
            <a:fld id="{A83281A5-E303-4D38-93CA-301CBFC214B6}" type="slidenum">
              <a:rPr lang="en-US" altLang="en-US" sz="1200" b="0" smtClean="0">
                <a:solidFill>
                  <a:schemeClr val="tx1"/>
                </a:solidFill>
              </a:rPr>
              <a:pPr eaLnBrk="1" hangingPunct="1"/>
              <a:t>31</a:t>
            </a:fld>
            <a:endParaRPr lang="en-US" altLang="en-US" sz="1200" b="0" smtClean="0">
              <a:solidFill>
                <a:schemeClr val="tx1"/>
              </a:solidFill>
            </a:endParaRPr>
          </a:p>
        </p:txBody>
      </p:sp>
      <p:sp>
        <p:nvSpPr>
          <p:cNvPr id="111619" name="Rectangle 2"/>
          <p:cNvSpPr>
            <a:spLocks noRot="1" noChangeArrowheads="1" noTextEdit="1"/>
          </p:cNvSpPr>
          <p:nvPr>
            <p:ph type="sldImg"/>
          </p:nvPr>
        </p:nvSpPr>
        <p:spPr>
          <a:ln/>
        </p:spPr>
      </p:sp>
      <p:sp>
        <p:nvSpPr>
          <p:cNvPr id="1116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eaLnBrk="1" hangingPunct="1"/>
            <a:fld id="{58640840-48C9-4583-9053-2D180D070D67}" type="slidenum">
              <a:rPr lang="en-US" altLang="en-US" sz="1200" b="0" smtClean="0">
                <a:solidFill>
                  <a:schemeClr val="tx1"/>
                </a:solidFill>
              </a:rPr>
              <a:pPr eaLnBrk="1" hangingPunct="1"/>
              <a:t>32</a:t>
            </a:fld>
            <a:endParaRPr lang="en-US" altLang="en-US" sz="1200" b="0" smtClean="0">
              <a:solidFill>
                <a:schemeClr val="tx1"/>
              </a:solidFill>
            </a:endParaRPr>
          </a:p>
        </p:txBody>
      </p:sp>
      <p:sp>
        <p:nvSpPr>
          <p:cNvPr id="112643" name="Rectangle 2"/>
          <p:cNvSpPr>
            <a:spLocks noRot="1" noChangeArrowheads="1" noTextEdit="1"/>
          </p:cNvSpPr>
          <p:nvPr>
            <p:ph type="sldImg"/>
          </p:nvPr>
        </p:nvSpPr>
        <p:spPr>
          <a:ln/>
        </p:spPr>
      </p:sp>
      <p:sp>
        <p:nvSpPr>
          <p:cNvPr id="1126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eaLnBrk="1" hangingPunct="1"/>
            <a:fld id="{52067594-6E28-4644-9733-6E11BAD9F0D2}" type="slidenum">
              <a:rPr lang="en-US" altLang="en-US" sz="1200" b="0" smtClean="0">
                <a:solidFill>
                  <a:schemeClr val="tx1"/>
                </a:solidFill>
              </a:rPr>
              <a:pPr eaLnBrk="1" hangingPunct="1"/>
              <a:t>33</a:t>
            </a:fld>
            <a:endParaRPr lang="en-US" altLang="en-US" sz="1200" b="0" smtClean="0">
              <a:solidFill>
                <a:schemeClr val="tx1"/>
              </a:solidFill>
            </a:endParaRPr>
          </a:p>
        </p:txBody>
      </p:sp>
      <p:sp>
        <p:nvSpPr>
          <p:cNvPr id="113667" name="Rectangle 2"/>
          <p:cNvSpPr>
            <a:spLocks noRot="1" noChangeArrowheads="1" noTextEdit="1"/>
          </p:cNvSpPr>
          <p:nvPr>
            <p:ph type="sldImg"/>
          </p:nvPr>
        </p:nvSpPr>
        <p:spPr>
          <a:ln/>
        </p:spPr>
      </p:sp>
      <p:sp>
        <p:nvSpPr>
          <p:cNvPr id="1136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eaLnBrk="1" hangingPunct="1"/>
            <a:fld id="{5955386C-DFC4-4BE3-AA78-69DEBD7B7704}" type="slidenum">
              <a:rPr lang="en-US" altLang="en-US" sz="1200" b="0" smtClean="0">
                <a:solidFill>
                  <a:schemeClr val="tx1"/>
                </a:solidFill>
              </a:rPr>
              <a:pPr eaLnBrk="1" hangingPunct="1"/>
              <a:t>4</a:t>
            </a:fld>
            <a:endParaRPr lang="en-US" altLang="en-US" sz="1200" b="0" smtClean="0">
              <a:solidFill>
                <a:schemeClr val="tx1"/>
              </a:solidFill>
            </a:endParaRPr>
          </a:p>
        </p:txBody>
      </p:sp>
      <p:sp>
        <p:nvSpPr>
          <p:cNvPr id="87043" name="Rectangle 2"/>
          <p:cNvSpPr>
            <a:spLocks noRot="1" noChangeArrowheads="1" noTextEdit="1"/>
          </p:cNvSpPr>
          <p:nvPr>
            <p:ph type="sldImg"/>
          </p:nvPr>
        </p:nvSpPr>
        <p:spPr>
          <a:ln/>
        </p:spPr>
      </p:sp>
      <p:sp>
        <p:nvSpPr>
          <p:cNvPr id="870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eaLnBrk="1" hangingPunct="1"/>
            <a:fld id="{3C992B7D-348B-4672-B6B6-7ADCD3BFE6AD}" type="slidenum">
              <a:rPr lang="en-US" altLang="en-US" sz="1200" b="0" smtClean="0">
                <a:solidFill>
                  <a:schemeClr val="tx1"/>
                </a:solidFill>
              </a:rPr>
              <a:pPr eaLnBrk="1" hangingPunct="1"/>
              <a:t>34</a:t>
            </a:fld>
            <a:endParaRPr lang="en-US" altLang="en-US" sz="1200" b="0" smtClean="0">
              <a:solidFill>
                <a:schemeClr val="tx1"/>
              </a:solidFill>
            </a:endParaRPr>
          </a:p>
        </p:txBody>
      </p:sp>
      <p:sp>
        <p:nvSpPr>
          <p:cNvPr id="114691" name="Rectangle 2"/>
          <p:cNvSpPr>
            <a:spLocks noRot="1" noChangeArrowheads="1" noTextEdit="1"/>
          </p:cNvSpPr>
          <p:nvPr>
            <p:ph type="sldImg"/>
          </p:nvPr>
        </p:nvSpPr>
        <p:spPr>
          <a:ln/>
        </p:spPr>
      </p:sp>
      <p:sp>
        <p:nvSpPr>
          <p:cNvPr id="1146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eaLnBrk="1" hangingPunct="1"/>
            <a:fld id="{91B6210C-C09A-4282-84A2-531E052D48F9}" type="slidenum">
              <a:rPr lang="en-US" altLang="en-US" sz="1200" b="0" smtClean="0">
                <a:solidFill>
                  <a:schemeClr val="tx1"/>
                </a:solidFill>
              </a:rPr>
              <a:pPr eaLnBrk="1" hangingPunct="1"/>
              <a:t>36</a:t>
            </a:fld>
            <a:endParaRPr lang="en-US" altLang="en-US" sz="1200" b="0" smtClean="0">
              <a:solidFill>
                <a:schemeClr val="tx1"/>
              </a:solidFill>
            </a:endParaRPr>
          </a:p>
        </p:txBody>
      </p:sp>
      <p:sp>
        <p:nvSpPr>
          <p:cNvPr id="115715" name="Rectangle 2"/>
          <p:cNvSpPr>
            <a:spLocks noRot="1" noChangeArrowheads="1" noTextEdit="1"/>
          </p:cNvSpPr>
          <p:nvPr>
            <p:ph type="sldImg"/>
          </p:nvPr>
        </p:nvSpPr>
        <p:spPr>
          <a:ln/>
        </p:spPr>
      </p:sp>
      <p:sp>
        <p:nvSpPr>
          <p:cNvPr id="1157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eaLnBrk="1" hangingPunct="1"/>
            <a:fld id="{E1F0D1B3-B775-46F4-A458-6D90BACE6367}" type="slidenum">
              <a:rPr lang="en-US" altLang="en-US" sz="1200" b="0" smtClean="0">
                <a:solidFill>
                  <a:schemeClr val="tx1"/>
                </a:solidFill>
              </a:rPr>
              <a:pPr eaLnBrk="1" hangingPunct="1"/>
              <a:t>37</a:t>
            </a:fld>
            <a:endParaRPr lang="en-US" altLang="en-US" sz="1200" b="0" smtClean="0">
              <a:solidFill>
                <a:schemeClr val="tx1"/>
              </a:solidFill>
            </a:endParaRPr>
          </a:p>
        </p:txBody>
      </p:sp>
      <p:sp>
        <p:nvSpPr>
          <p:cNvPr id="116739" name="Rectangle 2"/>
          <p:cNvSpPr>
            <a:spLocks noRot="1" noChangeArrowheads="1" noTextEdit="1"/>
          </p:cNvSpPr>
          <p:nvPr>
            <p:ph type="sldImg"/>
          </p:nvPr>
        </p:nvSpPr>
        <p:spPr>
          <a:ln/>
        </p:spPr>
      </p:sp>
      <p:sp>
        <p:nvSpPr>
          <p:cNvPr id="1167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eaLnBrk="1" hangingPunct="1"/>
            <a:fld id="{3780734D-EE9A-481F-80F2-AA3C1A10C7DA}" type="slidenum">
              <a:rPr lang="en-US" altLang="en-US" sz="1200" b="0" smtClean="0">
                <a:solidFill>
                  <a:schemeClr val="tx1"/>
                </a:solidFill>
              </a:rPr>
              <a:pPr eaLnBrk="1" hangingPunct="1"/>
              <a:t>38</a:t>
            </a:fld>
            <a:endParaRPr lang="en-US" altLang="en-US" sz="1200" b="0" smtClean="0">
              <a:solidFill>
                <a:schemeClr val="tx1"/>
              </a:solidFill>
            </a:endParaRPr>
          </a:p>
        </p:txBody>
      </p:sp>
      <p:sp>
        <p:nvSpPr>
          <p:cNvPr id="117763" name="Rectangle 2"/>
          <p:cNvSpPr>
            <a:spLocks noRot="1" noChangeArrowheads="1" noTextEdit="1"/>
          </p:cNvSpPr>
          <p:nvPr>
            <p:ph type="sldImg"/>
          </p:nvPr>
        </p:nvSpPr>
        <p:spPr>
          <a:ln/>
        </p:spPr>
      </p:sp>
      <p:sp>
        <p:nvSpPr>
          <p:cNvPr id="1177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eaLnBrk="1" hangingPunct="1"/>
            <a:fld id="{3206AD6C-E4CF-4595-85AD-6C831A18235A}" type="slidenum">
              <a:rPr lang="en-US" altLang="en-US" sz="1200" b="0" smtClean="0">
                <a:solidFill>
                  <a:schemeClr val="tx1"/>
                </a:solidFill>
              </a:rPr>
              <a:pPr eaLnBrk="1" hangingPunct="1"/>
              <a:t>39</a:t>
            </a:fld>
            <a:endParaRPr lang="en-US" altLang="en-US" sz="1200" b="0" smtClean="0">
              <a:solidFill>
                <a:schemeClr val="tx1"/>
              </a:solidFill>
            </a:endParaRPr>
          </a:p>
        </p:txBody>
      </p:sp>
      <p:sp>
        <p:nvSpPr>
          <p:cNvPr id="118787" name="Rectangle 2"/>
          <p:cNvSpPr>
            <a:spLocks noRot="1" noChangeArrowheads="1" noTextEdit="1"/>
          </p:cNvSpPr>
          <p:nvPr>
            <p:ph type="sldImg"/>
          </p:nvPr>
        </p:nvSpPr>
        <p:spPr>
          <a:ln/>
        </p:spPr>
      </p:sp>
      <p:sp>
        <p:nvSpPr>
          <p:cNvPr id="1187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eaLnBrk="1" hangingPunct="1"/>
            <a:fld id="{E153B023-76BB-4444-8652-5F7F3D46C599}" type="slidenum">
              <a:rPr lang="en-US" altLang="en-US" sz="1200" b="0" smtClean="0">
                <a:solidFill>
                  <a:schemeClr val="tx1"/>
                </a:solidFill>
              </a:rPr>
              <a:pPr eaLnBrk="1" hangingPunct="1"/>
              <a:t>41</a:t>
            </a:fld>
            <a:endParaRPr lang="en-US" altLang="en-US" sz="1200" b="0" smtClean="0">
              <a:solidFill>
                <a:schemeClr val="tx1"/>
              </a:solidFill>
            </a:endParaRPr>
          </a:p>
        </p:txBody>
      </p:sp>
      <p:sp>
        <p:nvSpPr>
          <p:cNvPr id="119811" name="Rectangle 2"/>
          <p:cNvSpPr>
            <a:spLocks noRot="1" noChangeArrowheads="1" noTextEdit="1"/>
          </p:cNvSpPr>
          <p:nvPr>
            <p:ph type="sldImg"/>
          </p:nvPr>
        </p:nvSpPr>
        <p:spPr>
          <a:ln/>
        </p:spPr>
      </p:sp>
      <p:sp>
        <p:nvSpPr>
          <p:cNvPr id="1198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eaLnBrk="1" hangingPunct="1"/>
            <a:fld id="{AB2953D4-A6BF-4A41-A47F-F3784D075706}" type="slidenum">
              <a:rPr lang="en-US" altLang="en-US" sz="1200" b="0" smtClean="0">
                <a:solidFill>
                  <a:schemeClr val="tx1"/>
                </a:solidFill>
              </a:rPr>
              <a:pPr eaLnBrk="1" hangingPunct="1"/>
              <a:t>42</a:t>
            </a:fld>
            <a:endParaRPr lang="en-US" altLang="en-US" sz="1200" b="0" smtClean="0">
              <a:solidFill>
                <a:schemeClr val="tx1"/>
              </a:solidFill>
            </a:endParaRPr>
          </a:p>
        </p:txBody>
      </p:sp>
      <p:sp>
        <p:nvSpPr>
          <p:cNvPr id="120835" name="Rectangle 2"/>
          <p:cNvSpPr>
            <a:spLocks noRot="1" noChangeArrowheads="1" noTextEdit="1"/>
          </p:cNvSpPr>
          <p:nvPr>
            <p:ph type="sldImg"/>
          </p:nvPr>
        </p:nvSpPr>
        <p:spPr>
          <a:ln/>
        </p:spPr>
      </p:sp>
      <p:sp>
        <p:nvSpPr>
          <p:cNvPr id="1208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eaLnBrk="1" hangingPunct="1"/>
            <a:fld id="{E6C45816-F18E-4CB5-A173-098496B19C22}" type="slidenum">
              <a:rPr lang="en-US" altLang="en-US" sz="1200" b="0" smtClean="0">
                <a:solidFill>
                  <a:schemeClr val="tx1"/>
                </a:solidFill>
              </a:rPr>
              <a:pPr eaLnBrk="1" hangingPunct="1"/>
              <a:t>43</a:t>
            </a:fld>
            <a:endParaRPr lang="en-US" altLang="en-US" sz="1200" b="0" smtClean="0">
              <a:solidFill>
                <a:schemeClr val="tx1"/>
              </a:solidFill>
            </a:endParaRPr>
          </a:p>
        </p:txBody>
      </p:sp>
      <p:sp>
        <p:nvSpPr>
          <p:cNvPr id="121859" name="Rectangle 2"/>
          <p:cNvSpPr>
            <a:spLocks noRot="1" noChangeArrowheads="1" noTextEdit="1"/>
          </p:cNvSpPr>
          <p:nvPr>
            <p:ph type="sldImg"/>
          </p:nvPr>
        </p:nvSpPr>
        <p:spPr>
          <a:ln/>
        </p:spPr>
      </p:sp>
      <p:sp>
        <p:nvSpPr>
          <p:cNvPr id="1218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eaLnBrk="1" hangingPunct="1"/>
            <a:fld id="{DE2E7D2F-A73B-41D7-8686-11C94FF42FB0}" type="slidenum">
              <a:rPr lang="en-US" altLang="en-US" sz="1200" b="0" smtClean="0">
                <a:solidFill>
                  <a:schemeClr val="tx1"/>
                </a:solidFill>
              </a:rPr>
              <a:pPr eaLnBrk="1" hangingPunct="1"/>
              <a:t>44</a:t>
            </a:fld>
            <a:endParaRPr lang="en-US" altLang="en-US" sz="1200" b="0" smtClean="0">
              <a:solidFill>
                <a:schemeClr val="tx1"/>
              </a:solidFill>
            </a:endParaRPr>
          </a:p>
        </p:txBody>
      </p:sp>
      <p:sp>
        <p:nvSpPr>
          <p:cNvPr id="122883" name="Rectangle 2"/>
          <p:cNvSpPr>
            <a:spLocks noRot="1" noChangeArrowheads="1" noTextEdit="1"/>
          </p:cNvSpPr>
          <p:nvPr>
            <p:ph type="sldImg"/>
          </p:nvPr>
        </p:nvSpPr>
        <p:spPr>
          <a:ln/>
        </p:spPr>
      </p:sp>
      <p:sp>
        <p:nvSpPr>
          <p:cNvPr id="1228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eaLnBrk="1" hangingPunct="1"/>
            <a:fld id="{BB1749C3-65F9-4F24-BF81-C27CC308EB9D}" type="slidenum">
              <a:rPr lang="en-US" altLang="en-US" sz="1200" b="0" smtClean="0">
                <a:solidFill>
                  <a:schemeClr val="tx1"/>
                </a:solidFill>
              </a:rPr>
              <a:pPr eaLnBrk="1" hangingPunct="1"/>
              <a:t>45</a:t>
            </a:fld>
            <a:endParaRPr lang="en-US" altLang="en-US" sz="1200" b="0" smtClean="0">
              <a:solidFill>
                <a:schemeClr val="tx1"/>
              </a:solidFill>
            </a:endParaRPr>
          </a:p>
        </p:txBody>
      </p:sp>
      <p:sp>
        <p:nvSpPr>
          <p:cNvPr id="123907" name="Rectangle 2"/>
          <p:cNvSpPr>
            <a:spLocks noRot="1" noChangeArrowheads="1" noTextEdit="1"/>
          </p:cNvSpPr>
          <p:nvPr>
            <p:ph type="sldImg"/>
          </p:nvPr>
        </p:nvSpPr>
        <p:spPr>
          <a:ln/>
        </p:spPr>
      </p:sp>
      <p:sp>
        <p:nvSpPr>
          <p:cNvPr id="1239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eaLnBrk="1" hangingPunct="1"/>
            <a:fld id="{A1A29B78-E967-4793-890F-5C7F61D2AF34}" type="slidenum">
              <a:rPr lang="en-US" altLang="en-US" sz="1200" b="0" smtClean="0">
                <a:solidFill>
                  <a:schemeClr val="tx1"/>
                </a:solidFill>
              </a:rPr>
              <a:pPr eaLnBrk="1" hangingPunct="1"/>
              <a:t>5</a:t>
            </a:fld>
            <a:endParaRPr lang="en-US" altLang="en-US" sz="1200" b="0" smtClean="0">
              <a:solidFill>
                <a:schemeClr val="tx1"/>
              </a:solidFill>
            </a:endParaRPr>
          </a:p>
        </p:txBody>
      </p:sp>
      <p:sp>
        <p:nvSpPr>
          <p:cNvPr id="88067" name="Rectangle 2"/>
          <p:cNvSpPr>
            <a:spLocks noRot="1" noChangeArrowheads="1" noTextEdit="1"/>
          </p:cNvSpPr>
          <p:nvPr>
            <p:ph type="sldImg"/>
          </p:nvPr>
        </p:nvSpPr>
        <p:spPr>
          <a:ln/>
        </p:spPr>
      </p:sp>
      <p:sp>
        <p:nvSpPr>
          <p:cNvPr id="880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eaLnBrk="1" hangingPunct="1"/>
            <a:fld id="{F4BF2C38-67FA-45F2-A213-FDC1943F4B6C}" type="slidenum">
              <a:rPr lang="en-US" altLang="en-US" sz="1200" b="0" smtClean="0">
                <a:solidFill>
                  <a:schemeClr val="tx1"/>
                </a:solidFill>
              </a:rPr>
              <a:pPr eaLnBrk="1" hangingPunct="1"/>
              <a:t>46</a:t>
            </a:fld>
            <a:endParaRPr lang="en-US" altLang="en-US" sz="1200" b="0" smtClean="0">
              <a:solidFill>
                <a:schemeClr val="tx1"/>
              </a:solidFill>
            </a:endParaRPr>
          </a:p>
        </p:txBody>
      </p:sp>
      <p:sp>
        <p:nvSpPr>
          <p:cNvPr id="124931" name="Rectangle 2"/>
          <p:cNvSpPr>
            <a:spLocks noRot="1" noChangeArrowheads="1" noTextEdit="1"/>
          </p:cNvSpPr>
          <p:nvPr>
            <p:ph type="sldImg"/>
          </p:nvPr>
        </p:nvSpPr>
        <p:spPr>
          <a:ln/>
        </p:spPr>
      </p:sp>
      <p:sp>
        <p:nvSpPr>
          <p:cNvPr id="1249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eaLnBrk="1" hangingPunct="1"/>
            <a:fld id="{E91152F0-C2BB-4B59-90EC-9661725FD090}" type="slidenum">
              <a:rPr lang="en-US" altLang="en-US" sz="1200" b="0" smtClean="0">
                <a:solidFill>
                  <a:schemeClr val="tx1"/>
                </a:solidFill>
              </a:rPr>
              <a:pPr eaLnBrk="1" hangingPunct="1"/>
              <a:t>47</a:t>
            </a:fld>
            <a:endParaRPr lang="en-US" altLang="en-US" sz="1200" b="0" smtClean="0">
              <a:solidFill>
                <a:schemeClr val="tx1"/>
              </a:solidFill>
            </a:endParaRPr>
          </a:p>
        </p:txBody>
      </p:sp>
      <p:sp>
        <p:nvSpPr>
          <p:cNvPr id="125955" name="Rectangle 2"/>
          <p:cNvSpPr>
            <a:spLocks noRot="1" noChangeArrowheads="1" noTextEdit="1"/>
          </p:cNvSpPr>
          <p:nvPr>
            <p:ph type="sldImg"/>
          </p:nvPr>
        </p:nvSpPr>
        <p:spPr>
          <a:ln/>
        </p:spPr>
      </p:sp>
      <p:sp>
        <p:nvSpPr>
          <p:cNvPr id="1259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eaLnBrk="1" hangingPunct="1"/>
            <a:fld id="{4A51E95A-A9CE-44AA-89D2-567646BDF2E5}" type="slidenum">
              <a:rPr lang="en-US" altLang="en-US" sz="1200" b="0" smtClean="0">
                <a:solidFill>
                  <a:schemeClr val="tx1"/>
                </a:solidFill>
              </a:rPr>
              <a:pPr eaLnBrk="1" hangingPunct="1"/>
              <a:t>48</a:t>
            </a:fld>
            <a:endParaRPr lang="en-US" altLang="en-US" sz="1200" b="0" smtClean="0">
              <a:solidFill>
                <a:schemeClr val="tx1"/>
              </a:solidFill>
            </a:endParaRPr>
          </a:p>
        </p:txBody>
      </p:sp>
      <p:sp>
        <p:nvSpPr>
          <p:cNvPr id="126979" name="Rectangle 2"/>
          <p:cNvSpPr>
            <a:spLocks noRot="1" noChangeArrowheads="1" noTextEdit="1"/>
          </p:cNvSpPr>
          <p:nvPr>
            <p:ph type="sldImg"/>
          </p:nvPr>
        </p:nvSpPr>
        <p:spPr>
          <a:ln/>
        </p:spPr>
      </p:sp>
      <p:sp>
        <p:nvSpPr>
          <p:cNvPr id="1269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eaLnBrk="1" hangingPunct="1"/>
            <a:fld id="{E13BBAAB-0C4C-4E49-9CA2-DF5229DE7E4F}" type="slidenum">
              <a:rPr lang="en-US" altLang="en-US" sz="1200" b="0" smtClean="0">
                <a:solidFill>
                  <a:schemeClr val="tx1"/>
                </a:solidFill>
              </a:rPr>
              <a:pPr eaLnBrk="1" hangingPunct="1"/>
              <a:t>49</a:t>
            </a:fld>
            <a:endParaRPr lang="en-US" altLang="en-US" sz="1200" b="0" smtClean="0">
              <a:solidFill>
                <a:schemeClr val="tx1"/>
              </a:solidFill>
            </a:endParaRPr>
          </a:p>
        </p:txBody>
      </p:sp>
      <p:sp>
        <p:nvSpPr>
          <p:cNvPr id="128003" name="Rectangle 2"/>
          <p:cNvSpPr>
            <a:spLocks noRot="1" noChangeArrowheads="1" noTextEdit="1"/>
          </p:cNvSpPr>
          <p:nvPr>
            <p:ph type="sldImg"/>
          </p:nvPr>
        </p:nvSpPr>
        <p:spPr>
          <a:ln/>
        </p:spPr>
      </p:sp>
      <p:sp>
        <p:nvSpPr>
          <p:cNvPr id="1280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eaLnBrk="1" hangingPunct="1"/>
            <a:fld id="{2FFBFB05-5860-4EB5-931E-73E879D6CD43}" type="slidenum">
              <a:rPr lang="en-US" altLang="en-US" sz="1200" b="0" smtClean="0">
                <a:solidFill>
                  <a:schemeClr val="tx1"/>
                </a:solidFill>
              </a:rPr>
              <a:pPr eaLnBrk="1" hangingPunct="1"/>
              <a:t>6</a:t>
            </a:fld>
            <a:endParaRPr lang="en-US" altLang="en-US" sz="1200" b="0" smtClean="0">
              <a:solidFill>
                <a:schemeClr val="tx1"/>
              </a:solidFill>
            </a:endParaRPr>
          </a:p>
        </p:txBody>
      </p:sp>
      <p:sp>
        <p:nvSpPr>
          <p:cNvPr id="89091" name="Rectangle 2"/>
          <p:cNvSpPr>
            <a:spLocks noRot="1" noChangeArrowheads="1" noTextEdit="1"/>
          </p:cNvSpPr>
          <p:nvPr>
            <p:ph type="sldImg"/>
          </p:nvPr>
        </p:nvSpPr>
        <p:spPr>
          <a:ln/>
        </p:spPr>
      </p:sp>
      <p:sp>
        <p:nvSpPr>
          <p:cNvPr id="890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eaLnBrk="1" hangingPunct="1"/>
            <a:fld id="{6DBF8F51-64C7-4069-A6B9-967D73D69E37}" type="slidenum">
              <a:rPr lang="en-US" altLang="en-US" sz="1200" b="0" smtClean="0">
                <a:solidFill>
                  <a:schemeClr val="tx1"/>
                </a:solidFill>
              </a:rPr>
              <a:pPr eaLnBrk="1" hangingPunct="1"/>
              <a:t>7</a:t>
            </a:fld>
            <a:endParaRPr lang="en-US" altLang="en-US" sz="1200" b="0" smtClean="0">
              <a:solidFill>
                <a:schemeClr val="tx1"/>
              </a:solidFill>
            </a:endParaRPr>
          </a:p>
        </p:txBody>
      </p:sp>
      <p:sp>
        <p:nvSpPr>
          <p:cNvPr id="90115" name="Rectangle 2"/>
          <p:cNvSpPr>
            <a:spLocks noRot="1" noChangeArrowheads="1" noTextEdit="1"/>
          </p:cNvSpPr>
          <p:nvPr>
            <p:ph type="sldImg"/>
          </p:nvPr>
        </p:nvSpPr>
        <p:spPr>
          <a:ln/>
        </p:spPr>
      </p:sp>
      <p:sp>
        <p:nvSpPr>
          <p:cNvPr id="901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eaLnBrk="1" hangingPunct="1"/>
            <a:fld id="{E0A74005-5D60-4F8D-8714-93B8A89FEF3E}" type="slidenum">
              <a:rPr lang="en-US" altLang="en-US" sz="1200" b="0" smtClean="0">
                <a:solidFill>
                  <a:schemeClr val="tx1"/>
                </a:solidFill>
              </a:rPr>
              <a:pPr eaLnBrk="1" hangingPunct="1"/>
              <a:t>8</a:t>
            </a:fld>
            <a:endParaRPr lang="en-US" altLang="en-US" sz="1200" b="0" smtClean="0">
              <a:solidFill>
                <a:schemeClr val="tx1"/>
              </a:solidFill>
            </a:endParaRPr>
          </a:p>
        </p:txBody>
      </p:sp>
      <p:sp>
        <p:nvSpPr>
          <p:cNvPr id="91139" name="Rectangle 2"/>
          <p:cNvSpPr>
            <a:spLocks noRot="1" noChangeArrowheads="1" noTextEdit="1"/>
          </p:cNvSpPr>
          <p:nvPr>
            <p:ph type="sldImg"/>
          </p:nvPr>
        </p:nvSpPr>
        <p:spPr>
          <a:ln/>
        </p:spPr>
      </p:sp>
      <p:sp>
        <p:nvSpPr>
          <p:cNvPr id="911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eaLnBrk="1" hangingPunct="1"/>
            <a:fld id="{4B1453F9-5154-413C-9A04-13125B9FF468}" type="slidenum">
              <a:rPr lang="en-US" altLang="en-US" sz="1200" b="0" smtClean="0">
                <a:solidFill>
                  <a:schemeClr val="tx1"/>
                </a:solidFill>
              </a:rPr>
              <a:pPr eaLnBrk="1" hangingPunct="1"/>
              <a:t>9</a:t>
            </a:fld>
            <a:endParaRPr lang="en-US" altLang="en-US" sz="1200" b="0" smtClean="0">
              <a:solidFill>
                <a:schemeClr val="tx1"/>
              </a:solidFill>
            </a:endParaRPr>
          </a:p>
        </p:txBody>
      </p:sp>
      <p:sp>
        <p:nvSpPr>
          <p:cNvPr id="92163" name="Rectangle 2"/>
          <p:cNvSpPr>
            <a:spLocks noRot="1" noChangeArrowheads="1" noTextEdit="1"/>
          </p:cNvSpPr>
          <p:nvPr>
            <p:ph type="sldImg"/>
          </p:nvPr>
        </p:nvSpPr>
        <p:spPr>
          <a:ln/>
        </p:spPr>
      </p:sp>
      <p:sp>
        <p:nvSpPr>
          <p:cNvPr id="921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eaLnBrk="1" hangingPunct="1"/>
            <a:fld id="{E1BCD54B-7A12-47D5-A7DC-D033E499CB9B}" type="slidenum">
              <a:rPr lang="en-US" altLang="en-US" sz="1200" b="0" smtClean="0">
                <a:solidFill>
                  <a:schemeClr val="tx1"/>
                </a:solidFill>
              </a:rPr>
              <a:pPr eaLnBrk="1" hangingPunct="1"/>
              <a:t>10</a:t>
            </a:fld>
            <a:endParaRPr lang="en-US" altLang="en-US" sz="1200" b="0" smtClean="0">
              <a:solidFill>
                <a:schemeClr val="tx1"/>
              </a:solidFill>
            </a:endParaRPr>
          </a:p>
        </p:txBody>
      </p:sp>
      <p:sp>
        <p:nvSpPr>
          <p:cNvPr id="93187" name="Rectangle 2"/>
          <p:cNvSpPr>
            <a:spLocks noRot="1" noChangeArrowheads="1" noTextEdit="1"/>
          </p:cNvSpPr>
          <p:nvPr>
            <p:ph type="sldImg"/>
          </p:nvPr>
        </p:nvSpPr>
        <p:spPr>
          <a:ln/>
        </p:spPr>
      </p:sp>
      <p:sp>
        <p:nvSpPr>
          <p:cNvPr id="931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EB5F902-9210-4F62-B3A0-CD7C149E5CDD}" type="slidenum">
              <a:rPr lang="en-US"/>
              <a:pPr>
                <a:defRPr/>
              </a:pPr>
              <a:t>‹#›</a:t>
            </a:fld>
            <a:endParaRPr lang="en-US"/>
          </a:p>
        </p:txBody>
      </p:sp>
    </p:spTree>
    <p:extLst>
      <p:ext uri="{BB962C8B-B14F-4D97-AF65-F5344CB8AC3E}">
        <p14:creationId xmlns:p14="http://schemas.microsoft.com/office/powerpoint/2010/main" val="36546744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499EC20-AB2E-4935-AD6D-CE6EB707B7B6}" type="slidenum">
              <a:rPr lang="en-US"/>
              <a:pPr>
                <a:defRPr/>
              </a:pPr>
              <a:t>‹#›</a:t>
            </a:fld>
            <a:endParaRPr lang="en-US"/>
          </a:p>
        </p:txBody>
      </p:sp>
    </p:spTree>
    <p:extLst>
      <p:ext uri="{BB962C8B-B14F-4D97-AF65-F5344CB8AC3E}">
        <p14:creationId xmlns:p14="http://schemas.microsoft.com/office/powerpoint/2010/main" val="33748992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22757B0-8950-489C-A567-5AE09770FEC9}" type="slidenum">
              <a:rPr lang="en-US"/>
              <a:pPr>
                <a:defRPr/>
              </a:pPr>
              <a:t>‹#›</a:t>
            </a:fld>
            <a:endParaRPr lang="en-US"/>
          </a:p>
        </p:txBody>
      </p:sp>
    </p:spTree>
    <p:extLst>
      <p:ext uri="{BB962C8B-B14F-4D97-AF65-F5344CB8AC3E}">
        <p14:creationId xmlns:p14="http://schemas.microsoft.com/office/powerpoint/2010/main" val="38245550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4833315-F010-4114-8B55-8FC4F31CFC68}" type="slidenum">
              <a:rPr lang="en-US"/>
              <a:pPr>
                <a:defRPr/>
              </a:pPr>
              <a:t>‹#›</a:t>
            </a:fld>
            <a:endParaRPr lang="en-US"/>
          </a:p>
        </p:txBody>
      </p:sp>
    </p:spTree>
    <p:extLst>
      <p:ext uri="{BB962C8B-B14F-4D97-AF65-F5344CB8AC3E}">
        <p14:creationId xmlns:p14="http://schemas.microsoft.com/office/powerpoint/2010/main" val="37516621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4592A8D-E7BF-4880-B9B7-891166198DD0}" type="slidenum">
              <a:rPr lang="en-US"/>
              <a:pPr>
                <a:defRPr/>
              </a:pPr>
              <a:t>‹#›</a:t>
            </a:fld>
            <a:endParaRPr lang="en-US"/>
          </a:p>
        </p:txBody>
      </p:sp>
    </p:spTree>
    <p:extLst>
      <p:ext uri="{BB962C8B-B14F-4D97-AF65-F5344CB8AC3E}">
        <p14:creationId xmlns:p14="http://schemas.microsoft.com/office/powerpoint/2010/main" val="42746851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35A9F0F-AD99-4F03-99CE-F98AD58343A5}" type="slidenum">
              <a:rPr lang="en-US"/>
              <a:pPr>
                <a:defRPr/>
              </a:pPr>
              <a:t>‹#›</a:t>
            </a:fld>
            <a:endParaRPr lang="en-US"/>
          </a:p>
        </p:txBody>
      </p:sp>
    </p:spTree>
    <p:extLst>
      <p:ext uri="{BB962C8B-B14F-4D97-AF65-F5344CB8AC3E}">
        <p14:creationId xmlns:p14="http://schemas.microsoft.com/office/powerpoint/2010/main" val="21369925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4FC0EDC-A471-4555-A9DE-93D4FF684091}" type="slidenum">
              <a:rPr lang="en-US"/>
              <a:pPr>
                <a:defRPr/>
              </a:pPr>
              <a:t>‹#›</a:t>
            </a:fld>
            <a:endParaRPr lang="en-US"/>
          </a:p>
        </p:txBody>
      </p:sp>
    </p:spTree>
    <p:extLst>
      <p:ext uri="{BB962C8B-B14F-4D97-AF65-F5344CB8AC3E}">
        <p14:creationId xmlns:p14="http://schemas.microsoft.com/office/powerpoint/2010/main" val="8456933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2C62489A-EAAB-48B0-9DA5-9709CE41C7FB}" type="slidenum">
              <a:rPr lang="en-US"/>
              <a:pPr>
                <a:defRPr/>
              </a:pPr>
              <a:t>‹#›</a:t>
            </a:fld>
            <a:endParaRPr lang="en-US"/>
          </a:p>
        </p:txBody>
      </p:sp>
    </p:spTree>
    <p:extLst>
      <p:ext uri="{BB962C8B-B14F-4D97-AF65-F5344CB8AC3E}">
        <p14:creationId xmlns:p14="http://schemas.microsoft.com/office/powerpoint/2010/main" val="6405920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AA4341B-E59E-4209-ADD7-2E20016030E8}" type="slidenum">
              <a:rPr lang="en-US"/>
              <a:pPr>
                <a:defRPr/>
              </a:pPr>
              <a:t>‹#›</a:t>
            </a:fld>
            <a:endParaRPr lang="en-US"/>
          </a:p>
        </p:txBody>
      </p:sp>
    </p:spTree>
    <p:extLst>
      <p:ext uri="{BB962C8B-B14F-4D97-AF65-F5344CB8AC3E}">
        <p14:creationId xmlns:p14="http://schemas.microsoft.com/office/powerpoint/2010/main" val="26642403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736A08D9-FFC1-4C56-87B0-F05A45652FAE}" type="slidenum">
              <a:rPr lang="en-US"/>
              <a:pPr>
                <a:defRPr/>
              </a:pPr>
              <a:t>‹#›</a:t>
            </a:fld>
            <a:endParaRPr lang="en-US"/>
          </a:p>
        </p:txBody>
      </p:sp>
    </p:spTree>
    <p:extLst>
      <p:ext uri="{BB962C8B-B14F-4D97-AF65-F5344CB8AC3E}">
        <p14:creationId xmlns:p14="http://schemas.microsoft.com/office/powerpoint/2010/main" val="6952798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DE3E3E5-F8FF-422B-9B54-25D4662B01DB}" type="slidenum">
              <a:rPr lang="en-US"/>
              <a:pPr>
                <a:defRPr/>
              </a:pPr>
              <a:t>‹#›</a:t>
            </a:fld>
            <a:endParaRPr lang="en-US"/>
          </a:p>
        </p:txBody>
      </p:sp>
    </p:spTree>
    <p:extLst>
      <p:ext uri="{BB962C8B-B14F-4D97-AF65-F5344CB8AC3E}">
        <p14:creationId xmlns:p14="http://schemas.microsoft.com/office/powerpoint/2010/main" val="3363424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F389F03-C99B-4480-9070-C37587528930}" type="slidenum">
              <a:rPr lang="en-US"/>
              <a:pPr>
                <a:defRPr/>
              </a:pPr>
              <a:t>‹#›</a:t>
            </a:fld>
            <a:endParaRPr lang="en-US"/>
          </a:p>
        </p:txBody>
      </p:sp>
    </p:spTree>
    <p:extLst>
      <p:ext uri="{BB962C8B-B14F-4D97-AF65-F5344CB8AC3E}">
        <p14:creationId xmlns:p14="http://schemas.microsoft.com/office/powerpoint/2010/main" val="10012366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0">
          <a:gsLst>
            <a:gs pos="0">
              <a:schemeClr val="tx2"/>
            </a:gs>
            <a:gs pos="50000">
              <a:srgbClr val="336600"/>
            </a:gs>
            <a:gs pos="100000">
              <a:schemeClr val="tx2"/>
            </a:gs>
          </a:gsLst>
          <a:lin ang="5400000" scaled="1"/>
          <a:tileRect/>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b="0">
                <a:solidFill>
                  <a:schemeClr val="tx1"/>
                </a:solidFill>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solidFill>
                  <a:schemeClr val="tx1"/>
                </a:solidFill>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solidFill>
                  <a:schemeClr val="tx1"/>
                </a:solidFill>
              </a:defRPr>
            </a:lvl1pPr>
          </a:lstStyle>
          <a:p>
            <a:pPr>
              <a:defRPr/>
            </a:pPr>
            <a:fld id="{03A91240-24DD-4B0A-89A5-08B65F67B5B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3.xm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7.xml"/><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1.xml"/><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image" Target="http://classroomclipart.com/images/gallery/History/Holocaust/43-0045a.jpg" TargetMode="External"/></Relationships>
</file>

<file path=ppt/slides/_rels/slide5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audio" Target="../media/audio2.wav"/><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audio" Target="../media/audio2.wav"/><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audio" Target="../media/audio2.wav"/><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audio" Target="../media/audio2.wav"/><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audio" Target="../media/audio2.wav"/><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audio" Target="../media/audio2.wav"/><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audio" Target="../media/audio2.wav"/><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r>
              <a:rPr lang="en-US" altLang="en-US" dirty="0" smtClean="0">
                <a:solidFill>
                  <a:schemeClr val="bg1"/>
                </a:solidFill>
                <a:latin typeface="Stencil Std" pitchFamily="50" charset="0"/>
              </a:rPr>
              <a:t>America in</a:t>
            </a:r>
            <a:br>
              <a:rPr lang="en-US" altLang="en-US" dirty="0" smtClean="0">
                <a:solidFill>
                  <a:schemeClr val="bg1"/>
                </a:solidFill>
                <a:latin typeface="Stencil Std" pitchFamily="50" charset="0"/>
              </a:rPr>
            </a:br>
            <a:r>
              <a:rPr lang="en-US" altLang="en-US" dirty="0" smtClean="0">
                <a:solidFill>
                  <a:schemeClr val="bg1"/>
                </a:solidFill>
                <a:latin typeface="Stencil Std" pitchFamily="50" charset="0"/>
              </a:rPr>
              <a:t>World </a:t>
            </a:r>
            <a:r>
              <a:rPr lang="en-US" altLang="en-US" dirty="0" smtClean="0">
                <a:solidFill>
                  <a:schemeClr val="bg1"/>
                </a:solidFill>
                <a:latin typeface="Stencil Std" pitchFamily="50" charset="0"/>
              </a:rPr>
              <a:t>War II</a:t>
            </a:r>
          </a:p>
        </p:txBody>
      </p:sp>
      <p:sp>
        <p:nvSpPr>
          <p:cNvPr id="2051" name="Rectangle 3"/>
          <p:cNvSpPr>
            <a:spLocks noGrp="1" noChangeArrowheads="1"/>
          </p:cNvSpPr>
          <p:nvPr>
            <p:ph type="subTitle" idx="1"/>
          </p:nvPr>
        </p:nvSpPr>
        <p:spPr/>
        <p:txBody>
          <a:bodyPr/>
          <a:lstStyle/>
          <a:p>
            <a:pPr eaLnBrk="1" hangingPunct="1"/>
            <a:r>
              <a:rPr lang="en-US" altLang="en-US" smtClean="0">
                <a:solidFill>
                  <a:schemeClr val="bg1"/>
                </a:solidFill>
                <a:latin typeface="Stencil Std" pitchFamily="50" charset="0"/>
              </a:rPr>
              <a:t>Chp. 13-14</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533400" y="304800"/>
            <a:ext cx="8077200" cy="1295400"/>
          </a:xfrm>
        </p:spPr>
        <p:txBody>
          <a:bodyPr/>
          <a:lstStyle/>
          <a:p>
            <a:pPr eaLnBrk="1" hangingPunct="1">
              <a:defRPr/>
            </a:pPr>
            <a:r>
              <a:rPr lang="en-US" sz="4200" dirty="0" smtClean="0">
                <a:solidFill>
                  <a:schemeClr val="accent3"/>
                </a:solidFill>
              </a:rPr>
              <a:t>Attack on Pearl Harbor</a:t>
            </a:r>
          </a:p>
        </p:txBody>
      </p:sp>
      <p:sp>
        <p:nvSpPr>
          <p:cNvPr id="43011" name="Rectangle 3"/>
          <p:cNvSpPr>
            <a:spLocks noGrp="1" noChangeArrowheads="1"/>
          </p:cNvSpPr>
          <p:nvPr>
            <p:ph type="body" sz="half" idx="1"/>
          </p:nvPr>
        </p:nvSpPr>
        <p:spPr>
          <a:xfrm>
            <a:off x="533400" y="1828800"/>
            <a:ext cx="3582988" cy="4495800"/>
          </a:xfrm>
          <a:solidFill>
            <a:srgbClr val="336633"/>
          </a:solidFill>
        </p:spPr>
        <p:txBody>
          <a:bodyPr/>
          <a:lstStyle/>
          <a:p>
            <a:pPr marL="228600" indent="-228600" algn="ctr" eaLnBrk="1" hangingPunct="1">
              <a:lnSpc>
                <a:spcPct val="80000"/>
              </a:lnSpc>
              <a:spcBef>
                <a:spcPct val="50000"/>
              </a:spcBef>
              <a:buFontTx/>
              <a:buNone/>
            </a:pPr>
            <a:r>
              <a:rPr lang="en-US" altLang="en-US" sz="2400" b="1" smtClean="0">
                <a:solidFill>
                  <a:srgbClr val="FFFF99"/>
                </a:solidFill>
              </a:rPr>
              <a:t>Causes</a:t>
            </a:r>
          </a:p>
          <a:p>
            <a:pPr marL="228600" indent="-228600" eaLnBrk="1" hangingPunct="1">
              <a:lnSpc>
                <a:spcPct val="80000"/>
              </a:lnSpc>
              <a:spcBef>
                <a:spcPct val="50000"/>
              </a:spcBef>
            </a:pPr>
            <a:r>
              <a:rPr lang="en-US" altLang="en-US" sz="2400" smtClean="0">
                <a:solidFill>
                  <a:schemeClr val="bg1"/>
                </a:solidFill>
              </a:rPr>
              <a:t>Conflict over French Indochina</a:t>
            </a:r>
          </a:p>
          <a:p>
            <a:pPr marL="228600" indent="-228600" eaLnBrk="1" hangingPunct="1">
              <a:lnSpc>
                <a:spcPct val="80000"/>
              </a:lnSpc>
              <a:spcBef>
                <a:spcPct val="50000"/>
              </a:spcBef>
            </a:pPr>
            <a:r>
              <a:rPr lang="en-US" altLang="en-US" sz="2400" smtClean="0">
                <a:solidFill>
                  <a:schemeClr val="bg1"/>
                </a:solidFill>
              </a:rPr>
              <a:t>Japan allied with Germany &amp; Italy</a:t>
            </a:r>
          </a:p>
          <a:p>
            <a:pPr marL="228600" indent="-228600" eaLnBrk="1" hangingPunct="1">
              <a:lnSpc>
                <a:spcPct val="80000"/>
              </a:lnSpc>
              <a:spcBef>
                <a:spcPct val="50000"/>
              </a:spcBef>
            </a:pPr>
            <a:r>
              <a:rPr lang="en-US" altLang="en-US" sz="2400" smtClean="0">
                <a:solidFill>
                  <a:schemeClr val="bg1"/>
                </a:solidFill>
              </a:rPr>
              <a:t>Prime Minister </a:t>
            </a:r>
            <a:r>
              <a:rPr lang="en-US" altLang="en-US" sz="2400" b="1" i="1" u="sng" smtClean="0">
                <a:solidFill>
                  <a:schemeClr val="bg1"/>
                </a:solidFill>
              </a:rPr>
              <a:t>Hideki Tojo</a:t>
            </a:r>
            <a:r>
              <a:rPr lang="en-US" altLang="en-US" sz="2400" smtClean="0">
                <a:solidFill>
                  <a:schemeClr val="bg1"/>
                </a:solidFill>
              </a:rPr>
              <a:t> was hostile toward the US—competition in the Pacific</a:t>
            </a:r>
          </a:p>
        </p:txBody>
      </p:sp>
      <p:sp>
        <p:nvSpPr>
          <p:cNvPr id="43012" name="Rectangle 4"/>
          <p:cNvSpPr>
            <a:spLocks noGrp="1" noChangeArrowheads="1"/>
          </p:cNvSpPr>
          <p:nvPr>
            <p:ph type="body" sz="half" idx="2"/>
          </p:nvPr>
        </p:nvSpPr>
        <p:spPr>
          <a:xfrm>
            <a:off x="4572000" y="1828800"/>
            <a:ext cx="3582988" cy="4495800"/>
          </a:xfrm>
          <a:solidFill>
            <a:srgbClr val="336633"/>
          </a:solidFill>
        </p:spPr>
        <p:txBody>
          <a:bodyPr/>
          <a:lstStyle/>
          <a:p>
            <a:pPr marL="228600" indent="-228600" algn="ctr" eaLnBrk="1" hangingPunct="1">
              <a:lnSpc>
                <a:spcPct val="80000"/>
              </a:lnSpc>
              <a:spcBef>
                <a:spcPct val="50000"/>
              </a:spcBef>
              <a:buFontTx/>
              <a:buNone/>
            </a:pPr>
            <a:r>
              <a:rPr lang="en-US" altLang="en-US" sz="2400" b="1" smtClean="0">
                <a:solidFill>
                  <a:srgbClr val="FFFF99"/>
                </a:solidFill>
              </a:rPr>
              <a:t>Effects</a:t>
            </a:r>
          </a:p>
          <a:p>
            <a:pPr marL="228600" indent="-228600" eaLnBrk="1" hangingPunct="1">
              <a:lnSpc>
                <a:spcPct val="80000"/>
              </a:lnSpc>
              <a:spcBef>
                <a:spcPct val="50000"/>
              </a:spcBef>
            </a:pPr>
            <a:r>
              <a:rPr lang="en-US" altLang="en-US" sz="2400" smtClean="0">
                <a:solidFill>
                  <a:schemeClr val="bg1"/>
                </a:solidFill>
              </a:rPr>
              <a:t>Americans reacted with anger and fear.</a:t>
            </a:r>
          </a:p>
          <a:p>
            <a:pPr marL="228600" indent="-228600" eaLnBrk="1" hangingPunct="1">
              <a:lnSpc>
                <a:spcPct val="80000"/>
              </a:lnSpc>
              <a:spcBef>
                <a:spcPct val="50000"/>
              </a:spcBef>
            </a:pPr>
            <a:r>
              <a:rPr lang="en-US" altLang="en-US" sz="2400" smtClean="0">
                <a:solidFill>
                  <a:schemeClr val="bg1"/>
                </a:solidFill>
              </a:rPr>
              <a:t>Some feared Japanese Americans would assist an invasion—</a:t>
            </a:r>
            <a:r>
              <a:rPr lang="en-US" altLang="en-US" sz="2400" b="1" i="1" u="sng" smtClean="0">
                <a:solidFill>
                  <a:schemeClr val="bg1"/>
                </a:solidFill>
              </a:rPr>
              <a:t>Internment Camps</a:t>
            </a:r>
          </a:p>
          <a:p>
            <a:pPr marL="228600" indent="-228600" eaLnBrk="1" hangingPunct="1">
              <a:lnSpc>
                <a:spcPct val="80000"/>
              </a:lnSpc>
              <a:spcBef>
                <a:spcPct val="50000"/>
              </a:spcBef>
            </a:pPr>
            <a:r>
              <a:rPr lang="en-US" altLang="en-US" sz="2400" smtClean="0">
                <a:solidFill>
                  <a:schemeClr val="bg1"/>
                </a:solidFill>
              </a:rPr>
              <a:t>The US declared war on Japan (12-8-1941)</a:t>
            </a:r>
          </a:p>
          <a:p>
            <a:pPr marL="228600" indent="-228600" eaLnBrk="1" hangingPunct="1">
              <a:lnSpc>
                <a:spcPct val="80000"/>
              </a:lnSpc>
              <a:spcBef>
                <a:spcPct val="50000"/>
              </a:spcBef>
            </a:pPr>
            <a:r>
              <a:rPr lang="en-US" altLang="en-US" sz="2400" smtClean="0">
                <a:solidFill>
                  <a:schemeClr val="bg1"/>
                </a:solidFill>
              </a:rPr>
              <a:t>Germany and Italy declared war on the US—Axis Alliance</a:t>
            </a:r>
          </a:p>
        </p:txBody>
      </p:sp>
      <p:pic>
        <p:nvPicPr>
          <p:cNvPr id="23557"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0" y="3429000"/>
            <a:ext cx="160338" cy="16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58"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0" y="3810000"/>
            <a:ext cx="160338" cy="16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3011"/>
                                        </p:tgtEl>
                                        <p:attrNameLst>
                                          <p:attrName>style.visibility</p:attrName>
                                        </p:attrNameLst>
                                      </p:cBhvr>
                                      <p:to>
                                        <p:strVal val="visible"/>
                                      </p:to>
                                    </p:set>
                                    <p:anim calcmode="lin" valueType="num">
                                      <p:cBhvr additive="base">
                                        <p:cTn id="7" dur="500" fill="hold"/>
                                        <p:tgtEl>
                                          <p:spTgt spid="43011"/>
                                        </p:tgtEl>
                                        <p:attrNameLst>
                                          <p:attrName>ppt_x</p:attrName>
                                        </p:attrNameLst>
                                      </p:cBhvr>
                                      <p:tavLst>
                                        <p:tav tm="0">
                                          <p:val>
                                            <p:strVal val="0-#ppt_w/2"/>
                                          </p:val>
                                        </p:tav>
                                        <p:tav tm="100000">
                                          <p:val>
                                            <p:strVal val="#ppt_x"/>
                                          </p:val>
                                        </p:tav>
                                      </p:tavLst>
                                    </p:anim>
                                    <p:anim calcmode="lin" valueType="num">
                                      <p:cBhvr additive="base">
                                        <p:cTn id="8" dur="500" fill="hold"/>
                                        <p:tgtEl>
                                          <p:spTgt spid="43011"/>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43012"/>
                                        </p:tgtEl>
                                        <p:attrNameLst>
                                          <p:attrName>style.visibility</p:attrName>
                                        </p:attrNameLst>
                                      </p:cBhvr>
                                      <p:to>
                                        <p:strVal val="visible"/>
                                      </p:to>
                                    </p:set>
                                    <p:anim calcmode="lin" valueType="num">
                                      <p:cBhvr additive="base">
                                        <p:cTn id="13" dur="500" fill="hold"/>
                                        <p:tgtEl>
                                          <p:spTgt spid="43012"/>
                                        </p:tgtEl>
                                        <p:attrNameLst>
                                          <p:attrName>ppt_x</p:attrName>
                                        </p:attrNameLst>
                                      </p:cBhvr>
                                      <p:tavLst>
                                        <p:tav tm="0">
                                          <p:val>
                                            <p:strVal val="1+#ppt_w/2"/>
                                          </p:val>
                                        </p:tav>
                                        <p:tav tm="100000">
                                          <p:val>
                                            <p:strVal val="#ppt_x"/>
                                          </p:val>
                                        </p:tav>
                                      </p:tavLst>
                                    </p:anim>
                                    <p:anim calcmode="lin" valueType="num">
                                      <p:cBhvr additive="base">
                                        <p:cTn id="14" dur="500" fill="hold"/>
                                        <p:tgtEl>
                                          <p:spTgt spid="4301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1" grpId="0" animBg="1"/>
      <p:bldP spid="4301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ext Box 2"/>
          <p:cNvSpPr txBox="1">
            <a:spLocks noChangeArrowheads="1"/>
          </p:cNvSpPr>
          <p:nvPr/>
        </p:nvSpPr>
        <p:spPr bwMode="auto">
          <a:xfrm>
            <a:off x="381000" y="1066800"/>
            <a:ext cx="2590800" cy="4876800"/>
          </a:xfrm>
          <a:prstGeom prst="rect">
            <a:avLst/>
          </a:prstGeom>
          <a:solidFill>
            <a:srgbClr val="3366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eaLnBrk="1" hangingPunct="1">
              <a:spcBef>
                <a:spcPct val="50000"/>
              </a:spcBef>
            </a:pPr>
            <a:r>
              <a:rPr lang="en-US" altLang="en-US" sz="2000">
                <a:solidFill>
                  <a:srgbClr val="FFFF99"/>
                </a:solidFill>
                <a:latin typeface="Verdana" pitchFamily="34" charset="0"/>
              </a:rPr>
              <a:t>Defenses</a:t>
            </a:r>
            <a:endParaRPr lang="en-US" altLang="en-US" sz="2000" b="0">
              <a:solidFill>
                <a:srgbClr val="FFFF99"/>
              </a:solidFill>
              <a:latin typeface="Verdana" pitchFamily="34" charset="0"/>
            </a:endParaRPr>
          </a:p>
          <a:p>
            <a:pPr algn="l" eaLnBrk="1" hangingPunct="1">
              <a:spcBef>
                <a:spcPct val="50000"/>
              </a:spcBef>
              <a:buFontTx/>
              <a:buChar char="•"/>
            </a:pPr>
            <a:r>
              <a:rPr lang="en-US" altLang="en-US" sz="2000" b="0">
                <a:solidFill>
                  <a:schemeClr val="bg1"/>
                </a:solidFill>
                <a:latin typeface="Verdana" pitchFamily="34" charset="0"/>
              </a:rPr>
              <a:t>US intelligence believed an attack was possible</a:t>
            </a:r>
          </a:p>
          <a:p>
            <a:pPr algn="l" eaLnBrk="1" hangingPunct="1">
              <a:spcBef>
                <a:spcPct val="30000"/>
              </a:spcBef>
              <a:buFontTx/>
              <a:buChar char="•"/>
            </a:pPr>
            <a:r>
              <a:rPr lang="en-US" altLang="en-US" sz="2000" b="0">
                <a:solidFill>
                  <a:schemeClr val="bg1"/>
                </a:solidFill>
                <a:latin typeface="Verdana" pitchFamily="34" charset="0"/>
              </a:rPr>
              <a:t>Defense forces were unprepared</a:t>
            </a:r>
          </a:p>
          <a:p>
            <a:pPr algn="l" eaLnBrk="1" hangingPunct="1">
              <a:spcBef>
                <a:spcPct val="30000"/>
              </a:spcBef>
              <a:buFontTx/>
              <a:buChar char="•"/>
            </a:pPr>
            <a:r>
              <a:rPr lang="en-US" altLang="en-US" sz="2000" b="0">
                <a:solidFill>
                  <a:schemeClr val="bg1"/>
                </a:solidFill>
                <a:latin typeface="Verdana" pitchFamily="34" charset="0"/>
              </a:rPr>
              <a:t>No commander in charge—Multiple</a:t>
            </a:r>
          </a:p>
          <a:p>
            <a:pPr algn="l" eaLnBrk="1" hangingPunct="1">
              <a:spcBef>
                <a:spcPct val="30000"/>
              </a:spcBef>
              <a:buFontTx/>
              <a:buChar char="•"/>
            </a:pPr>
            <a:r>
              <a:rPr lang="en-US" altLang="en-US" sz="2000" b="0">
                <a:solidFill>
                  <a:schemeClr val="bg1"/>
                </a:solidFill>
                <a:latin typeface="Verdana" pitchFamily="34" charset="0"/>
              </a:rPr>
              <a:t>Routine defensive steps were not in place</a:t>
            </a:r>
          </a:p>
        </p:txBody>
      </p:sp>
      <p:sp>
        <p:nvSpPr>
          <p:cNvPr id="45059" name="Text Box 3"/>
          <p:cNvSpPr txBox="1">
            <a:spLocks noChangeArrowheads="1"/>
          </p:cNvSpPr>
          <p:nvPr/>
        </p:nvSpPr>
        <p:spPr bwMode="auto">
          <a:xfrm>
            <a:off x="3048000" y="1066800"/>
            <a:ext cx="2667000" cy="4876800"/>
          </a:xfrm>
          <a:prstGeom prst="rect">
            <a:avLst/>
          </a:prstGeom>
          <a:solidFill>
            <a:srgbClr val="2B512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eaLnBrk="1" hangingPunct="1">
              <a:spcBef>
                <a:spcPct val="50000"/>
              </a:spcBef>
            </a:pPr>
            <a:r>
              <a:rPr lang="en-US" altLang="en-US" sz="2000">
                <a:solidFill>
                  <a:srgbClr val="FFFF99"/>
                </a:solidFill>
                <a:latin typeface="Verdana" pitchFamily="34" charset="0"/>
              </a:rPr>
              <a:t>The Attack</a:t>
            </a:r>
          </a:p>
          <a:p>
            <a:pPr algn="l" eaLnBrk="1" hangingPunct="1">
              <a:spcBef>
                <a:spcPct val="50000"/>
              </a:spcBef>
              <a:buFontTx/>
              <a:buChar char="•"/>
            </a:pPr>
            <a:r>
              <a:rPr lang="en-US" altLang="en-US" sz="2000" b="0">
                <a:solidFill>
                  <a:schemeClr val="bg1"/>
                </a:solidFill>
                <a:latin typeface="Verdana" pitchFamily="34" charset="0"/>
              </a:rPr>
              <a:t>Sunrise, December 7, 1941</a:t>
            </a:r>
          </a:p>
          <a:p>
            <a:pPr algn="l" eaLnBrk="1" hangingPunct="1">
              <a:spcBef>
                <a:spcPct val="50000"/>
              </a:spcBef>
              <a:buFontTx/>
              <a:buChar char="•"/>
            </a:pPr>
            <a:r>
              <a:rPr lang="en-US" altLang="en-US" sz="2000" b="0">
                <a:solidFill>
                  <a:schemeClr val="bg1"/>
                </a:solidFill>
                <a:latin typeface="Verdana" pitchFamily="34" charset="0"/>
              </a:rPr>
              <a:t>Aircraft carriers approached Oahu</a:t>
            </a:r>
          </a:p>
          <a:p>
            <a:pPr algn="l" eaLnBrk="1" hangingPunct="1">
              <a:spcBef>
                <a:spcPct val="30000"/>
              </a:spcBef>
              <a:buFontTx/>
              <a:buChar char="•"/>
            </a:pPr>
            <a:r>
              <a:rPr lang="en-US" altLang="en-US" sz="2000" b="0">
                <a:solidFill>
                  <a:schemeClr val="bg1"/>
                </a:solidFill>
                <a:latin typeface="Verdana" pitchFamily="34" charset="0"/>
              </a:rPr>
              <a:t>War planes destroyed US ships and planes on Oahu</a:t>
            </a:r>
          </a:p>
          <a:p>
            <a:pPr algn="l" eaLnBrk="1" hangingPunct="1">
              <a:spcBef>
                <a:spcPct val="30000"/>
              </a:spcBef>
              <a:buFontTx/>
              <a:buChar char="•"/>
            </a:pPr>
            <a:r>
              <a:rPr lang="en-US" altLang="en-US" sz="2000" b="0">
                <a:solidFill>
                  <a:schemeClr val="bg1"/>
                </a:solidFill>
                <a:latin typeface="Verdana" pitchFamily="34" charset="0"/>
              </a:rPr>
              <a:t>The attack lasted 2 hours.</a:t>
            </a:r>
          </a:p>
        </p:txBody>
      </p:sp>
      <p:sp>
        <p:nvSpPr>
          <p:cNvPr id="23556" name="Rectangle 4"/>
          <p:cNvSpPr>
            <a:spLocks noGrp="1" noChangeArrowheads="1"/>
          </p:cNvSpPr>
          <p:nvPr>
            <p:ph type="title"/>
          </p:nvPr>
        </p:nvSpPr>
        <p:spPr>
          <a:xfrm>
            <a:off x="228600" y="381000"/>
            <a:ext cx="8077200" cy="533400"/>
          </a:xfrm>
        </p:spPr>
        <p:txBody>
          <a:bodyPr/>
          <a:lstStyle/>
          <a:p>
            <a:pPr eaLnBrk="1" hangingPunct="1">
              <a:defRPr/>
            </a:pPr>
            <a:r>
              <a:rPr lang="en-US" sz="4200" dirty="0" smtClean="0">
                <a:solidFill>
                  <a:schemeClr val="accent3"/>
                </a:solidFill>
              </a:rPr>
              <a:t>The Attack on Pearl Harbor</a:t>
            </a:r>
          </a:p>
        </p:txBody>
      </p:sp>
      <p:pic>
        <p:nvPicPr>
          <p:cNvPr id="24581"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0" y="3348038"/>
            <a:ext cx="160338" cy="160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82"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0" y="2895600"/>
            <a:ext cx="160338" cy="16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83"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0" y="3802063"/>
            <a:ext cx="160338" cy="160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5064" name="Rectangle 8"/>
          <p:cNvSpPr>
            <a:spLocks noChangeArrowheads="1"/>
          </p:cNvSpPr>
          <p:nvPr/>
        </p:nvSpPr>
        <p:spPr bwMode="auto">
          <a:xfrm>
            <a:off x="5797550" y="1066800"/>
            <a:ext cx="2432050" cy="4876800"/>
          </a:xfrm>
          <a:prstGeom prst="rect">
            <a:avLst/>
          </a:prstGeom>
          <a:solidFill>
            <a:srgbClr val="336633"/>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marL="228600" indent="-228600"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eaLnBrk="1" hangingPunct="1">
              <a:spcBef>
                <a:spcPct val="50000"/>
              </a:spcBef>
            </a:pPr>
            <a:r>
              <a:rPr lang="en-US" altLang="en-US" sz="2000">
                <a:solidFill>
                  <a:srgbClr val="FFFF99"/>
                </a:solidFill>
                <a:latin typeface="Verdana" pitchFamily="34" charset="0"/>
              </a:rPr>
              <a:t>The Aftermath</a:t>
            </a:r>
            <a:r>
              <a:rPr lang="en-US" altLang="en-US" sz="2000" b="0">
                <a:solidFill>
                  <a:srgbClr val="FFFF99"/>
                </a:solidFill>
                <a:latin typeface="Verdana" pitchFamily="34" charset="0"/>
              </a:rPr>
              <a:t> </a:t>
            </a:r>
            <a:endParaRPr lang="en-US" altLang="en-US" sz="2000" b="0">
              <a:solidFill>
                <a:schemeClr val="bg1"/>
              </a:solidFill>
              <a:latin typeface="Verdana" pitchFamily="34" charset="0"/>
            </a:endParaRPr>
          </a:p>
          <a:p>
            <a:pPr algn="l" eaLnBrk="1" hangingPunct="1">
              <a:spcBef>
                <a:spcPct val="50000"/>
              </a:spcBef>
              <a:buFontTx/>
              <a:buChar char="•"/>
            </a:pPr>
            <a:r>
              <a:rPr lang="en-US" altLang="en-US" sz="2000" b="0">
                <a:solidFill>
                  <a:schemeClr val="bg1"/>
                </a:solidFill>
                <a:latin typeface="Verdana" pitchFamily="34" charset="0"/>
              </a:rPr>
              <a:t>All 8 battleships damaged-4 sunk</a:t>
            </a:r>
          </a:p>
          <a:p>
            <a:pPr algn="l" eaLnBrk="1" hangingPunct="1">
              <a:spcBef>
                <a:spcPct val="30000"/>
              </a:spcBef>
              <a:buFontTx/>
              <a:buChar char="•"/>
            </a:pPr>
            <a:r>
              <a:rPr lang="en-US" altLang="en-US" sz="2000" b="0">
                <a:solidFill>
                  <a:schemeClr val="bg1"/>
                </a:solidFill>
                <a:latin typeface="Verdana" pitchFamily="34" charset="0"/>
              </a:rPr>
              <a:t>200 aircraft destroyed</a:t>
            </a:r>
          </a:p>
          <a:p>
            <a:pPr algn="l" eaLnBrk="1" hangingPunct="1">
              <a:spcBef>
                <a:spcPct val="30000"/>
              </a:spcBef>
              <a:buFontTx/>
              <a:buChar char="•"/>
            </a:pPr>
            <a:r>
              <a:rPr lang="en-US" altLang="en-US" sz="2000" b="0">
                <a:solidFill>
                  <a:schemeClr val="bg1"/>
                </a:solidFill>
                <a:latin typeface="Verdana" pitchFamily="34" charset="0"/>
              </a:rPr>
              <a:t>2,400 Americans killed</a:t>
            </a:r>
          </a:p>
          <a:p>
            <a:pPr algn="l" eaLnBrk="1" hangingPunct="1">
              <a:spcBef>
                <a:spcPct val="30000"/>
              </a:spcBef>
              <a:buFontTx/>
              <a:buChar char="•"/>
            </a:pPr>
            <a:r>
              <a:rPr lang="en-US" altLang="en-US" sz="2000" b="0">
                <a:solidFill>
                  <a:schemeClr val="bg1"/>
                </a:solidFill>
                <a:latin typeface="Verdana" pitchFamily="34" charset="0"/>
              </a:rPr>
              <a:t>Japan lost a few submarines 30 planes</a:t>
            </a:r>
            <a:endParaRPr lang="en-US" altLang="en-US" sz="2000" b="0">
              <a:solidFill>
                <a:srgbClr val="FFFF99"/>
              </a:solidFill>
              <a:latin typeface="Verdana" pitchFamily="34" charset="0"/>
            </a:endParaRPr>
          </a:p>
        </p:txBody>
      </p:sp>
      <p:sp>
        <p:nvSpPr>
          <p:cNvPr id="24585" name="Rectangle 9">
            <a:hlinkClick r:id="" action="ppaction://hlinkshowjump?jump=firstslide"/>
          </p:cNvPr>
          <p:cNvSpPr>
            <a:spLocks noChangeArrowheads="1"/>
          </p:cNvSpPr>
          <p:nvPr/>
        </p:nvSpPr>
        <p:spPr bwMode="auto">
          <a:xfrm>
            <a:off x="6934200" y="6019800"/>
            <a:ext cx="6096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eaLnBrk="1" hangingPunct="1"/>
            <a:endParaRPr lang="en-US" alt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5058"/>
                                        </p:tgtEl>
                                        <p:attrNameLst>
                                          <p:attrName>style.visibility</p:attrName>
                                        </p:attrNameLst>
                                      </p:cBhvr>
                                      <p:to>
                                        <p:strVal val="visible"/>
                                      </p:to>
                                    </p:set>
                                    <p:anim calcmode="lin" valueType="num">
                                      <p:cBhvr additive="base">
                                        <p:cTn id="7" dur="500" fill="hold"/>
                                        <p:tgtEl>
                                          <p:spTgt spid="45058"/>
                                        </p:tgtEl>
                                        <p:attrNameLst>
                                          <p:attrName>ppt_x</p:attrName>
                                        </p:attrNameLst>
                                      </p:cBhvr>
                                      <p:tavLst>
                                        <p:tav tm="0">
                                          <p:val>
                                            <p:strVal val="0-#ppt_w/2"/>
                                          </p:val>
                                        </p:tav>
                                        <p:tav tm="100000">
                                          <p:val>
                                            <p:strVal val="#ppt_x"/>
                                          </p:val>
                                        </p:tav>
                                      </p:tavLst>
                                    </p:anim>
                                    <p:anim calcmode="lin" valueType="num">
                                      <p:cBhvr additive="base">
                                        <p:cTn id="8" dur="500" fill="hold"/>
                                        <p:tgtEl>
                                          <p:spTgt spid="45058"/>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5059"/>
                                        </p:tgtEl>
                                        <p:attrNameLst>
                                          <p:attrName>style.visibility</p:attrName>
                                        </p:attrNameLst>
                                      </p:cBhvr>
                                      <p:to>
                                        <p:strVal val="visible"/>
                                      </p:to>
                                    </p:set>
                                    <p:anim calcmode="lin" valueType="num">
                                      <p:cBhvr additive="base">
                                        <p:cTn id="13" dur="500" fill="hold"/>
                                        <p:tgtEl>
                                          <p:spTgt spid="45059"/>
                                        </p:tgtEl>
                                        <p:attrNameLst>
                                          <p:attrName>ppt_x</p:attrName>
                                        </p:attrNameLst>
                                      </p:cBhvr>
                                      <p:tavLst>
                                        <p:tav tm="0">
                                          <p:val>
                                            <p:strVal val="#ppt_x"/>
                                          </p:val>
                                        </p:tav>
                                        <p:tav tm="100000">
                                          <p:val>
                                            <p:strVal val="#ppt_x"/>
                                          </p:val>
                                        </p:tav>
                                      </p:tavLst>
                                    </p:anim>
                                    <p:anim calcmode="lin" valueType="num">
                                      <p:cBhvr additive="base">
                                        <p:cTn id="14" dur="500" fill="hold"/>
                                        <p:tgtEl>
                                          <p:spTgt spid="45059"/>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45064"/>
                                        </p:tgtEl>
                                        <p:attrNameLst>
                                          <p:attrName>style.visibility</p:attrName>
                                        </p:attrNameLst>
                                      </p:cBhvr>
                                      <p:to>
                                        <p:strVal val="visible"/>
                                      </p:to>
                                    </p:set>
                                    <p:anim calcmode="lin" valueType="num">
                                      <p:cBhvr additive="base">
                                        <p:cTn id="19" dur="500" fill="hold"/>
                                        <p:tgtEl>
                                          <p:spTgt spid="45064"/>
                                        </p:tgtEl>
                                        <p:attrNameLst>
                                          <p:attrName>ppt_x</p:attrName>
                                        </p:attrNameLst>
                                      </p:cBhvr>
                                      <p:tavLst>
                                        <p:tav tm="0">
                                          <p:val>
                                            <p:strVal val="1+#ppt_w/2"/>
                                          </p:val>
                                        </p:tav>
                                        <p:tav tm="100000">
                                          <p:val>
                                            <p:strVal val="#ppt_x"/>
                                          </p:val>
                                        </p:tav>
                                      </p:tavLst>
                                    </p:anim>
                                    <p:anim calcmode="lin" valueType="num">
                                      <p:cBhvr additive="base">
                                        <p:cTn id="20" dur="500" fill="hold"/>
                                        <p:tgtEl>
                                          <p:spTgt spid="4506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8" grpId="0" animBg="1"/>
      <p:bldP spid="45059" grpId="0" animBg="1"/>
      <p:bldP spid="4506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533400" y="228600"/>
            <a:ext cx="8077200" cy="914400"/>
          </a:xfrm>
        </p:spPr>
        <p:txBody>
          <a:bodyPr/>
          <a:lstStyle/>
          <a:p>
            <a:pPr eaLnBrk="1" hangingPunct="1">
              <a:defRPr/>
            </a:pPr>
            <a:r>
              <a:rPr lang="en-US" sz="4200" dirty="0" smtClean="0">
                <a:solidFill>
                  <a:schemeClr val="accent3"/>
                </a:solidFill>
              </a:rPr>
              <a:t>U.S. Armed Forces Mobilize</a:t>
            </a:r>
          </a:p>
        </p:txBody>
      </p:sp>
      <p:sp>
        <p:nvSpPr>
          <p:cNvPr id="25603" name="Rectangle 3"/>
          <p:cNvSpPr>
            <a:spLocks noGrp="1" noChangeArrowheads="1"/>
          </p:cNvSpPr>
          <p:nvPr>
            <p:ph type="body" idx="1"/>
          </p:nvPr>
        </p:nvSpPr>
        <p:spPr>
          <a:xfrm>
            <a:off x="533400" y="1143000"/>
            <a:ext cx="8077200" cy="5181600"/>
          </a:xfrm>
          <a:solidFill>
            <a:srgbClr val="E1E17F"/>
          </a:solidFill>
          <a:ln>
            <a:solidFill>
              <a:srgbClr val="FFFF99"/>
            </a:solidFill>
            <a:miter lim="800000"/>
            <a:headEnd/>
            <a:tailEnd/>
          </a:ln>
        </p:spPr>
        <p:txBody>
          <a:bodyPr/>
          <a:lstStyle/>
          <a:p>
            <a:pPr eaLnBrk="1" hangingPunct="1">
              <a:spcBef>
                <a:spcPct val="50000"/>
              </a:spcBef>
            </a:pPr>
            <a:r>
              <a:rPr lang="en-US" altLang="en-US" sz="2400" smtClean="0"/>
              <a:t>US had to mobilize—bring its forces into readiness</a:t>
            </a:r>
          </a:p>
          <a:p>
            <a:pPr eaLnBrk="1" hangingPunct="1">
              <a:spcBef>
                <a:spcPct val="50000"/>
              </a:spcBef>
            </a:pPr>
            <a:r>
              <a:rPr lang="en-US" altLang="en-US" sz="2400" smtClean="0"/>
              <a:t>1940 the government increase in military spending</a:t>
            </a:r>
          </a:p>
          <a:p>
            <a:pPr lvl="1" eaLnBrk="1" hangingPunct="1">
              <a:spcBef>
                <a:spcPct val="50000"/>
              </a:spcBef>
            </a:pPr>
            <a:r>
              <a:rPr lang="en-US" altLang="en-US" sz="2400" smtClean="0"/>
              <a:t>This helped end the Great Depression</a:t>
            </a:r>
          </a:p>
          <a:p>
            <a:pPr lvl="1" eaLnBrk="1" hangingPunct="1">
              <a:spcBef>
                <a:spcPct val="50000"/>
              </a:spcBef>
            </a:pPr>
            <a:r>
              <a:rPr lang="en-US" altLang="en-US" sz="2400" smtClean="0"/>
              <a:t>Thousands found work making supplies for the military</a:t>
            </a:r>
            <a:endParaRPr lang="en-US" altLang="en-US" sz="2000" smtClean="0"/>
          </a:p>
          <a:p>
            <a:pPr eaLnBrk="1" hangingPunct="1">
              <a:spcBef>
                <a:spcPct val="50000"/>
              </a:spcBef>
            </a:pPr>
            <a:r>
              <a:rPr lang="en-US" altLang="en-US" sz="2400" smtClean="0"/>
              <a:t>Army Chief of Staff, </a:t>
            </a:r>
            <a:r>
              <a:rPr lang="en-US" altLang="en-US" sz="2400" b="1" smtClean="0"/>
              <a:t>George C. Marshall</a:t>
            </a:r>
            <a:r>
              <a:rPr lang="en-US" altLang="en-US" sz="2400" smtClean="0"/>
              <a:t> led mobilization</a:t>
            </a:r>
          </a:p>
          <a:p>
            <a:pPr eaLnBrk="1" hangingPunct="1">
              <a:spcBef>
                <a:spcPct val="50000"/>
              </a:spcBef>
            </a:pPr>
            <a:r>
              <a:rPr lang="en-US" altLang="en-US" sz="2400" smtClean="0"/>
              <a:t>US needed soldiers—draft and recruitment</a:t>
            </a:r>
          </a:p>
          <a:p>
            <a:pPr eaLnBrk="1" hangingPunct="1">
              <a:spcBef>
                <a:spcPct val="50000"/>
              </a:spcBef>
            </a:pPr>
            <a:r>
              <a:rPr lang="en-US" altLang="en-US" sz="2400" smtClean="0"/>
              <a:t>Women filled a variety of vital roles in the military</a:t>
            </a:r>
          </a:p>
          <a:p>
            <a:pPr eaLnBrk="1" hangingPunct="1">
              <a:spcBef>
                <a:spcPct val="50000"/>
              </a:spcBef>
            </a:pPr>
            <a:r>
              <a:rPr lang="en-US" altLang="en-US" sz="2400" smtClean="0"/>
              <a:t>New military bases needed to train and house soldiers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ext Box 2"/>
          <p:cNvSpPr txBox="1">
            <a:spLocks noChangeArrowheads="1"/>
          </p:cNvSpPr>
          <p:nvPr/>
        </p:nvSpPr>
        <p:spPr bwMode="auto">
          <a:xfrm>
            <a:off x="152400" y="1447800"/>
            <a:ext cx="2895600" cy="502920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eaLnBrk="1" hangingPunct="1">
              <a:spcBef>
                <a:spcPct val="50000"/>
              </a:spcBef>
            </a:pPr>
            <a:r>
              <a:rPr lang="en-US" altLang="en-US" sz="2200">
                <a:solidFill>
                  <a:srgbClr val="FFFF99"/>
                </a:solidFill>
                <a:latin typeface="Verdana" pitchFamily="34" charset="0"/>
              </a:rPr>
              <a:t>Finding Soldiers</a:t>
            </a:r>
            <a:endParaRPr lang="en-US" altLang="en-US" sz="2200" b="0">
              <a:solidFill>
                <a:schemeClr val="bg1"/>
              </a:solidFill>
              <a:latin typeface="Verdana" pitchFamily="34" charset="0"/>
            </a:endParaRPr>
          </a:p>
          <a:p>
            <a:pPr algn="l" eaLnBrk="1" hangingPunct="1">
              <a:spcBef>
                <a:spcPct val="50000"/>
              </a:spcBef>
              <a:buFontTx/>
              <a:buChar char="•"/>
            </a:pPr>
            <a:r>
              <a:rPr lang="en-US" altLang="en-US" sz="2200" b="0">
                <a:solidFill>
                  <a:schemeClr val="bg1"/>
                </a:solidFill>
                <a:latin typeface="Verdana" pitchFamily="34" charset="0"/>
              </a:rPr>
              <a:t>Expanded the draft</a:t>
            </a:r>
          </a:p>
          <a:p>
            <a:pPr algn="l" eaLnBrk="1" hangingPunct="1">
              <a:spcBef>
                <a:spcPct val="50000"/>
              </a:spcBef>
              <a:buFontTx/>
              <a:buChar char="•"/>
            </a:pPr>
            <a:r>
              <a:rPr lang="en-US" altLang="en-US" sz="2200" b="0">
                <a:solidFill>
                  <a:schemeClr val="bg1"/>
                </a:solidFill>
                <a:latin typeface="Verdana" pitchFamily="34" charset="0"/>
              </a:rPr>
              <a:t>Millions volunteered</a:t>
            </a:r>
          </a:p>
          <a:p>
            <a:pPr algn="l" eaLnBrk="1" hangingPunct="1">
              <a:spcBef>
                <a:spcPct val="30000"/>
              </a:spcBef>
              <a:buFontTx/>
              <a:buChar char="•"/>
            </a:pPr>
            <a:r>
              <a:rPr lang="en-US" altLang="en-US" sz="2200" b="0">
                <a:solidFill>
                  <a:schemeClr val="bg1"/>
                </a:solidFill>
                <a:latin typeface="Verdana" pitchFamily="34" charset="0"/>
              </a:rPr>
              <a:t>16 million entered the armed forces</a:t>
            </a:r>
          </a:p>
        </p:txBody>
      </p:sp>
      <p:sp>
        <p:nvSpPr>
          <p:cNvPr id="51203" name="Text Box 3"/>
          <p:cNvSpPr txBox="1">
            <a:spLocks noChangeArrowheads="1"/>
          </p:cNvSpPr>
          <p:nvPr/>
        </p:nvSpPr>
        <p:spPr bwMode="auto">
          <a:xfrm>
            <a:off x="3200400" y="1449388"/>
            <a:ext cx="2819400" cy="50276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eaLnBrk="1" hangingPunct="1">
              <a:spcBef>
                <a:spcPct val="50000"/>
              </a:spcBef>
            </a:pPr>
            <a:r>
              <a:rPr lang="en-US" altLang="en-US" sz="2200">
                <a:solidFill>
                  <a:srgbClr val="FFFF99"/>
                </a:solidFill>
                <a:latin typeface="Verdana" pitchFamily="34" charset="0"/>
              </a:rPr>
              <a:t>Women at War</a:t>
            </a:r>
            <a:endParaRPr lang="en-US" altLang="en-US" sz="2200" b="0">
              <a:solidFill>
                <a:srgbClr val="FFFF99"/>
              </a:solidFill>
              <a:latin typeface="Verdana" pitchFamily="34" charset="0"/>
            </a:endParaRPr>
          </a:p>
          <a:p>
            <a:pPr algn="l" eaLnBrk="1" hangingPunct="1">
              <a:spcBef>
                <a:spcPct val="30000"/>
              </a:spcBef>
              <a:buFontTx/>
              <a:buChar char="•"/>
            </a:pPr>
            <a:r>
              <a:rPr lang="en-US" altLang="en-US" sz="2200" b="0">
                <a:solidFill>
                  <a:schemeClr val="bg1"/>
                </a:solidFill>
                <a:latin typeface="Verdana" pitchFamily="34" charset="0"/>
              </a:rPr>
              <a:t>10,000 joined the WAVES-Navy</a:t>
            </a:r>
          </a:p>
          <a:p>
            <a:pPr algn="l" eaLnBrk="1" hangingPunct="1">
              <a:spcBef>
                <a:spcPct val="30000"/>
              </a:spcBef>
              <a:buFontTx/>
              <a:buChar char="•"/>
            </a:pPr>
            <a:r>
              <a:rPr lang="en-US" altLang="en-US" sz="2200" b="0">
                <a:solidFill>
                  <a:schemeClr val="bg1"/>
                </a:solidFill>
                <a:latin typeface="Verdana" pitchFamily="34" charset="0"/>
              </a:rPr>
              <a:t>1,000 joined the WASPs-Air Corps</a:t>
            </a:r>
          </a:p>
          <a:p>
            <a:pPr algn="l" eaLnBrk="1" hangingPunct="1">
              <a:spcBef>
                <a:spcPct val="30000"/>
              </a:spcBef>
              <a:buFontTx/>
              <a:buChar char="•"/>
            </a:pPr>
            <a:r>
              <a:rPr lang="en-US" altLang="en-US" sz="2200" b="0">
                <a:solidFill>
                  <a:schemeClr val="bg1"/>
                </a:solidFill>
                <a:latin typeface="Verdana" pitchFamily="34" charset="0"/>
              </a:rPr>
              <a:t>150,000 joined the WAC-Army</a:t>
            </a:r>
          </a:p>
          <a:p>
            <a:pPr algn="l" eaLnBrk="1" hangingPunct="1">
              <a:spcBef>
                <a:spcPct val="30000"/>
              </a:spcBef>
              <a:buFontTx/>
              <a:buChar char="•"/>
            </a:pPr>
            <a:r>
              <a:rPr lang="en-US" altLang="en-US" sz="2200" b="0" i="1" u="sng">
                <a:solidFill>
                  <a:schemeClr val="bg1"/>
                </a:solidFill>
                <a:latin typeface="Verdana" pitchFamily="34" charset="0"/>
              </a:rPr>
              <a:t>Colonel Oveta Culp Hobby</a:t>
            </a:r>
            <a:r>
              <a:rPr lang="en-US" altLang="en-US" sz="2200" b="0">
                <a:solidFill>
                  <a:schemeClr val="bg1"/>
                </a:solidFill>
                <a:latin typeface="Verdana" pitchFamily="34" charset="0"/>
              </a:rPr>
              <a:t> led the WAC’s</a:t>
            </a:r>
          </a:p>
        </p:txBody>
      </p:sp>
      <p:sp>
        <p:nvSpPr>
          <p:cNvPr id="25604" name="Rectangle 4"/>
          <p:cNvSpPr>
            <a:spLocks noGrp="1" noChangeArrowheads="1"/>
          </p:cNvSpPr>
          <p:nvPr>
            <p:ph type="title"/>
          </p:nvPr>
        </p:nvSpPr>
        <p:spPr/>
        <p:txBody>
          <a:bodyPr/>
          <a:lstStyle/>
          <a:p>
            <a:pPr eaLnBrk="1" hangingPunct="1">
              <a:defRPr/>
            </a:pPr>
            <a:r>
              <a:rPr lang="en-US" sz="4200" dirty="0" smtClean="0">
                <a:solidFill>
                  <a:schemeClr val="accent3"/>
                </a:solidFill>
              </a:rPr>
              <a:t>Mobilizing the Armed Forces</a:t>
            </a:r>
          </a:p>
        </p:txBody>
      </p:sp>
      <p:pic>
        <p:nvPicPr>
          <p:cNvPr id="266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07463" y="3348038"/>
            <a:ext cx="160337" cy="160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30"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07463" y="2895600"/>
            <a:ext cx="160337" cy="16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3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07463" y="3802063"/>
            <a:ext cx="160337" cy="160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08" name="Rectangle 8"/>
          <p:cNvSpPr>
            <a:spLocks noChangeArrowheads="1"/>
          </p:cNvSpPr>
          <p:nvPr/>
        </p:nvSpPr>
        <p:spPr bwMode="auto">
          <a:xfrm>
            <a:off x="6172200" y="1447800"/>
            <a:ext cx="2590800" cy="5029200"/>
          </a:xfrm>
          <a:prstGeom prst="rect">
            <a:avLst/>
          </a:prstGeom>
          <a:solidFill>
            <a:srgbClr val="000000"/>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marL="228600" indent="-228600"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eaLnBrk="1" hangingPunct="1">
              <a:spcBef>
                <a:spcPct val="50000"/>
              </a:spcBef>
            </a:pPr>
            <a:r>
              <a:rPr lang="en-US" altLang="en-US" sz="2200">
                <a:solidFill>
                  <a:srgbClr val="FFFF99"/>
                </a:solidFill>
                <a:latin typeface="Verdana" pitchFamily="34" charset="0"/>
              </a:rPr>
              <a:t>Military Bases</a:t>
            </a:r>
            <a:r>
              <a:rPr lang="en-US" altLang="en-US" sz="2200" b="0">
                <a:solidFill>
                  <a:srgbClr val="FFFF99"/>
                </a:solidFill>
                <a:latin typeface="Verdana" pitchFamily="34" charset="0"/>
              </a:rPr>
              <a:t> </a:t>
            </a:r>
          </a:p>
          <a:p>
            <a:pPr algn="l" eaLnBrk="1" hangingPunct="1">
              <a:spcBef>
                <a:spcPct val="50000"/>
              </a:spcBef>
              <a:buFontTx/>
              <a:buChar char="•"/>
            </a:pPr>
            <a:r>
              <a:rPr lang="en-US" altLang="en-US" sz="2200" b="0">
                <a:solidFill>
                  <a:schemeClr val="bg1"/>
                </a:solidFill>
                <a:latin typeface="Verdana" pitchFamily="34" charset="0"/>
              </a:rPr>
              <a:t>Most were in rural areas</a:t>
            </a:r>
          </a:p>
          <a:p>
            <a:pPr algn="l" eaLnBrk="1" hangingPunct="1">
              <a:spcBef>
                <a:spcPct val="50000"/>
              </a:spcBef>
              <a:buFontTx/>
              <a:buChar char="•"/>
            </a:pPr>
            <a:r>
              <a:rPr lang="en-US" altLang="en-US" sz="2200" b="0">
                <a:solidFill>
                  <a:schemeClr val="bg1"/>
                </a:solidFill>
                <a:latin typeface="Verdana" pitchFamily="34" charset="0"/>
              </a:rPr>
              <a:t>Bases transformed parts of the US— boost to economy</a:t>
            </a:r>
          </a:p>
          <a:p>
            <a:pPr algn="l" eaLnBrk="1" hangingPunct="1">
              <a:spcBef>
                <a:spcPct val="30000"/>
              </a:spcBef>
              <a:buFontTx/>
              <a:buChar char="•"/>
            </a:pPr>
            <a:r>
              <a:rPr lang="en-US" altLang="en-US" sz="2200" b="0">
                <a:solidFill>
                  <a:schemeClr val="bg1"/>
                </a:solidFill>
                <a:latin typeface="Verdana" pitchFamily="34" charset="0"/>
              </a:rPr>
              <a:t>CA, FL, and TX had several bases</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1202"/>
                                        </p:tgtEl>
                                        <p:attrNameLst>
                                          <p:attrName>style.visibility</p:attrName>
                                        </p:attrNameLst>
                                      </p:cBhvr>
                                      <p:to>
                                        <p:strVal val="visible"/>
                                      </p:to>
                                    </p:set>
                                    <p:anim calcmode="lin" valueType="num">
                                      <p:cBhvr additive="base">
                                        <p:cTn id="7" dur="500" fill="hold"/>
                                        <p:tgtEl>
                                          <p:spTgt spid="51202"/>
                                        </p:tgtEl>
                                        <p:attrNameLst>
                                          <p:attrName>ppt_x</p:attrName>
                                        </p:attrNameLst>
                                      </p:cBhvr>
                                      <p:tavLst>
                                        <p:tav tm="0">
                                          <p:val>
                                            <p:strVal val="0-#ppt_w/2"/>
                                          </p:val>
                                        </p:tav>
                                        <p:tav tm="100000">
                                          <p:val>
                                            <p:strVal val="#ppt_x"/>
                                          </p:val>
                                        </p:tav>
                                      </p:tavLst>
                                    </p:anim>
                                    <p:anim calcmode="lin" valueType="num">
                                      <p:cBhvr additive="base">
                                        <p:cTn id="8" dur="500" fill="hold"/>
                                        <p:tgtEl>
                                          <p:spTgt spid="5120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1203"/>
                                        </p:tgtEl>
                                        <p:attrNameLst>
                                          <p:attrName>style.visibility</p:attrName>
                                        </p:attrNameLst>
                                      </p:cBhvr>
                                      <p:to>
                                        <p:strVal val="visible"/>
                                      </p:to>
                                    </p:set>
                                    <p:anim calcmode="lin" valueType="num">
                                      <p:cBhvr additive="base">
                                        <p:cTn id="13" dur="500" fill="hold"/>
                                        <p:tgtEl>
                                          <p:spTgt spid="51203"/>
                                        </p:tgtEl>
                                        <p:attrNameLst>
                                          <p:attrName>ppt_x</p:attrName>
                                        </p:attrNameLst>
                                      </p:cBhvr>
                                      <p:tavLst>
                                        <p:tav tm="0">
                                          <p:val>
                                            <p:strVal val="#ppt_x"/>
                                          </p:val>
                                        </p:tav>
                                        <p:tav tm="100000">
                                          <p:val>
                                            <p:strVal val="#ppt_x"/>
                                          </p:val>
                                        </p:tav>
                                      </p:tavLst>
                                    </p:anim>
                                    <p:anim calcmode="lin" valueType="num">
                                      <p:cBhvr additive="base">
                                        <p:cTn id="14" dur="500" fill="hold"/>
                                        <p:tgtEl>
                                          <p:spTgt spid="51203"/>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51208"/>
                                        </p:tgtEl>
                                        <p:attrNameLst>
                                          <p:attrName>style.visibility</p:attrName>
                                        </p:attrNameLst>
                                      </p:cBhvr>
                                      <p:to>
                                        <p:strVal val="visible"/>
                                      </p:to>
                                    </p:set>
                                    <p:anim calcmode="lin" valueType="num">
                                      <p:cBhvr additive="base">
                                        <p:cTn id="19" dur="500" fill="hold"/>
                                        <p:tgtEl>
                                          <p:spTgt spid="51208"/>
                                        </p:tgtEl>
                                        <p:attrNameLst>
                                          <p:attrName>ppt_x</p:attrName>
                                        </p:attrNameLst>
                                      </p:cBhvr>
                                      <p:tavLst>
                                        <p:tav tm="0">
                                          <p:val>
                                            <p:strVal val="1+#ppt_w/2"/>
                                          </p:val>
                                        </p:tav>
                                        <p:tav tm="100000">
                                          <p:val>
                                            <p:strVal val="#ppt_x"/>
                                          </p:val>
                                        </p:tav>
                                      </p:tavLst>
                                    </p:anim>
                                    <p:anim calcmode="lin" valueType="num">
                                      <p:cBhvr additive="base">
                                        <p:cTn id="20" dur="500" fill="hold"/>
                                        <p:tgtEl>
                                          <p:spTgt spid="5120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animBg="1"/>
      <p:bldP spid="51203" grpId="0" animBg="1"/>
      <p:bldP spid="5120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228600" y="304800"/>
            <a:ext cx="8686800" cy="1143000"/>
          </a:xfrm>
        </p:spPr>
        <p:txBody>
          <a:bodyPr/>
          <a:lstStyle/>
          <a:p>
            <a:pPr eaLnBrk="1" hangingPunct="1">
              <a:defRPr/>
            </a:pPr>
            <a:r>
              <a:rPr lang="en-US" sz="3600" dirty="0" smtClean="0">
                <a:solidFill>
                  <a:schemeClr val="accent3"/>
                </a:solidFill>
              </a:rPr>
              <a:t>American Industry and Science in WW II</a:t>
            </a:r>
          </a:p>
        </p:txBody>
      </p:sp>
      <p:sp>
        <p:nvSpPr>
          <p:cNvPr id="27651" name="Rectangle 3"/>
          <p:cNvSpPr>
            <a:spLocks noGrp="1" noChangeArrowheads="1"/>
          </p:cNvSpPr>
          <p:nvPr>
            <p:ph type="body" idx="1"/>
          </p:nvPr>
        </p:nvSpPr>
        <p:spPr>
          <a:xfrm>
            <a:off x="228600" y="1676400"/>
            <a:ext cx="8686800" cy="4953000"/>
          </a:xfrm>
          <a:solidFill>
            <a:srgbClr val="FFFF99"/>
          </a:solidFill>
          <a:ln>
            <a:solidFill>
              <a:srgbClr val="FFFF99"/>
            </a:solidFill>
            <a:miter lim="800000"/>
            <a:headEnd/>
            <a:tailEnd/>
          </a:ln>
        </p:spPr>
        <p:txBody>
          <a:bodyPr/>
          <a:lstStyle/>
          <a:p>
            <a:pPr eaLnBrk="1" hangingPunct="1">
              <a:lnSpc>
                <a:spcPct val="90000"/>
              </a:lnSpc>
              <a:spcBef>
                <a:spcPct val="50000"/>
              </a:spcBef>
            </a:pPr>
            <a:r>
              <a:rPr lang="en-US" altLang="en-US" sz="2400" b="1" smtClean="0"/>
              <a:t>Troops needed equipment</a:t>
            </a:r>
          </a:p>
          <a:p>
            <a:pPr lvl="1" eaLnBrk="1" hangingPunct="1">
              <a:lnSpc>
                <a:spcPct val="90000"/>
              </a:lnSpc>
              <a:spcBef>
                <a:spcPct val="50000"/>
              </a:spcBef>
            </a:pPr>
            <a:r>
              <a:rPr lang="en-US" altLang="en-US" sz="2000" smtClean="0"/>
              <a:t>Factories were converted to make military supplies</a:t>
            </a:r>
          </a:p>
          <a:p>
            <a:pPr lvl="1" eaLnBrk="1" hangingPunct="1">
              <a:lnSpc>
                <a:spcPct val="90000"/>
              </a:lnSpc>
              <a:spcBef>
                <a:spcPct val="50000"/>
              </a:spcBef>
            </a:pPr>
            <a:r>
              <a:rPr lang="en-US" altLang="en-US" sz="2000" smtClean="0"/>
              <a:t>Roosevelt called for improved military technology </a:t>
            </a:r>
          </a:p>
          <a:p>
            <a:pPr eaLnBrk="1" hangingPunct="1">
              <a:lnSpc>
                <a:spcPct val="90000"/>
              </a:lnSpc>
              <a:spcBef>
                <a:spcPct val="50000"/>
              </a:spcBef>
            </a:pPr>
            <a:r>
              <a:rPr lang="en-US" altLang="en-US" sz="2400" b="1" smtClean="0"/>
              <a:t>War supplies had to be shipped</a:t>
            </a:r>
          </a:p>
          <a:p>
            <a:pPr lvl="1" eaLnBrk="1" hangingPunct="1">
              <a:lnSpc>
                <a:spcPct val="90000"/>
              </a:lnSpc>
              <a:spcBef>
                <a:spcPct val="50000"/>
              </a:spcBef>
            </a:pPr>
            <a:r>
              <a:rPr lang="en-US" altLang="en-US" sz="2000" smtClean="0"/>
              <a:t>Submarines attacked US shipping</a:t>
            </a:r>
          </a:p>
          <a:p>
            <a:pPr lvl="1" eaLnBrk="1" hangingPunct="1">
              <a:lnSpc>
                <a:spcPct val="90000"/>
              </a:lnSpc>
              <a:spcBef>
                <a:spcPct val="50000"/>
              </a:spcBef>
            </a:pPr>
            <a:r>
              <a:rPr lang="en-US" altLang="en-US" sz="2000" smtClean="0"/>
              <a:t>US shipyards built thousands of new vessels</a:t>
            </a:r>
          </a:p>
          <a:p>
            <a:pPr lvl="1" eaLnBrk="1" hangingPunct="1">
              <a:lnSpc>
                <a:spcPct val="90000"/>
              </a:lnSpc>
              <a:spcBef>
                <a:spcPct val="50000"/>
              </a:spcBef>
            </a:pPr>
            <a:r>
              <a:rPr lang="en-US" altLang="en-US" sz="2000" b="1" i="1" u="sng" smtClean="0"/>
              <a:t>Henry Kaiser</a:t>
            </a:r>
            <a:r>
              <a:rPr lang="en-US" altLang="en-US" sz="2000" smtClean="0"/>
              <a:t> built liberty ships using assembly-line techniques</a:t>
            </a:r>
          </a:p>
          <a:p>
            <a:pPr eaLnBrk="1" hangingPunct="1">
              <a:lnSpc>
                <a:spcPct val="90000"/>
              </a:lnSpc>
              <a:spcBef>
                <a:spcPct val="50000"/>
              </a:spcBef>
            </a:pPr>
            <a:r>
              <a:rPr lang="en-US" altLang="en-US" sz="2400" b="1" smtClean="0"/>
              <a:t>Wartime agencies regulated factories, prices, and raw materials</a:t>
            </a:r>
          </a:p>
          <a:p>
            <a:pPr eaLnBrk="1" hangingPunct="1">
              <a:lnSpc>
                <a:spcPct val="90000"/>
              </a:lnSpc>
              <a:spcBef>
                <a:spcPct val="50000"/>
              </a:spcBef>
            </a:pPr>
            <a:r>
              <a:rPr lang="en-US" altLang="en-US" sz="2400" b="1" smtClean="0"/>
              <a:t>Production required many workers and created jobs</a:t>
            </a:r>
          </a:p>
          <a:p>
            <a:pPr eaLnBrk="1" hangingPunct="1">
              <a:lnSpc>
                <a:spcPct val="90000"/>
              </a:lnSpc>
              <a:spcBef>
                <a:spcPct val="50000"/>
              </a:spcBef>
            </a:pPr>
            <a:r>
              <a:rPr lang="en-US" altLang="en-US" sz="2400" b="1" smtClean="0"/>
              <a:t>Technology played an important role in World War II</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533400" y="304800"/>
            <a:ext cx="8077200" cy="533400"/>
          </a:xfrm>
        </p:spPr>
        <p:txBody>
          <a:bodyPr/>
          <a:lstStyle/>
          <a:p>
            <a:pPr eaLnBrk="1" hangingPunct="1">
              <a:spcBef>
                <a:spcPct val="50000"/>
              </a:spcBef>
              <a:defRPr/>
            </a:pPr>
            <a:r>
              <a:rPr lang="en-US" sz="4200" dirty="0" smtClean="0">
                <a:solidFill>
                  <a:schemeClr val="accent3"/>
                </a:solidFill>
              </a:rPr>
              <a:t>Mobilizing Industry and Science</a:t>
            </a:r>
          </a:p>
        </p:txBody>
      </p:sp>
      <p:sp>
        <p:nvSpPr>
          <p:cNvPr id="55299" name="Rectangle 3"/>
          <p:cNvSpPr>
            <a:spLocks noChangeArrowheads="1"/>
          </p:cNvSpPr>
          <p:nvPr/>
        </p:nvSpPr>
        <p:spPr bwMode="auto">
          <a:xfrm>
            <a:off x="1676400" y="2743200"/>
            <a:ext cx="6705600" cy="1600200"/>
          </a:xfrm>
          <a:prstGeom prst="rect">
            <a:avLst/>
          </a:prstGeom>
          <a:solidFill>
            <a:srgbClr val="FFFF99"/>
          </a:solidFill>
          <a:ln w="9525">
            <a:solidFill>
              <a:srgbClr val="336633"/>
            </a:solidFill>
            <a:miter lim="800000"/>
            <a:headEnd/>
            <a:tailEnd/>
          </a:ln>
        </p:spPr>
        <p:txBody>
          <a:bodyPr/>
          <a:lstStyle>
            <a:lvl1pPr marL="342900" indent="-342900"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algn="l" eaLnBrk="1" hangingPunct="1">
              <a:spcBef>
                <a:spcPct val="50000"/>
              </a:spcBef>
              <a:buFontTx/>
              <a:buChar char="•"/>
            </a:pPr>
            <a:r>
              <a:rPr lang="en-US" altLang="en-US" sz="1800" b="0">
                <a:solidFill>
                  <a:schemeClr val="tx1"/>
                </a:solidFill>
              </a:rPr>
              <a:t>Government was concerned about strikes</a:t>
            </a:r>
          </a:p>
          <a:p>
            <a:pPr algn="l" eaLnBrk="1" hangingPunct="1">
              <a:spcBef>
                <a:spcPct val="50000"/>
              </a:spcBef>
              <a:buFontTx/>
              <a:buChar char="•"/>
            </a:pPr>
            <a:r>
              <a:rPr lang="en-US" altLang="en-US" sz="1800" b="0">
                <a:solidFill>
                  <a:schemeClr val="tx1"/>
                </a:solidFill>
              </a:rPr>
              <a:t>National War Labor Board helped settle labor disputes</a:t>
            </a:r>
          </a:p>
          <a:p>
            <a:pPr algn="l" eaLnBrk="1" hangingPunct="1">
              <a:spcBef>
                <a:spcPct val="50000"/>
              </a:spcBef>
              <a:buFontTx/>
              <a:buChar char="•"/>
            </a:pPr>
            <a:r>
              <a:rPr lang="en-US" altLang="en-US" sz="1800" i="1" u="sng">
                <a:solidFill>
                  <a:schemeClr val="tx1"/>
                </a:solidFill>
              </a:rPr>
              <a:t>Smith-Connally Act</a:t>
            </a:r>
            <a:r>
              <a:rPr lang="en-US" altLang="en-US" sz="1800" b="0">
                <a:solidFill>
                  <a:schemeClr val="tx1"/>
                </a:solidFill>
              </a:rPr>
              <a:t> (1943)—Presidential power to take over vital war industries</a:t>
            </a:r>
          </a:p>
        </p:txBody>
      </p:sp>
      <p:sp>
        <p:nvSpPr>
          <p:cNvPr id="55300" name="Text Box 4"/>
          <p:cNvSpPr txBox="1">
            <a:spLocks noChangeArrowheads="1"/>
          </p:cNvSpPr>
          <p:nvPr/>
        </p:nvSpPr>
        <p:spPr bwMode="auto">
          <a:xfrm>
            <a:off x="112713" y="1644650"/>
            <a:ext cx="1384300" cy="641350"/>
          </a:xfrm>
          <a:prstGeom prst="rect">
            <a:avLst/>
          </a:prstGeom>
          <a:noFill/>
          <a:ln w="9525" algn="ctr">
            <a:noFill/>
            <a:miter lim="800000"/>
            <a:headEnd/>
            <a:tailEnd/>
          </a:ln>
        </p:spPr>
        <p:txBody>
          <a:bodyPr wrap="none">
            <a:spAutoFit/>
          </a:bodyPr>
          <a:lstStyle/>
          <a:p>
            <a:pPr>
              <a:defRPr/>
            </a:pPr>
            <a:r>
              <a:rPr lang="en-US" sz="1800" dirty="0">
                <a:solidFill>
                  <a:schemeClr val="accent3"/>
                </a:solidFill>
                <a:latin typeface="Verdana" pitchFamily="34" charset="0"/>
              </a:rPr>
              <a:t>Rosie the</a:t>
            </a:r>
          </a:p>
          <a:p>
            <a:pPr>
              <a:defRPr/>
            </a:pPr>
            <a:r>
              <a:rPr lang="en-US" sz="1800" dirty="0">
                <a:solidFill>
                  <a:schemeClr val="accent3"/>
                </a:solidFill>
                <a:latin typeface="Verdana" pitchFamily="34" charset="0"/>
              </a:rPr>
              <a:t>Riveter</a:t>
            </a:r>
          </a:p>
        </p:txBody>
      </p:sp>
      <p:sp>
        <p:nvSpPr>
          <p:cNvPr id="55301" name="Rectangle 5"/>
          <p:cNvSpPr>
            <a:spLocks noChangeArrowheads="1"/>
          </p:cNvSpPr>
          <p:nvPr/>
        </p:nvSpPr>
        <p:spPr bwMode="auto">
          <a:xfrm>
            <a:off x="1676400" y="1295400"/>
            <a:ext cx="6705600" cy="1371600"/>
          </a:xfrm>
          <a:prstGeom prst="rect">
            <a:avLst/>
          </a:prstGeom>
          <a:solidFill>
            <a:srgbClr val="FFFF99"/>
          </a:solidFill>
          <a:ln w="9525">
            <a:solidFill>
              <a:srgbClr val="336633"/>
            </a:solidFill>
            <a:miter lim="800000"/>
            <a:headEnd/>
            <a:tailEnd/>
          </a:ln>
        </p:spPr>
        <p:txBody>
          <a:bodyPr/>
          <a:lstStyle>
            <a:lvl1pPr marL="342900" indent="-342900"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algn="l" eaLnBrk="1" hangingPunct="1">
              <a:spcBef>
                <a:spcPct val="50000"/>
              </a:spcBef>
              <a:buFontTx/>
              <a:buChar char="•"/>
            </a:pPr>
            <a:r>
              <a:rPr lang="en-US" altLang="en-US" sz="1800" b="0">
                <a:solidFill>
                  <a:schemeClr val="tx1"/>
                </a:solidFill>
              </a:rPr>
              <a:t>Factories needed workers but men were leaving for war</a:t>
            </a:r>
          </a:p>
          <a:p>
            <a:pPr algn="l" eaLnBrk="1" hangingPunct="1">
              <a:spcBef>
                <a:spcPct val="50000"/>
              </a:spcBef>
              <a:buFontTx/>
              <a:buChar char="•"/>
            </a:pPr>
            <a:r>
              <a:rPr lang="en-US" altLang="en-US" sz="1800" b="0">
                <a:solidFill>
                  <a:schemeClr val="tx1"/>
                </a:solidFill>
              </a:rPr>
              <a:t>Women worked outside the home in industrial jobs.</a:t>
            </a:r>
          </a:p>
          <a:p>
            <a:pPr algn="l" eaLnBrk="1" hangingPunct="1">
              <a:spcBef>
                <a:spcPct val="50000"/>
              </a:spcBef>
              <a:buFontTx/>
              <a:buChar char="•"/>
            </a:pPr>
            <a:r>
              <a:rPr lang="en-US" altLang="en-US" sz="1800" b="0">
                <a:solidFill>
                  <a:schemeClr val="tx1"/>
                </a:solidFill>
              </a:rPr>
              <a:t>Represented by symbol known as </a:t>
            </a:r>
            <a:r>
              <a:rPr lang="en-US" altLang="en-US" sz="1800">
                <a:solidFill>
                  <a:schemeClr val="tx1"/>
                </a:solidFill>
              </a:rPr>
              <a:t>Rosie the Riveter</a:t>
            </a:r>
            <a:endParaRPr lang="en-US" altLang="en-US" sz="1800" b="0">
              <a:solidFill>
                <a:schemeClr val="tx1"/>
              </a:solidFill>
            </a:endParaRPr>
          </a:p>
        </p:txBody>
      </p:sp>
      <p:sp>
        <p:nvSpPr>
          <p:cNvPr id="55302" name="Text Box 6"/>
          <p:cNvSpPr txBox="1">
            <a:spLocks noChangeArrowheads="1"/>
          </p:cNvSpPr>
          <p:nvPr/>
        </p:nvSpPr>
        <p:spPr bwMode="auto">
          <a:xfrm>
            <a:off x="115888" y="3276600"/>
            <a:ext cx="1233487" cy="641350"/>
          </a:xfrm>
          <a:prstGeom prst="rect">
            <a:avLst/>
          </a:prstGeom>
          <a:noFill/>
          <a:ln w="9525" algn="ctr">
            <a:noFill/>
            <a:miter lim="800000"/>
            <a:headEnd/>
            <a:tailEnd/>
          </a:ln>
        </p:spPr>
        <p:txBody>
          <a:bodyPr wrap="none">
            <a:spAutoFit/>
          </a:bodyPr>
          <a:lstStyle/>
          <a:p>
            <a:pPr>
              <a:defRPr/>
            </a:pPr>
            <a:r>
              <a:rPr lang="en-US" sz="1800">
                <a:solidFill>
                  <a:schemeClr val="accent3"/>
                </a:solidFill>
                <a:latin typeface="Verdana" pitchFamily="34" charset="0"/>
              </a:rPr>
              <a:t>Labor in</a:t>
            </a:r>
          </a:p>
          <a:p>
            <a:pPr>
              <a:defRPr/>
            </a:pPr>
            <a:r>
              <a:rPr lang="en-US" sz="1800">
                <a:solidFill>
                  <a:schemeClr val="accent3"/>
                </a:solidFill>
                <a:latin typeface="Verdana" pitchFamily="34" charset="0"/>
              </a:rPr>
              <a:t>WW II</a:t>
            </a:r>
          </a:p>
        </p:txBody>
      </p:sp>
      <p:pic>
        <p:nvPicPr>
          <p:cNvPr id="28679"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58200" y="1828800"/>
            <a:ext cx="160338" cy="16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680"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58200" y="3352800"/>
            <a:ext cx="160338" cy="16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5305" name="Rectangle 9"/>
          <p:cNvSpPr>
            <a:spLocks noChangeArrowheads="1"/>
          </p:cNvSpPr>
          <p:nvPr/>
        </p:nvSpPr>
        <p:spPr bwMode="auto">
          <a:xfrm>
            <a:off x="1676400" y="4419600"/>
            <a:ext cx="6705600" cy="1600200"/>
          </a:xfrm>
          <a:prstGeom prst="rect">
            <a:avLst/>
          </a:prstGeom>
          <a:solidFill>
            <a:srgbClr val="FFFF99"/>
          </a:solidFill>
          <a:ln w="9525">
            <a:solidFill>
              <a:srgbClr val="336633"/>
            </a:solidFill>
            <a:miter lim="800000"/>
            <a:headEnd/>
            <a:tailEnd/>
          </a:ln>
        </p:spPr>
        <p:txBody>
          <a:bodyPr/>
          <a:lstStyle>
            <a:lvl1pPr marL="342900" indent="-342900"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algn="l" eaLnBrk="1" hangingPunct="1">
              <a:spcBef>
                <a:spcPct val="50000"/>
              </a:spcBef>
              <a:buFontTx/>
              <a:buChar char="•"/>
            </a:pPr>
            <a:r>
              <a:rPr lang="en-US" altLang="en-US" sz="1800">
                <a:solidFill>
                  <a:schemeClr val="tx1"/>
                </a:solidFill>
              </a:rPr>
              <a:t>Manhattan Project</a:t>
            </a:r>
            <a:r>
              <a:rPr lang="en-US" altLang="en-US" sz="1800" b="0">
                <a:solidFill>
                  <a:schemeClr val="tx1"/>
                </a:solidFill>
              </a:rPr>
              <a:t>—top-secret mission to build an </a:t>
            </a:r>
            <a:r>
              <a:rPr lang="en-US" altLang="en-US" sz="1800">
                <a:solidFill>
                  <a:schemeClr val="tx1"/>
                </a:solidFill>
              </a:rPr>
              <a:t>atomic bomb</a:t>
            </a:r>
            <a:r>
              <a:rPr lang="en-US" altLang="en-US" sz="1800" b="0">
                <a:solidFill>
                  <a:schemeClr val="tx1"/>
                </a:solidFill>
              </a:rPr>
              <a:t>.</a:t>
            </a:r>
          </a:p>
          <a:p>
            <a:pPr algn="l" eaLnBrk="1" hangingPunct="1">
              <a:spcBef>
                <a:spcPct val="50000"/>
              </a:spcBef>
              <a:buFontTx/>
              <a:buChar char="•"/>
            </a:pPr>
            <a:r>
              <a:rPr lang="en-US" altLang="en-US" sz="1800" i="1" u="sng">
                <a:solidFill>
                  <a:schemeClr val="tx1"/>
                </a:solidFill>
              </a:rPr>
              <a:t>J. Robert Oppenheimer</a:t>
            </a:r>
            <a:r>
              <a:rPr lang="en-US" altLang="en-US" sz="1800" b="0">
                <a:solidFill>
                  <a:schemeClr val="tx1"/>
                </a:solidFill>
              </a:rPr>
              <a:t> and other scientists raced to develop weapon ahead of Germans</a:t>
            </a:r>
          </a:p>
        </p:txBody>
      </p:sp>
      <p:sp>
        <p:nvSpPr>
          <p:cNvPr id="55306" name="Text Box 10"/>
          <p:cNvSpPr txBox="1">
            <a:spLocks noChangeArrowheads="1"/>
          </p:cNvSpPr>
          <p:nvPr/>
        </p:nvSpPr>
        <p:spPr bwMode="auto">
          <a:xfrm>
            <a:off x="107950" y="4876800"/>
            <a:ext cx="1489075" cy="641350"/>
          </a:xfrm>
          <a:prstGeom prst="rect">
            <a:avLst/>
          </a:prstGeom>
          <a:noFill/>
          <a:ln w="9525" algn="ctr">
            <a:noFill/>
            <a:miter lim="800000"/>
            <a:headEnd/>
            <a:tailEnd/>
          </a:ln>
        </p:spPr>
        <p:txBody>
          <a:bodyPr wrap="none">
            <a:spAutoFit/>
          </a:bodyPr>
          <a:lstStyle/>
          <a:p>
            <a:pPr>
              <a:defRPr/>
            </a:pPr>
            <a:r>
              <a:rPr lang="en-US" sz="1800">
                <a:solidFill>
                  <a:schemeClr val="accent3"/>
                </a:solidFill>
                <a:latin typeface="Verdana" pitchFamily="34" charset="0"/>
              </a:rPr>
              <a:t>Mobilizing</a:t>
            </a:r>
          </a:p>
          <a:p>
            <a:pPr>
              <a:defRPr/>
            </a:pPr>
            <a:r>
              <a:rPr lang="en-US" sz="1800">
                <a:solidFill>
                  <a:schemeClr val="accent3"/>
                </a:solidFill>
                <a:latin typeface="Verdana" pitchFamily="34" charset="0"/>
              </a:rPr>
              <a:t>Science</a:t>
            </a:r>
          </a:p>
        </p:txBody>
      </p:sp>
      <p:pic>
        <p:nvPicPr>
          <p:cNvPr id="28683" name="Picture 11"/>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8458200" y="5029200"/>
            <a:ext cx="171450" cy="171450"/>
          </a:xfrm>
          <a:noFill/>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5300"/>
                                        </p:tgtEl>
                                        <p:attrNameLst>
                                          <p:attrName>style.visibility</p:attrName>
                                        </p:attrNameLst>
                                      </p:cBhvr>
                                      <p:to>
                                        <p:strVal val="visible"/>
                                      </p:to>
                                    </p:set>
                                    <p:animEffect transition="in" filter="wipe(up)">
                                      <p:cBhvr>
                                        <p:cTn id="7" dur="500"/>
                                        <p:tgtEl>
                                          <p:spTgt spid="55300"/>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55301"/>
                                        </p:tgtEl>
                                        <p:attrNameLst>
                                          <p:attrName>style.visibility</p:attrName>
                                        </p:attrNameLst>
                                      </p:cBhvr>
                                      <p:to>
                                        <p:strVal val="visible"/>
                                      </p:to>
                                    </p:set>
                                    <p:animEffect transition="in" filter="wipe(up)">
                                      <p:cBhvr>
                                        <p:cTn id="10" dur="500"/>
                                        <p:tgtEl>
                                          <p:spTgt spid="55301"/>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1" fill="hold" grpId="0" nodeType="clickEffect">
                                  <p:stCondLst>
                                    <p:cond delay="0"/>
                                  </p:stCondLst>
                                  <p:childTnLst>
                                    <p:set>
                                      <p:cBhvr>
                                        <p:cTn id="14" dur="1" fill="hold">
                                          <p:stCondLst>
                                            <p:cond delay="0"/>
                                          </p:stCondLst>
                                        </p:cTn>
                                        <p:tgtEl>
                                          <p:spTgt spid="55302"/>
                                        </p:tgtEl>
                                        <p:attrNameLst>
                                          <p:attrName>style.visibility</p:attrName>
                                        </p:attrNameLst>
                                      </p:cBhvr>
                                      <p:to>
                                        <p:strVal val="visible"/>
                                      </p:to>
                                    </p:set>
                                    <p:animEffect transition="in" filter="wipe(up)">
                                      <p:cBhvr>
                                        <p:cTn id="15" dur="500"/>
                                        <p:tgtEl>
                                          <p:spTgt spid="55302"/>
                                        </p:tgtEl>
                                      </p:cBhvr>
                                    </p:animEffect>
                                  </p:childTnLst>
                                </p:cTn>
                              </p:par>
                              <p:par>
                                <p:cTn id="16" presetID="22" presetClass="entr" presetSubtype="1" fill="hold" grpId="0" nodeType="withEffect">
                                  <p:stCondLst>
                                    <p:cond delay="0"/>
                                  </p:stCondLst>
                                  <p:childTnLst>
                                    <p:set>
                                      <p:cBhvr>
                                        <p:cTn id="17" dur="1" fill="hold">
                                          <p:stCondLst>
                                            <p:cond delay="0"/>
                                          </p:stCondLst>
                                        </p:cTn>
                                        <p:tgtEl>
                                          <p:spTgt spid="55299"/>
                                        </p:tgtEl>
                                        <p:attrNameLst>
                                          <p:attrName>style.visibility</p:attrName>
                                        </p:attrNameLst>
                                      </p:cBhvr>
                                      <p:to>
                                        <p:strVal val="visible"/>
                                      </p:to>
                                    </p:set>
                                    <p:animEffect transition="in" filter="wipe(up)">
                                      <p:cBhvr>
                                        <p:cTn id="18" dur="500"/>
                                        <p:tgtEl>
                                          <p:spTgt spid="55299"/>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2" presetClass="entr" presetSubtype="1" fill="hold" grpId="0" nodeType="clickEffect">
                                  <p:stCondLst>
                                    <p:cond delay="0"/>
                                  </p:stCondLst>
                                  <p:childTnLst>
                                    <p:set>
                                      <p:cBhvr>
                                        <p:cTn id="22" dur="1" fill="hold">
                                          <p:stCondLst>
                                            <p:cond delay="0"/>
                                          </p:stCondLst>
                                        </p:cTn>
                                        <p:tgtEl>
                                          <p:spTgt spid="55306"/>
                                        </p:tgtEl>
                                        <p:attrNameLst>
                                          <p:attrName>style.visibility</p:attrName>
                                        </p:attrNameLst>
                                      </p:cBhvr>
                                      <p:to>
                                        <p:strVal val="visible"/>
                                      </p:to>
                                    </p:set>
                                    <p:animEffect transition="in" filter="wipe(up)">
                                      <p:cBhvr>
                                        <p:cTn id="23" dur="500"/>
                                        <p:tgtEl>
                                          <p:spTgt spid="55306"/>
                                        </p:tgtEl>
                                      </p:cBhvr>
                                    </p:animEffect>
                                  </p:childTnLst>
                                </p:cTn>
                              </p:par>
                              <p:par>
                                <p:cTn id="24" presetID="22" presetClass="entr" presetSubtype="1" fill="hold" grpId="0" nodeType="withEffect">
                                  <p:stCondLst>
                                    <p:cond delay="0"/>
                                  </p:stCondLst>
                                  <p:childTnLst>
                                    <p:set>
                                      <p:cBhvr>
                                        <p:cTn id="25" dur="1" fill="hold">
                                          <p:stCondLst>
                                            <p:cond delay="0"/>
                                          </p:stCondLst>
                                        </p:cTn>
                                        <p:tgtEl>
                                          <p:spTgt spid="55305"/>
                                        </p:tgtEl>
                                        <p:attrNameLst>
                                          <p:attrName>style.visibility</p:attrName>
                                        </p:attrNameLst>
                                      </p:cBhvr>
                                      <p:to>
                                        <p:strVal val="visible"/>
                                      </p:to>
                                    </p:set>
                                    <p:animEffect transition="in" filter="wipe(up)">
                                      <p:cBhvr>
                                        <p:cTn id="26" dur="500"/>
                                        <p:tgtEl>
                                          <p:spTgt spid="553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9" grpId="0" animBg="1"/>
      <p:bldP spid="55300" grpId="0"/>
      <p:bldP spid="55301" grpId="0" animBg="1"/>
      <p:bldP spid="55302" grpId="0"/>
      <p:bldP spid="55305" grpId="0" animBg="1"/>
      <p:bldP spid="5530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228600" y="274638"/>
            <a:ext cx="8686800" cy="1143000"/>
          </a:xfrm>
        </p:spPr>
        <p:txBody>
          <a:bodyPr/>
          <a:lstStyle/>
          <a:p>
            <a:pPr eaLnBrk="1" hangingPunct="1">
              <a:defRPr/>
            </a:pPr>
            <a:r>
              <a:rPr lang="en-US" sz="4200" dirty="0" smtClean="0">
                <a:solidFill>
                  <a:schemeClr val="accent3"/>
                </a:solidFill>
              </a:rPr>
              <a:t>The War in Europe and North Africa</a:t>
            </a:r>
          </a:p>
        </p:txBody>
      </p:sp>
      <p:sp>
        <p:nvSpPr>
          <p:cNvPr id="29699" name="Text Box 3"/>
          <p:cNvSpPr txBox="1">
            <a:spLocks noChangeArrowheads="1"/>
          </p:cNvSpPr>
          <p:nvPr/>
        </p:nvSpPr>
        <p:spPr bwMode="auto">
          <a:xfrm>
            <a:off x="228600" y="1676400"/>
            <a:ext cx="8686800" cy="4724400"/>
          </a:xfrm>
          <a:prstGeom prst="rect">
            <a:avLst/>
          </a:prstGeom>
          <a:solidFill>
            <a:srgbClr val="FFFF99"/>
          </a:solidFill>
          <a:ln w="9525">
            <a:solidFill>
              <a:srgbClr val="FFFF99"/>
            </a:solidFill>
            <a:miter lim="800000"/>
            <a:headEnd/>
            <a:tailEnd/>
          </a:ln>
        </p:spPr>
        <p:txBody>
          <a:bodyPr/>
          <a:lstStyle>
            <a:lvl1pPr marL="342900" indent="-342900"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eaLnBrk="1" hangingPunct="1">
              <a:spcBef>
                <a:spcPct val="50000"/>
              </a:spcBef>
            </a:pPr>
            <a:r>
              <a:rPr lang="en-US" altLang="en-US" sz="2000">
                <a:solidFill>
                  <a:schemeClr val="tx1"/>
                </a:solidFill>
                <a:latin typeface="Verdana" pitchFamily="34" charset="0"/>
              </a:rPr>
              <a:t>The Main Idea</a:t>
            </a:r>
          </a:p>
          <a:p>
            <a:pPr eaLnBrk="1" hangingPunct="1">
              <a:spcBef>
                <a:spcPct val="50000"/>
              </a:spcBef>
            </a:pPr>
            <a:endParaRPr lang="en-US" altLang="en-US" sz="2000">
              <a:solidFill>
                <a:schemeClr val="tx1"/>
              </a:solidFill>
              <a:latin typeface="Verdana" pitchFamily="34" charset="0"/>
            </a:endParaRPr>
          </a:p>
          <a:p>
            <a:pPr eaLnBrk="1" hangingPunct="1"/>
            <a:r>
              <a:rPr lang="en-US" altLang="en-US" sz="2000" b="0">
                <a:solidFill>
                  <a:schemeClr val="tx1"/>
                </a:solidFill>
                <a:latin typeface="Verdana" pitchFamily="34" charset="0"/>
              </a:rPr>
              <a:t>After entering World War II, the United States focused first on the war in Europe.</a:t>
            </a:r>
            <a:endParaRPr lang="en-US" altLang="en-US" sz="2000">
              <a:solidFill>
                <a:schemeClr val="tx1"/>
              </a:solidFill>
              <a:latin typeface="Verdana" pitchFamily="34" charset="0"/>
            </a:endParaRPr>
          </a:p>
          <a:p>
            <a:pPr eaLnBrk="1" hangingPunct="1"/>
            <a:endParaRPr lang="en-US" altLang="en-US" sz="2000">
              <a:solidFill>
                <a:schemeClr val="tx1"/>
              </a:solidFill>
              <a:latin typeface="Verdana" pitchFamily="34" charset="0"/>
            </a:endParaRPr>
          </a:p>
          <a:p>
            <a:pPr eaLnBrk="1" hangingPunct="1"/>
            <a:r>
              <a:rPr lang="en-US" altLang="en-US" sz="2000">
                <a:solidFill>
                  <a:schemeClr val="tx1"/>
                </a:solidFill>
                <a:latin typeface="Verdana" pitchFamily="34" charset="0"/>
              </a:rPr>
              <a:t>Reading Focus</a:t>
            </a:r>
          </a:p>
          <a:p>
            <a:pPr algn="l" eaLnBrk="1" hangingPunct="1">
              <a:spcBef>
                <a:spcPct val="50000"/>
              </a:spcBef>
              <a:buFontTx/>
              <a:buChar char="•"/>
            </a:pPr>
            <a:r>
              <a:rPr lang="en-US" altLang="en-US" sz="2000" b="0">
                <a:solidFill>
                  <a:schemeClr val="tx1"/>
                </a:solidFill>
                <a:latin typeface="Verdana" pitchFamily="34" charset="0"/>
              </a:rPr>
              <a:t>How and why did the Allies fight the Battle of the Atlantic? </a:t>
            </a:r>
          </a:p>
          <a:p>
            <a:pPr algn="l" eaLnBrk="1" hangingPunct="1">
              <a:spcBef>
                <a:spcPct val="50000"/>
              </a:spcBef>
              <a:buFontTx/>
              <a:buChar char="•"/>
            </a:pPr>
            <a:r>
              <a:rPr lang="en-US" altLang="en-US" sz="2000" b="0">
                <a:solidFill>
                  <a:schemeClr val="tx1"/>
                </a:solidFill>
                <a:latin typeface="Verdana" pitchFamily="34" charset="0"/>
              </a:rPr>
              <a:t>What were the key events of the war in the Soviet Union?</a:t>
            </a:r>
          </a:p>
          <a:p>
            <a:pPr algn="l" eaLnBrk="1" hangingPunct="1">
              <a:spcBef>
                <a:spcPct val="50000"/>
              </a:spcBef>
              <a:buFontTx/>
              <a:buChar char="•"/>
            </a:pPr>
            <a:r>
              <a:rPr lang="en-US" altLang="en-US" sz="2000" b="0">
                <a:solidFill>
                  <a:schemeClr val="tx1"/>
                </a:solidFill>
                <a:latin typeface="Verdana" pitchFamily="34" charset="0"/>
              </a:rPr>
              <a:t>What did American forces accomplish in North Africa and Italy?</a:t>
            </a:r>
          </a:p>
          <a:p>
            <a:pPr algn="l" eaLnBrk="1" hangingPunct="1">
              <a:spcBef>
                <a:spcPct val="50000"/>
              </a:spcBef>
              <a:buFontTx/>
              <a:buChar char="•"/>
            </a:pPr>
            <a:r>
              <a:rPr lang="en-US" altLang="en-US" sz="2000" b="0">
                <a:solidFill>
                  <a:schemeClr val="tx1"/>
                </a:solidFill>
                <a:latin typeface="Verdana" pitchFamily="34" charset="0"/>
              </a:rPr>
              <a:t>What were the events and significance of the Allies’ D-Day invasion of France?</a:t>
            </a: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38200"/>
          </a:xfrm>
        </p:spPr>
        <p:txBody>
          <a:bodyPr/>
          <a:lstStyle/>
          <a:p>
            <a:pPr>
              <a:defRPr/>
            </a:pPr>
            <a:r>
              <a:rPr lang="en-US" dirty="0" smtClean="0">
                <a:solidFill>
                  <a:schemeClr val="accent3"/>
                </a:solidFill>
              </a:rPr>
              <a:t>The European Theatre</a:t>
            </a:r>
            <a:endParaRPr lang="en-US" dirty="0">
              <a:solidFill>
                <a:schemeClr val="accent3"/>
              </a:solidFill>
            </a:endParaRPr>
          </a:p>
        </p:txBody>
      </p:sp>
      <p:pic>
        <p:nvPicPr>
          <p:cNvPr id="30723" name="Picture 2" descr="http://www.dogpile.com/clickserver/_iceUrlFlag=1?rawURL=http%3A%2F%2Fwww.uark.edu%2Fcampus-resources%2Fmbracy%2FEuropeUnderAxis.jpg&amp;0=&amp;1=0&amp;4=67.63.50.255&amp;5=206.176.126.195&amp;9=fcb342b6c9e24aa2aafc12ffebb0c901&amp;10=1&amp;11=info.dogpl&amp;13=search&amp;14=372380&amp;15=main-title&amp;17=17&amp;18=9&amp;19=0&amp;20=0&amp;21=17&amp;22=k08%2B4AaOmlY%3D&amp;23=0&amp;40=w0DUrCZ9LwGe3ywwvVwtsw%3D%3D&amp;_IceUrl=tru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946150"/>
            <a:ext cx="8229600" cy="566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228600" y="76200"/>
            <a:ext cx="8229600" cy="914400"/>
          </a:xfrm>
        </p:spPr>
        <p:txBody>
          <a:bodyPr/>
          <a:lstStyle/>
          <a:p>
            <a:pPr eaLnBrk="1" hangingPunct="1">
              <a:defRPr/>
            </a:pPr>
            <a:r>
              <a:rPr lang="en-US" sz="4200" dirty="0" smtClean="0">
                <a:solidFill>
                  <a:schemeClr val="accent3"/>
                </a:solidFill>
              </a:rPr>
              <a:t>Fighting the Battle of the Atlantic</a:t>
            </a:r>
          </a:p>
        </p:txBody>
      </p:sp>
      <p:sp>
        <p:nvSpPr>
          <p:cNvPr id="61443" name="Text Box 3"/>
          <p:cNvSpPr txBox="1">
            <a:spLocks noChangeArrowheads="1"/>
          </p:cNvSpPr>
          <p:nvPr/>
        </p:nvSpPr>
        <p:spPr bwMode="auto">
          <a:xfrm>
            <a:off x="533400" y="1524000"/>
            <a:ext cx="7620000" cy="1190625"/>
          </a:xfrm>
          <a:prstGeom prst="rect">
            <a:avLst/>
          </a:prstGeom>
          <a:solidFill>
            <a:srgbClr val="FFFF99"/>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marL="342900" indent="-342900"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algn="l" eaLnBrk="1" hangingPunct="1">
              <a:buFont typeface="Arial" charset="0"/>
              <a:buAutoNum type="arabicPeriod"/>
            </a:pPr>
            <a:r>
              <a:rPr lang="en-US" altLang="en-US" sz="1800" b="0">
                <a:solidFill>
                  <a:schemeClr val="tx1"/>
                </a:solidFill>
                <a:latin typeface="Verdana" pitchFamily="34" charset="0"/>
              </a:rPr>
              <a:t>Defeating the Axis Powers depended on control of the seas. </a:t>
            </a:r>
          </a:p>
          <a:p>
            <a:pPr algn="l" eaLnBrk="1" hangingPunct="1">
              <a:buFont typeface="Arial" charset="0"/>
              <a:buAutoNum type="arabicPeriod"/>
            </a:pPr>
            <a:r>
              <a:rPr lang="en-US" altLang="en-US" sz="1800" b="0">
                <a:solidFill>
                  <a:schemeClr val="tx1"/>
                </a:solidFill>
                <a:latin typeface="Verdana" pitchFamily="34" charset="0"/>
              </a:rPr>
              <a:t>The Atlantic needed to be kept safe for shipping</a:t>
            </a:r>
          </a:p>
          <a:p>
            <a:pPr algn="l" eaLnBrk="1" hangingPunct="1">
              <a:buFont typeface="Arial" charset="0"/>
              <a:buAutoNum type="arabicPeriod"/>
            </a:pPr>
            <a:r>
              <a:rPr lang="en-US" altLang="en-US" sz="1800" b="0">
                <a:solidFill>
                  <a:schemeClr val="tx1"/>
                </a:solidFill>
                <a:latin typeface="Verdana" pitchFamily="34" charset="0"/>
              </a:rPr>
              <a:t>Soldiers and goods could be transported from the United States to the other Allied nations.</a:t>
            </a:r>
          </a:p>
        </p:txBody>
      </p:sp>
      <p:sp>
        <p:nvSpPr>
          <p:cNvPr id="61444" name="Text Box 4"/>
          <p:cNvSpPr txBox="1">
            <a:spLocks noChangeArrowheads="1"/>
          </p:cNvSpPr>
          <p:nvPr/>
        </p:nvSpPr>
        <p:spPr bwMode="auto">
          <a:xfrm>
            <a:off x="533400" y="3014663"/>
            <a:ext cx="7620000" cy="2014537"/>
          </a:xfrm>
          <a:prstGeom prst="rect">
            <a:avLst/>
          </a:prstGeom>
          <a:solidFill>
            <a:srgbClr val="FFFF99"/>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marL="342900" indent="-342900"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algn="l" eaLnBrk="1" hangingPunct="1">
              <a:buFont typeface="Arial" charset="0"/>
              <a:buAutoNum type="arabicPeriod" startAt="4"/>
            </a:pPr>
            <a:r>
              <a:rPr lang="en-US" altLang="en-US" sz="1800" b="0">
                <a:solidFill>
                  <a:schemeClr val="tx1"/>
                </a:solidFill>
                <a:latin typeface="Verdana" pitchFamily="34" charset="0"/>
              </a:rPr>
              <a:t>Germany had a very powerful navy including with new surface ships (including the giant </a:t>
            </a:r>
            <a:r>
              <a:rPr lang="en-US" altLang="en-US" sz="1800" b="0" i="1">
                <a:solidFill>
                  <a:schemeClr val="tx1"/>
                </a:solidFill>
                <a:latin typeface="Verdana" pitchFamily="34" charset="0"/>
              </a:rPr>
              <a:t>Bismarck</a:t>
            </a:r>
            <a:r>
              <a:rPr lang="en-US" altLang="en-US" sz="1800" b="0">
                <a:solidFill>
                  <a:schemeClr val="tx1"/>
                </a:solidFill>
                <a:latin typeface="Verdana" pitchFamily="34" charset="0"/>
              </a:rPr>
              <a:t>) and U-boats.</a:t>
            </a:r>
          </a:p>
          <a:p>
            <a:pPr algn="l" eaLnBrk="1" hangingPunct="1">
              <a:buFont typeface="Arial" charset="0"/>
              <a:buAutoNum type="arabicPeriod" startAt="4"/>
            </a:pPr>
            <a:r>
              <a:rPr lang="en-US" altLang="en-US" sz="1800" b="0">
                <a:solidFill>
                  <a:schemeClr val="tx1"/>
                </a:solidFill>
                <a:latin typeface="Verdana" pitchFamily="34" charset="0"/>
              </a:rPr>
              <a:t>German used new tactics to increase U-boat effectiveness such as the so-called </a:t>
            </a:r>
            <a:r>
              <a:rPr lang="en-US" altLang="en-US" sz="1800">
                <a:solidFill>
                  <a:schemeClr val="tx1"/>
                </a:solidFill>
                <a:latin typeface="Verdana" pitchFamily="34" charset="0"/>
              </a:rPr>
              <a:t>wolf pack</a:t>
            </a:r>
            <a:r>
              <a:rPr lang="en-US" altLang="en-US" sz="1800" b="0">
                <a:solidFill>
                  <a:schemeClr val="tx1"/>
                </a:solidFill>
                <a:latin typeface="Verdana" pitchFamily="34" charset="0"/>
              </a:rPr>
              <a:t>.</a:t>
            </a:r>
          </a:p>
          <a:p>
            <a:pPr algn="l" eaLnBrk="1" hangingPunct="1">
              <a:buFont typeface="Arial" charset="0"/>
              <a:buAutoNum type="arabicPeriod" startAt="4"/>
            </a:pPr>
            <a:r>
              <a:rPr lang="en-US" altLang="en-US" sz="1800" b="0">
                <a:solidFill>
                  <a:schemeClr val="tx1"/>
                </a:solidFill>
                <a:latin typeface="Verdana" pitchFamily="34" charset="0"/>
              </a:rPr>
              <a:t>U-boats sent hundreds of ships and tons of supplies to the bottom of the sea.</a:t>
            </a:r>
          </a:p>
          <a:p>
            <a:pPr algn="l" eaLnBrk="1" hangingPunct="1">
              <a:buFont typeface="Arial" charset="0"/>
              <a:buAutoNum type="arabicPeriod" startAt="4"/>
            </a:pPr>
            <a:r>
              <a:rPr lang="en-US" altLang="en-US" sz="1800" b="0">
                <a:solidFill>
                  <a:schemeClr val="tx1"/>
                </a:solidFill>
                <a:latin typeface="Verdana" pitchFamily="34" charset="0"/>
              </a:rPr>
              <a:t>At the same time, the German navy lost few of their boats</a:t>
            </a:r>
            <a:r>
              <a:rPr lang="en-US" altLang="en-US" sz="1600" b="0">
                <a:solidFill>
                  <a:schemeClr val="tx1"/>
                </a:solidFill>
                <a:latin typeface="Verdana" pitchFamily="34" charset="0"/>
              </a:rPr>
              <a:t>.</a:t>
            </a:r>
          </a:p>
        </p:txBody>
      </p:sp>
      <p:sp>
        <p:nvSpPr>
          <p:cNvPr id="61445" name="Text Box 5"/>
          <p:cNvSpPr txBox="1">
            <a:spLocks noChangeArrowheads="1"/>
          </p:cNvSpPr>
          <p:nvPr/>
        </p:nvSpPr>
        <p:spPr bwMode="auto">
          <a:xfrm>
            <a:off x="533400" y="5378450"/>
            <a:ext cx="7620000" cy="641350"/>
          </a:xfrm>
          <a:prstGeom prst="rect">
            <a:avLst/>
          </a:prstGeom>
          <a:solidFill>
            <a:srgbClr val="FFFF99"/>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marL="342900" indent="-342900"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algn="l" eaLnBrk="1" hangingPunct="1">
              <a:buFont typeface="Arial" charset="0"/>
              <a:buAutoNum type="arabicPeriod" startAt="8"/>
            </a:pPr>
            <a:r>
              <a:rPr lang="en-US" altLang="en-US" sz="1800" b="0">
                <a:solidFill>
                  <a:schemeClr val="tx1"/>
                </a:solidFill>
                <a:latin typeface="Verdana" pitchFamily="34" charset="0"/>
              </a:rPr>
              <a:t>The entry of the United States into the war would help turn the tide in the Battle of the Atlantic.</a:t>
            </a:r>
          </a:p>
        </p:txBody>
      </p:sp>
      <p:pic>
        <p:nvPicPr>
          <p:cNvPr id="31750"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0" y="2057400"/>
            <a:ext cx="160338" cy="16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5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0" y="3954463"/>
            <a:ext cx="160338" cy="160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52"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0" y="5486400"/>
            <a:ext cx="160338" cy="16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1443"/>
                                        </p:tgtEl>
                                        <p:attrNameLst>
                                          <p:attrName>style.visibility</p:attrName>
                                        </p:attrNameLst>
                                      </p:cBhvr>
                                      <p:to>
                                        <p:strVal val="visible"/>
                                      </p:to>
                                    </p:set>
                                    <p:animEffect transition="in" filter="wipe(left)">
                                      <p:cBhvr>
                                        <p:cTn id="7" dur="500"/>
                                        <p:tgtEl>
                                          <p:spTgt spid="6144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1444"/>
                                        </p:tgtEl>
                                        <p:attrNameLst>
                                          <p:attrName>style.visibility</p:attrName>
                                        </p:attrNameLst>
                                      </p:cBhvr>
                                      <p:to>
                                        <p:strVal val="visible"/>
                                      </p:to>
                                    </p:set>
                                    <p:animEffect transition="in" filter="wipe(left)">
                                      <p:cBhvr>
                                        <p:cTn id="12" dur="500"/>
                                        <p:tgtEl>
                                          <p:spTgt spid="6144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1445"/>
                                        </p:tgtEl>
                                        <p:attrNameLst>
                                          <p:attrName>style.visibility</p:attrName>
                                        </p:attrNameLst>
                                      </p:cBhvr>
                                      <p:to>
                                        <p:strVal val="visible"/>
                                      </p:to>
                                    </p:set>
                                    <p:animEffect transition="in" filter="wipe(left)">
                                      <p:cBhvr>
                                        <p:cTn id="17" dur="500"/>
                                        <p:tgtEl>
                                          <p:spTgt spid="614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3" grpId="0" animBg="1"/>
      <p:bldP spid="61444" grpId="0" animBg="1"/>
      <p:bldP spid="61445"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ext Box 2"/>
          <p:cNvSpPr txBox="1">
            <a:spLocks noChangeArrowheads="1"/>
          </p:cNvSpPr>
          <p:nvPr/>
        </p:nvSpPr>
        <p:spPr bwMode="auto">
          <a:xfrm>
            <a:off x="533400" y="1431925"/>
            <a:ext cx="7620000" cy="396875"/>
          </a:xfrm>
          <a:prstGeom prst="rect">
            <a:avLst/>
          </a:prstGeom>
          <a:noFill/>
          <a:ln w="9525">
            <a:noFill/>
            <a:miter lim="800000"/>
            <a:headEnd/>
            <a:tailEnd/>
          </a:ln>
        </p:spPr>
        <p:txBody>
          <a:bodyPr>
            <a:spAutoFit/>
          </a:bodyPr>
          <a:lstStyle/>
          <a:p>
            <a:pPr marL="342900" indent="-342900" algn="l">
              <a:spcBef>
                <a:spcPct val="5000"/>
              </a:spcBef>
              <a:buFontTx/>
              <a:buAutoNum type="arabicPeriod"/>
              <a:defRPr/>
            </a:pPr>
            <a:r>
              <a:rPr lang="en-US" sz="2000" dirty="0">
                <a:solidFill>
                  <a:schemeClr val="accent3"/>
                </a:solidFill>
                <a:latin typeface="Verdana" pitchFamily="34" charset="0"/>
              </a:rPr>
              <a:t>Allied ships and aircraft </a:t>
            </a:r>
          </a:p>
        </p:txBody>
      </p:sp>
      <p:sp>
        <p:nvSpPr>
          <p:cNvPr id="63491" name="Text Box 3"/>
          <p:cNvSpPr txBox="1">
            <a:spLocks noChangeArrowheads="1"/>
          </p:cNvSpPr>
          <p:nvPr/>
        </p:nvSpPr>
        <p:spPr bwMode="auto">
          <a:xfrm>
            <a:off x="533400" y="4022725"/>
            <a:ext cx="7620000" cy="396875"/>
          </a:xfrm>
          <a:prstGeom prst="rect">
            <a:avLst/>
          </a:prstGeom>
          <a:noFill/>
          <a:ln w="9525">
            <a:noFill/>
            <a:miter lim="800000"/>
            <a:headEnd/>
            <a:tailEnd/>
          </a:ln>
        </p:spPr>
        <p:txBody>
          <a:bodyPr>
            <a:spAutoFit/>
          </a:bodyPr>
          <a:lstStyle/>
          <a:p>
            <a:pPr marL="342900" indent="-342900" algn="l">
              <a:spcBef>
                <a:spcPct val="5000"/>
              </a:spcBef>
              <a:defRPr/>
            </a:pPr>
            <a:r>
              <a:rPr lang="en-US" sz="2000" dirty="0">
                <a:solidFill>
                  <a:schemeClr val="accent3"/>
                </a:solidFill>
                <a:latin typeface="Verdana" pitchFamily="34" charset="0"/>
              </a:rPr>
              <a:t>2. Cracking the Enigma</a:t>
            </a:r>
          </a:p>
        </p:txBody>
      </p:sp>
      <p:sp>
        <p:nvSpPr>
          <p:cNvPr id="63492" name="Text Box 4"/>
          <p:cNvSpPr txBox="1">
            <a:spLocks noChangeArrowheads="1"/>
          </p:cNvSpPr>
          <p:nvPr/>
        </p:nvSpPr>
        <p:spPr bwMode="auto">
          <a:xfrm>
            <a:off x="533400" y="1927225"/>
            <a:ext cx="7620000" cy="1958975"/>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28600" indent="-228600"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algn="l" eaLnBrk="1" hangingPunct="1">
              <a:spcBef>
                <a:spcPct val="40000"/>
              </a:spcBef>
              <a:buFontTx/>
              <a:buChar char="•"/>
            </a:pPr>
            <a:r>
              <a:rPr lang="en-US" altLang="en-US" sz="1800" b="0">
                <a:solidFill>
                  <a:schemeClr val="tx1"/>
                </a:solidFill>
                <a:latin typeface="Verdana" pitchFamily="34" charset="0"/>
              </a:rPr>
              <a:t>American shipyards began producing new ships at an amazing rate.</a:t>
            </a:r>
          </a:p>
          <a:p>
            <a:pPr algn="l" eaLnBrk="1" hangingPunct="1">
              <a:spcBef>
                <a:spcPct val="40000"/>
              </a:spcBef>
              <a:buFontTx/>
              <a:buChar char="•"/>
            </a:pPr>
            <a:r>
              <a:rPr lang="en-US" altLang="en-US" sz="1800" b="0">
                <a:solidFill>
                  <a:schemeClr val="tx1"/>
                </a:solidFill>
                <a:latin typeface="Verdana" pitchFamily="34" charset="0"/>
              </a:rPr>
              <a:t>The new ships were used to form larger, better-equipped convoys, which cut down on the effectiveness of U-boat attacks.</a:t>
            </a:r>
          </a:p>
          <a:p>
            <a:pPr algn="l" eaLnBrk="1" hangingPunct="1">
              <a:spcBef>
                <a:spcPct val="40000"/>
              </a:spcBef>
              <a:buFontTx/>
              <a:buChar char="•"/>
            </a:pPr>
            <a:r>
              <a:rPr lang="en-US" altLang="en-US" sz="1800" b="0">
                <a:solidFill>
                  <a:schemeClr val="tx1"/>
                </a:solidFill>
                <a:latin typeface="Verdana" pitchFamily="34" charset="0"/>
              </a:rPr>
              <a:t>Allied aircraft protected convoys from the air.</a:t>
            </a:r>
          </a:p>
        </p:txBody>
      </p:sp>
      <p:sp>
        <p:nvSpPr>
          <p:cNvPr id="63493" name="Text Box 5"/>
          <p:cNvSpPr txBox="1">
            <a:spLocks noChangeArrowheads="1"/>
          </p:cNvSpPr>
          <p:nvPr/>
        </p:nvSpPr>
        <p:spPr bwMode="auto">
          <a:xfrm>
            <a:off x="533400" y="4564063"/>
            <a:ext cx="7620000" cy="1684337"/>
          </a:xfrm>
          <a:prstGeom prst="rect">
            <a:avLst/>
          </a:prstGeom>
          <a:solidFill>
            <a:srgbClr val="FFFF99"/>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marL="228600" indent="-228600"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algn="l" eaLnBrk="1" hangingPunct="1">
              <a:spcBef>
                <a:spcPct val="40000"/>
              </a:spcBef>
              <a:buFontTx/>
              <a:buChar char="•"/>
            </a:pPr>
            <a:r>
              <a:rPr lang="en-US" altLang="en-US" sz="1800" b="0">
                <a:solidFill>
                  <a:schemeClr val="tx1"/>
                </a:solidFill>
                <a:latin typeface="Verdana" pitchFamily="34" charset="0"/>
              </a:rPr>
              <a:t>The Allies broke the German code system, which was called  the Enigma.</a:t>
            </a:r>
          </a:p>
          <a:p>
            <a:pPr algn="l" eaLnBrk="1" hangingPunct="1">
              <a:spcBef>
                <a:spcPct val="40000"/>
              </a:spcBef>
              <a:buFontTx/>
              <a:buChar char="•"/>
            </a:pPr>
            <a:r>
              <a:rPr lang="en-US" altLang="en-US" sz="1800" b="0">
                <a:solidFill>
                  <a:schemeClr val="tx1"/>
                </a:solidFill>
                <a:latin typeface="Verdana" pitchFamily="34" charset="0"/>
              </a:rPr>
              <a:t>The Allies began to gain vital information about the locations and plans of U-boat formations. </a:t>
            </a:r>
          </a:p>
          <a:p>
            <a:pPr algn="l" eaLnBrk="1" hangingPunct="1">
              <a:spcBef>
                <a:spcPct val="40000"/>
              </a:spcBef>
              <a:buFontTx/>
              <a:buChar char="•"/>
            </a:pPr>
            <a:r>
              <a:rPr lang="en-US" altLang="en-US" sz="1800" b="0">
                <a:solidFill>
                  <a:schemeClr val="tx1"/>
                </a:solidFill>
                <a:latin typeface="Verdana" pitchFamily="34" charset="0"/>
              </a:rPr>
              <a:t>Finally, the Allies had an advantage over the Germans.</a:t>
            </a:r>
          </a:p>
        </p:txBody>
      </p:sp>
      <p:sp>
        <p:nvSpPr>
          <p:cNvPr id="30726" name="Rectangle 6"/>
          <p:cNvSpPr>
            <a:spLocks noGrp="1" noChangeArrowheads="1"/>
          </p:cNvSpPr>
          <p:nvPr>
            <p:ph type="title"/>
          </p:nvPr>
        </p:nvSpPr>
        <p:spPr>
          <a:xfrm>
            <a:off x="457200" y="274638"/>
            <a:ext cx="8229600" cy="868362"/>
          </a:xfrm>
        </p:spPr>
        <p:txBody>
          <a:bodyPr/>
          <a:lstStyle/>
          <a:p>
            <a:pPr eaLnBrk="1" hangingPunct="1">
              <a:defRPr/>
            </a:pPr>
            <a:r>
              <a:rPr lang="en-US" sz="4200" dirty="0" smtClean="0">
                <a:solidFill>
                  <a:schemeClr val="accent3"/>
                </a:solidFill>
              </a:rPr>
              <a:t>Allied Victory in the Atlantic</a:t>
            </a:r>
          </a:p>
        </p:txBody>
      </p:sp>
      <p:pic>
        <p:nvPicPr>
          <p:cNvPr id="32775"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0" y="2466975"/>
            <a:ext cx="160338" cy="16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76"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0" y="4640263"/>
            <a:ext cx="160338" cy="160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3490"/>
                                        </p:tgtEl>
                                        <p:attrNameLst>
                                          <p:attrName>style.visibility</p:attrName>
                                        </p:attrNameLst>
                                      </p:cBhvr>
                                      <p:to>
                                        <p:strVal val="visible"/>
                                      </p:to>
                                    </p:set>
                                    <p:animEffect transition="in" filter="wipe(left)">
                                      <p:cBhvr>
                                        <p:cTn id="7" dur="500"/>
                                        <p:tgtEl>
                                          <p:spTgt spid="63490"/>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63492"/>
                                        </p:tgtEl>
                                        <p:attrNameLst>
                                          <p:attrName>style.visibility</p:attrName>
                                        </p:attrNameLst>
                                      </p:cBhvr>
                                      <p:to>
                                        <p:strVal val="visible"/>
                                      </p:to>
                                    </p:set>
                                    <p:animEffect transition="in" filter="wipe(left)">
                                      <p:cBhvr>
                                        <p:cTn id="11" dur="500"/>
                                        <p:tgtEl>
                                          <p:spTgt spid="63492"/>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63491"/>
                                        </p:tgtEl>
                                        <p:attrNameLst>
                                          <p:attrName>style.visibility</p:attrName>
                                        </p:attrNameLst>
                                      </p:cBhvr>
                                      <p:to>
                                        <p:strVal val="visible"/>
                                      </p:to>
                                    </p:set>
                                    <p:animEffect transition="in" filter="wipe(left)">
                                      <p:cBhvr>
                                        <p:cTn id="16" dur="500"/>
                                        <p:tgtEl>
                                          <p:spTgt spid="63491"/>
                                        </p:tgtEl>
                                      </p:cBhvr>
                                    </p:animEffect>
                                  </p:childTnLst>
                                </p:cTn>
                              </p:par>
                            </p:childTnLst>
                          </p:cTn>
                        </p:par>
                        <p:par>
                          <p:cTn id="17" fill="hold" nodeType="afterGroup">
                            <p:stCondLst>
                              <p:cond delay="500"/>
                            </p:stCondLst>
                            <p:childTnLst>
                              <p:par>
                                <p:cTn id="18" presetID="22" presetClass="entr" presetSubtype="8" fill="hold" grpId="0" nodeType="afterEffect">
                                  <p:stCondLst>
                                    <p:cond delay="0"/>
                                  </p:stCondLst>
                                  <p:childTnLst>
                                    <p:set>
                                      <p:cBhvr>
                                        <p:cTn id="19" dur="1" fill="hold">
                                          <p:stCondLst>
                                            <p:cond delay="0"/>
                                          </p:stCondLst>
                                        </p:cTn>
                                        <p:tgtEl>
                                          <p:spTgt spid="63493"/>
                                        </p:tgtEl>
                                        <p:attrNameLst>
                                          <p:attrName>style.visibility</p:attrName>
                                        </p:attrNameLst>
                                      </p:cBhvr>
                                      <p:to>
                                        <p:strVal val="visible"/>
                                      </p:to>
                                    </p:set>
                                    <p:animEffect transition="in" filter="wipe(left)">
                                      <p:cBhvr>
                                        <p:cTn id="20" dur="500"/>
                                        <p:tgtEl>
                                          <p:spTgt spid="634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0" grpId="0"/>
      <p:bldP spid="63491" grpId="0"/>
      <p:bldP spid="63492" grpId="0" animBg="1"/>
      <p:bldP spid="6349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533400" y="381000"/>
            <a:ext cx="8077200" cy="1216025"/>
          </a:xfrm>
          <a:noFill/>
        </p:spPr>
        <p:txBody>
          <a:bodyPr/>
          <a:lstStyle/>
          <a:p>
            <a:pPr eaLnBrk="1" hangingPunct="1"/>
            <a:r>
              <a:rPr lang="en-US" altLang="en-US" sz="4200" smtClean="0">
                <a:solidFill>
                  <a:schemeClr val="bg1"/>
                </a:solidFill>
              </a:rPr>
              <a:t>German Forces Turn to the West</a:t>
            </a:r>
          </a:p>
        </p:txBody>
      </p:sp>
      <p:sp>
        <p:nvSpPr>
          <p:cNvPr id="26627" name="Text Box 3"/>
          <p:cNvSpPr txBox="1">
            <a:spLocks noChangeArrowheads="1"/>
          </p:cNvSpPr>
          <p:nvPr/>
        </p:nvSpPr>
        <p:spPr bwMode="auto">
          <a:xfrm>
            <a:off x="533400" y="1944688"/>
            <a:ext cx="7620000" cy="646112"/>
          </a:xfrm>
          <a:prstGeom prst="rect">
            <a:avLst/>
          </a:prstGeom>
          <a:solidFill>
            <a:srgbClr val="FFFF99"/>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algn="l" eaLnBrk="1" hangingPunct="1"/>
            <a:r>
              <a:rPr lang="en-US" altLang="en-US" sz="1800" b="0">
                <a:solidFill>
                  <a:schemeClr val="tx1"/>
                </a:solidFill>
                <a:latin typeface="Verdana" pitchFamily="34" charset="0"/>
              </a:rPr>
              <a:t>On September 3, 1939, Great Britain and France declared war on Germany.  They became known as the </a:t>
            </a:r>
            <a:r>
              <a:rPr lang="en-US" altLang="en-US" sz="1800">
                <a:solidFill>
                  <a:schemeClr val="tx1"/>
                </a:solidFill>
                <a:latin typeface="Verdana" pitchFamily="34" charset="0"/>
              </a:rPr>
              <a:t>Allies</a:t>
            </a:r>
            <a:r>
              <a:rPr lang="en-US" altLang="en-US" sz="1800" b="0">
                <a:solidFill>
                  <a:schemeClr val="tx1"/>
                </a:solidFill>
                <a:latin typeface="Verdana" pitchFamily="34" charset="0"/>
              </a:rPr>
              <a:t>.</a:t>
            </a:r>
          </a:p>
        </p:txBody>
      </p:sp>
      <p:sp>
        <p:nvSpPr>
          <p:cNvPr id="26628" name="Text Box 4"/>
          <p:cNvSpPr txBox="1">
            <a:spLocks noChangeArrowheads="1"/>
          </p:cNvSpPr>
          <p:nvPr/>
        </p:nvSpPr>
        <p:spPr bwMode="auto">
          <a:xfrm>
            <a:off x="533400" y="2971800"/>
            <a:ext cx="7620000" cy="915988"/>
          </a:xfrm>
          <a:prstGeom prst="rect">
            <a:avLst/>
          </a:prstGeom>
          <a:solidFill>
            <a:srgbClr val="FFFF99"/>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algn="l" eaLnBrk="1" hangingPunct="1"/>
            <a:r>
              <a:rPr lang="en-US" altLang="en-US" sz="1800" b="0">
                <a:solidFill>
                  <a:schemeClr val="tx1"/>
                </a:solidFill>
                <a:latin typeface="Verdana" pitchFamily="34" charset="0"/>
              </a:rPr>
              <a:t>The Allies did not attack Germany.  Instead, they decided to wait for Germany to make its next move.  They believed that Germany’s army would grow weak trying to invade France.</a:t>
            </a:r>
          </a:p>
        </p:txBody>
      </p:sp>
      <p:sp>
        <p:nvSpPr>
          <p:cNvPr id="26629" name="Text Box 5"/>
          <p:cNvSpPr txBox="1">
            <a:spLocks noChangeArrowheads="1"/>
          </p:cNvSpPr>
          <p:nvPr/>
        </p:nvSpPr>
        <p:spPr bwMode="auto">
          <a:xfrm>
            <a:off x="533400" y="4267200"/>
            <a:ext cx="7620000" cy="1200150"/>
          </a:xfrm>
          <a:prstGeom prst="rect">
            <a:avLst/>
          </a:prstGeom>
          <a:solidFill>
            <a:srgbClr val="FFFF99"/>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algn="l" eaLnBrk="1" hangingPunct="1"/>
            <a:r>
              <a:rPr lang="en-US" altLang="en-US" sz="1800" b="0">
                <a:solidFill>
                  <a:schemeClr val="tx1"/>
                </a:solidFill>
                <a:latin typeface="Verdana" pitchFamily="34" charset="0"/>
              </a:rPr>
              <a:t>Germany made plans to invade France through the Ardennes Forest.  This was rugged terrain and the French army concentrated their defenses elsewhere.  For example, the famed Maginot Line was to the south of the Ardennes.  </a:t>
            </a:r>
          </a:p>
        </p:txBody>
      </p:sp>
      <p:pic>
        <p:nvPicPr>
          <p:cNvPr id="15366"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0" y="2209800"/>
            <a:ext cx="160338" cy="16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7"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0" y="3352800"/>
            <a:ext cx="160338" cy="16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8"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0" y="4716463"/>
            <a:ext cx="160338" cy="160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6627"/>
                                        </p:tgtEl>
                                        <p:attrNameLst>
                                          <p:attrName>style.visibility</p:attrName>
                                        </p:attrNameLst>
                                      </p:cBhvr>
                                      <p:to>
                                        <p:strVal val="visible"/>
                                      </p:to>
                                    </p:set>
                                    <p:animEffect transition="in" filter="wipe(left)">
                                      <p:cBhvr>
                                        <p:cTn id="7" dur="500"/>
                                        <p:tgtEl>
                                          <p:spTgt spid="2662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6628"/>
                                        </p:tgtEl>
                                        <p:attrNameLst>
                                          <p:attrName>style.visibility</p:attrName>
                                        </p:attrNameLst>
                                      </p:cBhvr>
                                      <p:to>
                                        <p:strVal val="visible"/>
                                      </p:to>
                                    </p:set>
                                    <p:animEffect transition="in" filter="wipe(left)">
                                      <p:cBhvr>
                                        <p:cTn id="12" dur="500"/>
                                        <p:tgtEl>
                                          <p:spTgt spid="2662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6629"/>
                                        </p:tgtEl>
                                        <p:attrNameLst>
                                          <p:attrName>style.visibility</p:attrName>
                                        </p:attrNameLst>
                                      </p:cBhvr>
                                      <p:to>
                                        <p:strVal val="visible"/>
                                      </p:to>
                                    </p:set>
                                    <p:animEffect transition="in" filter="wipe(left)">
                                      <p:cBhvr>
                                        <p:cTn id="17" dur="500"/>
                                        <p:tgtEl>
                                          <p:spTgt spid="266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animBg="1"/>
      <p:bldP spid="26628" grpId="0" animBg="1"/>
      <p:bldP spid="26629"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533400" y="76200"/>
            <a:ext cx="8077200" cy="987425"/>
          </a:xfrm>
        </p:spPr>
        <p:txBody>
          <a:bodyPr/>
          <a:lstStyle/>
          <a:p>
            <a:pPr eaLnBrk="1" hangingPunct="1">
              <a:defRPr/>
            </a:pPr>
            <a:r>
              <a:rPr lang="en-US" sz="4200" dirty="0" smtClean="0">
                <a:solidFill>
                  <a:schemeClr val="accent3"/>
                </a:solidFill>
              </a:rPr>
              <a:t>World War II in the Soviet Union </a:t>
            </a:r>
          </a:p>
        </p:txBody>
      </p:sp>
      <p:sp>
        <p:nvSpPr>
          <p:cNvPr id="33795" name="Rectangle 3"/>
          <p:cNvSpPr>
            <a:spLocks noGrp="1" noChangeArrowheads="1"/>
          </p:cNvSpPr>
          <p:nvPr>
            <p:ph type="body" idx="1"/>
          </p:nvPr>
        </p:nvSpPr>
        <p:spPr>
          <a:xfrm>
            <a:off x="228600" y="1295400"/>
            <a:ext cx="8686800" cy="4953000"/>
          </a:xfrm>
          <a:solidFill>
            <a:srgbClr val="FFFF99"/>
          </a:solidFill>
          <a:ln>
            <a:solidFill>
              <a:srgbClr val="FFFF99"/>
            </a:solidFill>
            <a:miter lim="800000"/>
            <a:headEnd/>
            <a:tailEnd/>
          </a:ln>
        </p:spPr>
        <p:txBody>
          <a:bodyPr/>
          <a:lstStyle/>
          <a:p>
            <a:pPr eaLnBrk="1" hangingPunct="1">
              <a:lnSpc>
                <a:spcPct val="80000"/>
              </a:lnSpc>
              <a:spcBef>
                <a:spcPct val="50000"/>
              </a:spcBef>
              <a:buFontTx/>
              <a:buAutoNum type="arabicPeriod"/>
            </a:pPr>
            <a:r>
              <a:rPr lang="en-US" altLang="en-US" sz="2400" smtClean="0"/>
              <a:t>Hitler broke his nonaggression pack with Stalin and invaded the Soviet Union in 1941.</a:t>
            </a:r>
            <a:endParaRPr lang="en-US" altLang="en-US" sz="2200" smtClean="0"/>
          </a:p>
          <a:p>
            <a:pPr lvl="1" eaLnBrk="1" hangingPunct="1">
              <a:lnSpc>
                <a:spcPct val="80000"/>
              </a:lnSpc>
              <a:spcBef>
                <a:spcPct val="50000"/>
              </a:spcBef>
            </a:pPr>
            <a:r>
              <a:rPr lang="en-US" altLang="en-US" sz="2200" smtClean="0"/>
              <a:t>Soviets then joined the Allies as enemies of the Axis Powers.</a:t>
            </a:r>
          </a:p>
          <a:p>
            <a:pPr lvl="1" eaLnBrk="1" hangingPunct="1">
              <a:lnSpc>
                <a:spcPct val="80000"/>
              </a:lnSpc>
              <a:spcBef>
                <a:spcPct val="50000"/>
              </a:spcBef>
            </a:pPr>
            <a:r>
              <a:rPr lang="en-US" altLang="en-US" sz="2200" smtClean="0"/>
              <a:t>Soviets were unable to stop the German blitzkrieg; but, a  bitterly cold Russian winter proved a great ally in driving back the Nazis</a:t>
            </a:r>
          </a:p>
          <a:p>
            <a:pPr lvl="1" eaLnBrk="1" hangingPunct="1">
              <a:lnSpc>
                <a:spcPct val="80000"/>
              </a:lnSpc>
              <a:spcBef>
                <a:spcPct val="50000"/>
              </a:spcBef>
            </a:pPr>
            <a:r>
              <a:rPr lang="en-US" altLang="en-US" sz="2200" smtClean="0"/>
              <a:t>Germans held a vast portion of the western Soviet Union and besieged the city of Leningrad.</a:t>
            </a:r>
          </a:p>
          <a:p>
            <a:pPr eaLnBrk="1" hangingPunct="1">
              <a:lnSpc>
                <a:spcPct val="80000"/>
              </a:lnSpc>
              <a:spcBef>
                <a:spcPct val="50000"/>
              </a:spcBef>
              <a:buFontTx/>
              <a:buAutoNum type="arabicPeriod"/>
            </a:pPr>
            <a:r>
              <a:rPr lang="en-US" altLang="en-US" sz="2400" smtClean="0"/>
              <a:t>The Germans attacked Stalingrad in August 1942.—Soviets refused to let Stalingrad fall, and Hitler suffered a stunning defeat in early 1943.</a:t>
            </a:r>
          </a:p>
          <a:p>
            <a:pPr eaLnBrk="1" hangingPunct="1">
              <a:lnSpc>
                <a:spcPct val="80000"/>
              </a:lnSpc>
              <a:spcBef>
                <a:spcPct val="50000"/>
              </a:spcBef>
              <a:buFontTx/>
              <a:buAutoNum type="arabicPeriod"/>
            </a:pPr>
            <a:r>
              <a:rPr lang="en-US" altLang="en-US" sz="2400" smtClean="0"/>
              <a:t>Stalingrad marked the beginning of Germany’s collapse in the Soviet Union.—Soviet forces pushed Germany out of Russia, but lost 12 million soldiers and millions of civilians.</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533400" y="152400"/>
            <a:ext cx="8077200" cy="911225"/>
          </a:xfrm>
        </p:spPr>
        <p:txBody>
          <a:bodyPr/>
          <a:lstStyle/>
          <a:p>
            <a:pPr eaLnBrk="1" hangingPunct="1">
              <a:defRPr/>
            </a:pPr>
            <a:r>
              <a:rPr lang="en-US" sz="4200" dirty="0" smtClean="0">
                <a:solidFill>
                  <a:schemeClr val="accent3"/>
                </a:solidFill>
              </a:rPr>
              <a:t>North Africa and Italy</a:t>
            </a:r>
          </a:p>
        </p:txBody>
      </p:sp>
      <p:sp>
        <p:nvSpPr>
          <p:cNvPr id="67587" name="Text Box 3"/>
          <p:cNvSpPr txBox="1">
            <a:spLocks noChangeArrowheads="1"/>
          </p:cNvSpPr>
          <p:nvPr/>
        </p:nvSpPr>
        <p:spPr bwMode="auto">
          <a:xfrm>
            <a:off x="381000" y="1066800"/>
            <a:ext cx="8382000" cy="1616075"/>
          </a:xfrm>
          <a:prstGeom prst="rect">
            <a:avLst/>
          </a:prstGeom>
          <a:solidFill>
            <a:srgbClr val="FFFF99"/>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marL="342900" indent="-342900" eaLnBrk="0" hangingPunct="0">
              <a:defRPr sz="2800" b="1">
                <a:solidFill>
                  <a:schemeClr val="tx2"/>
                </a:solidFill>
                <a:latin typeface="Arial" charset="0"/>
              </a:defRPr>
            </a:lvl1pPr>
            <a:lvl2pPr marL="800100" indent="-34290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algn="l" eaLnBrk="1" hangingPunct="1">
              <a:buFontTx/>
              <a:buAutoNum type="arabicPeriod"/>
            </a:pPr>
            <a:r>
              <a:rPr lang="en-US" altLang="en-US" sz="2000" b="0">
                <a:solidFill>
                  <a:schemeClr val="tx1"/>
                </a:solidFill>
                <a:latin typeface="Verdana" pitchFamily="34" charset="0"/>
              </a:rPr>
              <a:t>Why was North Africa important?</a:t>
            </a:r>
          </a:p>
          <a:p>
            <a:pPr lvl="1" algn="l" eaLnBrk="1" hangingPunct="1">
              <a:buFontTx/>
              <a:buChar char="•"/>
            </a:pPr>
            <a:r>
              <a:rPr lang="en-US" altLang="en-US" sz="2000" b="0">
                <a:solidFill>
                  <a:schemeClr val="tx1"/>
                </a:solidFill>
                <a:latin typeface="Verdana" pitchFamily="34" charset="0"/>
              </a:rPr>
              <a:t>By controlling North Africa, the British could protect shipping on the Mediterranean Sea.</a:t>
            </a:r>
          </a:p>
          <a:p>
            <a:pPr lvl="1" algn="l" eaLnBrk="1" hangingPunct="1">
              <a:buFontTx/>
              <a:buChar char="•"/>
            </a:pPr>
            <a:r>
              <a:rPr lang="en-US" altLang="en-US" sz="2000" b="0">
                <a:solidFill>
                  <a:schemeClr val="tx1"/>
                </a:solidFill>
                <a:latin typeface="Verdana" pitchFamily="34" charset="0"/>
              </a:rPr>
              <a:t>They needed the ability to ship oil from the Middle East through the Suez Canal.</a:t>
            </a:r>
          </a:p>
        </p:txBody>
      </p:sp>
      <p:sp>
        <p:nvSpPr>
          <p:cNvPr id="67588" name="Text Box 4"/>
          <p:cNvSpPr txBox="1">
            <a:spLocks noChangeArrowheads="1"/>
          </p:cNvSpPr>
          <p:nvPr/>
        </p:nvSpPr>
        <p:spPr bwMode="auto">
          <a:xfrm>
            <a:off x="381000" y="2743200"/>
            <a:ext cx="8382000" cy="2225675"/>
          </a:xfrm>
          <a:prstGeom prst="rect">
            <a:avLst/>
          </a:prstGeom>
          <a:solidFill>
            <a:srgbClr val="FFFF99"/>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marL="342900" indent="-342900" eaLnBrk="0" hangingPunct="0">
              <a:defRPr sz="2800" b="1">
                <a:solidFill>
                  <a:schemeClr val="tx2"/>
                </a:solidFill>
                <a:latin typeface="Arial" charset="0"/>
              </a:defRPr>
            </a:lvl1pPr>
            <a:lvl2pPr marL="800100" indent="-34290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algn="l" eaLnBrk="1" hangingPunct="1"/>
            <a:r>
              <a:rPr lang="en-US" altLang="en-US" sz="2000" b="0">
                <a:solidFill>
                  <a:schemeClr val="tx1"/>
                </a:solidFill>
                <a:latin typeface="Verdana" pitchFamily="34" charset="0"/>
              </a:rPr>
              <a:t>2. What was the result of fighting in North Africa?</a:t>
            </a:r>
          </a:p>
          <a:p>
            <a:pPr lvl="1" algn="l" eaLnBrk="1" hangingPunct="1">
              <a:buFontTx/>
              <a:buChar char="•"/>
            </a:pPr>
            <a:r>
              <a:rPr lang="en-US" altLang="en-US" sz="2000" b="0">
                <a:solidFill>
                  <a:schemeClr val="tx1"/>
                </a:solidFill>
                <a:latin typeface="Verdana" pitchFamily="34" charset="0"/>
              </a:rPr>
              <a:t>Italy could not drive the British from Egypt.</a:t>
            </a:r>
          </a:p>
          <a:p>
            <a:pPr lvl="1" algn="l" eaLnBrk="1" hangingPunct="1">
              <a:buFontTx/>
              <a:buChar char="•"/>
            </a:pPr>
            <a:r>
              <a:rPr lang="en-US" altLang="en-US" sz="2000" b="0">
                <a:solidFill>
                  <a:schemeClr val="tx1"/>
                </a:solidFill>
                <a:latin typeface="Verdana" pitchFamily="34" charset="0"/>
              </a:rPr>
              <a:t>Hitler sent troops under the direction of </a:t>
            </a:r>
            <a:r>
              <a:rPr lang="en-US" altLang="en-US" sz="2000">
                <a:solidFill>
                  <a:schemeClr val="tx1"/>
                </a:solidFill>
                <a:latin typeface="Verdana" pitchFamily="34" charset="0"/>
              </a:rPr>
              <a:t>Erwin Rommel</a:t>
            </a:r>
            <a:r>
              <a:rPr lang="en-US" altLang="en-US" sz="2000" b="0">
                <a:solidFill>
                  <a:schemeClr val="tx1"/>
                </a:solidFill>
                <a:latin typeface="Verdana" pitchFamily="34" charset="0"/>
              </a:rPr>
              <a:t> – “the Desert Fox”.</a:t>
            </a:r>
          </a:p>
          <a:p>
            <a:pPr lvl="1" algn="l" eaLnBrk="1" hangingPunct="1">
              <a:buFontTx/>
              <a:buChar char="•"/>
            </a:pPr>
            <a:r>
              <a:rPr lang="en-US" altLang="en-US" sz="2000" b="0">
                <a:solidFill>
                  <a:schemeClr val="tx1"/>
                </a:solidFill>
                <a:latin typeface="Verdana" pitchFamily="34" charset="0"/>
              </a:rPr>
              <a:t>After a back-and-forth battle for North Africa, the Allied forces handed the Germans a major defeat at the battle of El Alamein.</a:t>
            </a:r>
          </a:p>
        </p:txBody>
      </p:sp>
      <p:sp>
        <p:nvSpPr>
          <p:cNvPr id="67589" name="Text Box 5"/>
          <p:cNvSpPr txBox="1">
            <a:spLocks noChangeArrowheads="1"/>
          </p:cNvSpPr>
          <p:nvPr/>
        </p:nvSpPr>
        <p:spPr bwMode="auto">
          <a:xfrm>
            <a:off x="381000" y="5029200"/>
            <a:ext cx="8382000" cy="1311275"/>
          </a:xfrm>
          <a:prstGeom prst="rect">
            <a:avLst/>
          </a:prstGeom>
          <a:solidFill>
            <a:srgbClr val="FFFF99"/>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2800" b="1">
                <a:solidFill>
                  <a:schemeClr val="tx2"/>
                </a:solidFill>
                <a:latin typeface="Arial" charset="0"/>
              </a:defRPr>
            </a:lvl1pPr>
            <a:lvl2pPr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algn="l" eaLnBrk="1" hangingPunct="1"/>
            <a:r>
              <a:rPr lang="en-US" altLang="en-US" sz="2000" b="0">
                <a:solidFill>
                  <a:schemeClr val="tx1"/>
                </a:solidFill>
                <a:latin typeface="Verdana" pitchFamily="34" charset="0"/>
              </a:rPr>
              <a:t>3. What happened in Italy?</a:t>
            </a:r>
          </a:p>
          <a:p>
            <a:pPr lvl="1" algn="l" eaLnBrk="1" hangingPunct="1">
              <a:buFontTx/>
              <a:buChar char="•"/>
            </a:pPr>
            <a:r>
              <a:rPr lang="en-US" altLang="en-US" sz="2000" b="0">
                <a:solidFill>
                  <a:schemeClr val="tx1"/>
                </a:solidFill>
                <a:latin typeface="Verdana" pitchFamily="34" charset="0"/>
              </a:rPr>
              <a:t>British and American forces invaded Italy in 1943.</a:t>
            </a:r>
          </a:p>
          <a:p>
            <a:pPr lvl="1" algn="l" eaLnBrk="1" hangingPunct="1">
              <a:buFontTx/>
              <a:buChar char="•"/>
            </a:pPr>
            <a:r>
              <a:rPr lang="en-US" altLang="en-US" sz="2000" b="0">
                <a:solidFill>
                  <a:schemeClr val="tx1"/>
                </a:solidFill>
                <a:latin typeface="Verdana" pitchFamily="34" charset="0"/>
              </a:rPr>
              <a:t>The Italian people forced Mussolini from power, but Hitler rushed into Italy to stop the Allies.</a:t>
            </a:r>
          </a:p>
        </p:txBody>
      </p:sp>
      <p:pic>
        <p:nvPicPr>
          <p:cNvPr id="34822"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31263" y="2430463"/>
            <a:ext cx="160337" cy="160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823"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31263" y="3878263"/>
            <a:ext cx="160337" cy="160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824"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31263" y="5478463"/>
            <a:ext cx="160337" cy="160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7587"/>
                                        </p:tgtEl>
                                        <p:attrNameLst>
                                          <p:attrName>style.visibility</p:attrName>
                                        </p:attrNameLst>
                                      </p:cBhvr>
                                      <p:to>
                                        <p:strVal val="visible"/>
                                      </p:to>
                                    </p:set>
                                    <p:animEffect transition="in" filter="wipe(left)">
                                      <p:cBhvr>
                                        <p:cTn id="7" dur="500"/>
                                        <p:tgtEl>
                                          <p:spTgt spid="6758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7588"/>
                                        </p:tgtEl>
                                        <p:attrNameLst>
                                          <p:attrName>style.visibility</p:attrName>
                                        </p:attrNameLst>
                                      </p:cBhvr>
                                      <p:to>
                                        <p:strVal val="visible"/>
                                      </p:to>
                                    </p:set>
                                    <p:animEffect transition="in" filter="wipe(left)">
                                      <p:cBhvr>
                                        <p:cTn id="12" dur="500"/>
                                        <p:tgtEl>
                                          <p:spTgt spid="6758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7589"/>
                                        </p:tgtEl>
                                        <p:attrNameLst>
                                          <p:attrName>style.visibility</p:attrName>
                                        </p:attrNameLst>
                                      </p:cBhvr>
                                      <p:to>
                                        <p:strVal val="visible"/>
                                      </p:to>
                                    </p:set>
                                    <p:animEffect transition="in" filter="wipe(left)">
                                      <p:cBhvr>
                                        <p:cTn id="17" dur="500"/>
                                        <p:tgtEl>
                                          <p:spTgt spid="675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7" grpId="0" animBg="1"/>
      <p:bldP spid="67588" grpId="0" animBg="1"/>
      <p:bldP spid="67589"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533400" y="457200"/>
            <a:ext cx="8077200" cy="1216025"/>
          </a:xfrm>
        </p:spPr>
        <p:txBody>
          <a:bodyPr/>
          <a:lstStyle/>
          <a:p>
            <a:pPr eaLnBrk="1" hangingPunct="1">
              <a:defRPr/>
            </a:pPr>
            <a:r>
              <a:rPr lang="en-US" sz="4600" dirty="0" smtClean="0">
                <a:solidFill>
                  <a:schemeClr val="accent3"/>
                </a:solidFill>
              </a:rPr>
              <a:t>The Invasion of France</a:t>
            </a:r>
          </a:p>
        </p:txBody>
      </p:sp>
      <p:sp>
        <p:nvSpPr>
          <p:cNvPr id="69635" name="Text Box 3"/>
          <p:cNvSpPr txBox="1">
            <a:spLocks noChangeArrowheads="1"/>
          </p:cNvSpPr>
          <p:nvPr/>
        </p:nvSpPr>
        <p:spPr bwMode="auto">
          <a:xfrm>
            <a:off x="533400" y="1600200"/>
            <a:ext cx="7620000" cy="1200150"/>
          </a:xfrm>
          <a:prstGeom prst="rect">
            <a:avLst/>
          </a:prstGeom>
          <a:solidFill>
            <a:srgbClr val="FFFF99"/>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marL="342900" indent="-342900"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algn="l" eaLnBrk="1" hangingPunct="1">
              <a:buFontTx/>
              <a:buAutoNum type="arabicPeriod"/>
            </a:pPr>
            <a:r>
              <a:rPr lang="en-US" altLang="en-US" sz="2400" b="0">
                <a:solidFill>
                  <a:schemeClr val="tx1"/>
                </a:solidFill>
                <a:latin typeface="Verdana" pitchFamily="34" charset="0"/>
              </a:rPr>
              <a:t>To end the war as quickly as possible, the Allies planned </a:t>
            </a:r>
            <a:r>
              <a:rPr lang="en-US" altLang="en-US" sz="2400">
                <a:solidFill>
                  <a:schemeClr val="tx1"/>
                </a:solidFill>
                <a:latin typeface="Verdana" pitchFamily="34" charset="0"/>
              </a:rPr>
              <a:t>Operation Overlord</a:t>
            </a:r>
            <a:r>
              <a:rPr lang="en-US" altLang="en-US" sz="2400" b="0">
                <a:solidFill>
                  <a:schemeClr val="tx1"/>
                </a:solidFill>
                <a:latin typeface="Verdana" pitchFamily="34" charset="0"/>
              </a:rPr>
              <a:t>—a large invasion of mainland France.</a:t>
            </a:r>
          </a:p>
        </p:txBody>
      </p:sp>
      <p:sp>
        <p:nvSpPr>
          <p:cNvPr id="69636" name="Text Box 4"/>
          <p:cNvSpPr txBox="1">
            <a:spLocks noChangeArrowheads="1"/>
          </p:cNvSpPr>
          <p:nvPr/>
        </p:nvSpPr>
        <p:spPr bwMode="auto">
          <a:xfrm>
            <a:off x="533400" y="3276600"/>
            <a:ext cx="7620000" cy="1089025"/>
          </a:xfrm>
          <a:prstGeom prst="rect">
            <a:avLst/>
          </a:prstGeom>
          <a:solidFill>
            <a:srgbClr val="FFFF99"/>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marL="342900" indent="-342900"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algn="l" eaLnBrk="1" hangingPunct="1">
              <a:lnSpc>
                <a:spcPct val="90000"/>
              </a:lnSpc>
              <a:spcBef>
                <a:spcPct val="50000"/>
              </a:spcBef>
            </a:pPr>
            <a:r>
              <a:rPr lang="en-US" altLang="en-US" sz="2400" b="0">
                <a:solidFill>
                  <a:schemeClr val="tx1"/>
                </a:solidFill>
                <a:latin typeface="Verdana" pitchFamily="34" charset="0"/>
              </a:rPr>
              <a:t>2. The Allies landed at Normandy on June 6, 1944—called </a:t>
            </a:r>
            <a:r>
              <a:rPr lang="en-US" altLang="en-US" sz="2400">
                <a:solidFill>
                  <a:schemeClr val="tx1"/>
                </a:solidFill>
                <a:latin typeface="Verdana" pitchFamily="34" charset="0"/>
              </a:rPr>
              <a:t>D-Day</a:t>
            </a:r>
            <a:r>
              <a:rPr lang="en-US" altLang="en-US" sz="2400" b="0">
                <a:solidFill>
                  <a:schemeClr val="tx1"/>
                </a:solidFill>
                <a:latin typeface="Verdana" pitchFamily="34" charset="0"/>
              </a:rPr>
              <a:t>—and began to march on France.</a:t>
            </a:r>
          </a:p>
        </p:txBody>
      </p:sp>
      <p:sp>
        <p:nvSpPr>
          <p:cNvPr id="69637" name="Text Box 5"/>
          <p:cNvSpPr txBox="1">
            <a:spLocks noChangeArrowheads="1"/>
          </p:cNvSpPr>
          <p:nvPr/>
        </p:nvSpPr>
        <p:spPr bwMode="auto">
          <a:xfrm>
            <a:off x="533400" y="4800600"/>
            <a:ext cx="7620000" cy="830263"/>
          </a:xfrm>
          <a:prstGeom prst="rect">
            <a:avLst/>
          </a:prstGeom>
          <a:solidFill>
            <a:srgbClr val="FFFF99"/>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marL="342900" indent="-342900"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algn="l" eaLnBrk="1" hangingPunct="1"/>
            <a:r>
              <a:rPr lang="en-US" altLang="en-US" sz="2400" b="0">
                <a:solidFill>
                  <a:schemeClr val="tx1"/>
                </a:solidFill>
                <a:latin typeface="Verdana" pitchFamily="34" charset="0"/>
              </a:rPr>
              <a:t>3. The Battle of the Bulge became a symbol of American strength and determination.</a:t>
            </a:r>
          </a:p>
        </p:txBody>
      </p:sp>
      <p:pic>
        <p:nvPicPr>
          <p:cNvPr id="35846"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0" y="2438400"/>
            <a:ext cx="160338" cy="16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847"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0" y="3733800"/>
            <a:ext cx="160338" cy="16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848"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0" y="5105400"/>
            <a:ext cx="160338" cy="16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9635"/>
                                        </p:tgtEl>
                                        <p:attrNameLst>
                                          <p:attrName>style.visibility</p:attrName>
                                        </p:attrNameLst>
                                      </p:cBhvr>
                                      <p:to>
                                        <p:strVal val="visible"/>
                                      </p:to>
                                    </p:set>
                                    <p:animEffect transition="in" filter="wipe(left)">
                                      <p:cBhvr>
                                        <p:cTn id="7" dur="500"/>
                                        <p:tgtEl>
                                          <p:spTgt spid="6963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9636"/>
                                        </p:tgtEl>
                                        <p:attrNameLst>
                                          <p:attrName>style.visibility</p:attrName>
                                        </p:attrNameLst>
                                      </p:cBhvr>
                                      <p:to>
                                        <p:strVal val="visible"/>
                                      </p:to>
                                    </p:set>
                                    <p:animEffect transition="in" filter="wipe(left)">
                                      <p:cBhvr>
                                        <p:cTn id="12" dur="500"/>
                                        <p:tgtEl>
                                          <p:spTgt spid="6963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9637"/>
                                        </p:tgtEl>
                                        <p:attrNameLst>
                                          <p:attrName>style.visibility</p:attrName>
                                        </p:attrNameLst>
                                      </p:cBhvr>
                                      <p:to>
                                        <p:strVal val="visible"/>
                                      </p:to>
                                    </p:set>
                                    <p:animEffect transition="in" filter="wipe(left)">
                                      <p:cBhvr>
                                        <p:cTn id="17" dur="500"/>
                                        <p:tgtEl>
                                          <p:spTgt spid="696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5" grpId="0" animBg="1"/>
      <p:bldP spid="69636" grpId="0" animBg="1"/>
      <p:bldP spid="69637"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ext Box 2"/>
          <p:cNvSpPr txBox="1">
            <a:spLocks noChangeArrowheads="1"/>
          </p:cNvSpPr>
          <p:nvPr/>
        </p:nvSpPr>
        <p:spPr bwMode="auto">
          <a:xfrm>
            <a:off x="152400" y="1295400"/>
            <a:ext cx="3048000" cy="4953000"/>
          </a:xfrm>
          <a:prstGeom prst="rect">
            <a:avLst/>
          </a:prstGeom>
          <a:solidFill>
            <a:srgbClr val="336633"/>
          </a:solidFill>
          <a:ln w="9525">
            <a:noFill/>
            <a:miter lim="800000"/>
            <a:headEnd/>
            <a:tailEnd/>
          </a:ln>
        </p:spPr>
        <p:txBody>
          <a:bodyPr/>
          <a:lstStyle/>
          <a:p>
            <a:pPr marL="342900" indent="-342900" algn="l">
              <a:spcBef>
                <a:spcPct val="50000"/>
              </a:spcBef>
              <a:buFont typeface="+mj-lt"/>
              <a:buAutoNum type="arabicPeriod"/>
              <a:defRPr/>
            </a:pPr>
            <a:r>
              <a:rPr lang="en-US" sz="1800" dirty="0">
                <a:solidFill>
                  <a:schemeClr val="bg1"/>
                </a:solidFill>
                <a:latin typeface="Verdana" pitchFamily="34" charset="0"/>
              </a:rPr>
              <a:t>Operation Overlord</a:t>
            </a:r>
            <a:endParaRPr lang="en-US" sz="1800" b="0" dirty="0">
              <a:solidFill>
                <a:schemeClr val="bg1"/>
              </a:solidFill>
              <a:latin typeface="Verdana" pitchFamily="34" charset="0"/>
            </a:endParaRPr>
          </a:p>
          <a:p>
            <a:pPr marL="228600" indent="-228600" algn="l">
              <a:spcBef>
                <a:spcPct val="50000"/>
              </a:spcBef>
              <a:buFontTx/>
              <a:buChar char="•"/>
              <a:defRPr/>
            </a:pPr>
            <a:r>
              <a:rPr lang="en-US" sz="1800" b="0" dirty="0">
                <a:solidFill>
                  <a:schemeClr val="bg1"/>
                </a:solidFill>
                <a:latin typeface="Verdana" pitchFamily="34" charset="0"/>
              </a:rPr>
              <a:t>Planned invasion of France from the beaches of Normandy</a:t>
            </a:r>
          </a:p>
          <a:p>
            <a:pPr marL="228600" indent="-228600" algn="l">
              <a:spcBef>
                <a:spcPct val="30000"/>
              </a:spcBef>
              <a:buFontTx/>
              <a:buChar char="•"/>
              <a:defRPr/>
            </a:pPr>
            <a:r>
              <a:rPr lang="en-US" sz="1800" b="0" dirty="0">
                <a:solidFill>
                  <a:schemeClr val="bg1"/>
                </a:solidFill>
                <a:latin typeface="Verdana" pitchFamily="34" charset="0"/>
              </a:rPr>
              <a:t>General </a:t>
            </a:r>
            <a:r>
              <a:rPr lang="en-US" sz="1800" dirty="0">
                <a:solidFill>
                  <a:schemeClr val="bg1"/>
                </a:solidFill>
                <a:latin typeface="Verdana" pitchFamily="34" charset="0"/>
              </a:rPr>
              <a:t>Omar Bradley</a:t>
            </a:r>
            <a:r>
              <a:rPr lang="en-US" sz="1800" b="0" dirty="0">
                <a:solidFill>
                  <a:schemeClr val="bg1"/>
                </a:solidFill>
                <a:latin typeface="Verdana" pitchFamily="34" charset="0"/>
              </a:rPr>
              <a:t> led the American troops.</a:t>
            </a:r>
          </a:p>
          <a:p>
            <a:pPr marL="228600" indent="-228600" algn="l">
              <a:spcBef>
                <a:spcPct val="30000"/>
              </a:spcBef>
              <a:buFontTx/>
              <a:buChar char="•"/>
              <a:defRPr/>
            </a:pPr>
            <a:r>
              <a:rPr lang="en-US" sz="1800" b="0" dirty="0">
                <a:solidFill>
                  <a:schemeClr val="bg1"/>
                </a:solidFill>
                <a:latin typeface="Verdana" pitchFamily="34" charset="0"/>
              </a:rPr>
              <a:t>Good planning and speed were vital.</a:t>
            </a:r>
          </a:p>
          <a:p>
            <a:pPr marL="228600" indent="-228600" algn="l">
              <a:spcBef>
                <a:spcPct val="30000"/>
              </a:spcBef>
              <a:buFontTx/>
              <a:buChar char="•"/>
              <a:defRPr/>
            </a:pPr>
            <a:r>
              <a:rPr lang="en-US" sz="1800" b="0" dirty="0">
                <a:solidFill>
                  <a:schemeClr val="bg1"/>
                </a:solidFill>
                <a:latin typeface="Verdana" pitchFamily="34" charset="0"/>
              </a:rPr>
              <a:t>Americans were concerned about the V1 flying bomb and the V2 rocket.</a:t>
            </a:r>
          </a:p>
        </p:txBody>
      </p:sp>
      <p:sp>
        <p:nvSpPr>
          <p:cNvPr id="71683" name="Text Box 3"/>
          <p:cNvSpPr txBox="1">
            <a:spLocks noChangeArrowheads="1"/>
          </p:cNvSpPr>
          <p:nvPr/>
        </p:nvSpPr>
        <p:spPr bwMode="auto">
          <a:xfrm>
            <a:off x="3276600" y="1295400"/>
            <a:ext cx="2508250" cy="4953000"/>
          </a:xfrm>
          <a:prstGeom prst="rect">
            <a:avLst/>
          </a:prstGeom>
          <a:solidFill>
            <a:srgbClr val="003300"/>
          </a:solidFill>
          <a:ln w="9525">
            <a:noFill/>
            <a:miter lim="800000"/>
            <a:headEnd/>
            <a:tailEnd/>
          </a:ln>
        </p:spPr>
        <p:txBody>
          <a:bodyPr/>
          <a:lstStyle/>
          <a:p>
            <a:pPr marL="342900" indent="-342900" algn="just">
              <a:spcBef>
                <a:spcPct val="50000"/>
              </a:spcBef>
              <a:defRPr/>
            </a:pPr>
            <a:r>
              <a:rPr lang="en-US" sz="1800" dirty="0">
                <a:solidFill>
                  <a:schemeClr val="bg1"/>
                </a:solidFill>
                <a:latin typeface="Verdana" pitchFamily="34" charset="0"/>
              </a:rPr>
              <a:t>2.  D-Day</a:t>
            </a:r>
          </a:p>
          <a:p>
            <a:pPr marL="228600" indent="-228600" algn="l">
              <a:spcBef>
                <a:spcPct val="50000"/>
              </a:spcBef>
              <a:buFontTx/>
              <a:buChar char="•"/>
              <a:defRPr/>
            </a:pPr>
            <a:r>
              <a:rPr lang="en-US" sz="1800" b="0" dirty="0">
                <a:solidFill>
                  <a:schemeClr val="bg1"/>
                </a:solidFill>
                <a:latin typeface="Verdana" pitchFamily="34" charset="0"/>
              </a:rPr>
              <a:t>June 6, 1944</a:t>
            </a:r>
          </a:p>
          <a:p>
            <a:pPr marL="228600" indent="-228600" algn="l">
              <a:spcBef>
                <a:spcPct val="30000"/>
              </a:spcBef>
              <a:buFontTx/>
              <a:buChar char="•"/>
              <a:defRPr/>
            </a:pPr>
            <a:r>
              <a:rPr lang="en-US" sz="1800" b="0" dirty="0">
                <a:solidFill>
                  <a:schemeClr val="bg1"/>
                </a:solidFill>
                <a:latin typeface="Verdana" pitchFamily="34" charset="0"/>
              </a:rPr>
              <a:t>Allied force of 3.5 million soldiers</a:t>
            </a:r>
          </a:p>
          <a:p>
            <a:pPr marL="228600" indent="-228600" algn="l">
              <a:spcBef>
                <a:spcPct val="30000"/>
              </a:spcBef>
              <a:buFontTx/>
              <a:buChar char="•"/>
              <a:defRPr/>
            </a:pPr>
            <a:r>
              <a:rPr lang="en-US" sz="1800" b="0" dirty="0">
                <a:solidFill>
                  <a:schemeClr val="bg1"/>
                </a:solidFill>
                <a:latin typeface="Verdana" pitchFamily="34" charset="0"/>
              </a:rPr>
              <a:t>Germans were slow to respond</a:t>
            </a:r>
          </a:p>
          <a:p>
            <a:pPr marL="228600" indent="-228600" algn="l">
              <a:spcBef>
                <a:spcPct val="30000"/>
              </a:spcBef>
              <a:buFontTx/>
              <a:buChar char="•"/>
              <a:defRPr/>
            </a:pPr>
            <a:r>
              <a:rPr lang="en-US" sz="1800" b="0" dirty="0">
                <a:solidFill>
                  <a:schemeClr val="bg1"/>
                </a:solidFill>
                <a:latin typeface="Verdana" pitchFamily="34" charset="0"/>
              </a:rPr>
              <a:t>Estimated 10,000 Allied casualties, including 6,600 Americans</a:t>
            </a:r>
          </a:p>
          <a:p>
            <a:pPr marL="228600" indent="-228600" algn="l">
              <a:spcBef>
                <a:spcPct val="30000"/>
              </a:spcBef>
              <a:buFontTx/>
              <a:buChar char="•"/>
              <a:defRPr/>
            </a:pPr>
            <a:r>
              <a:rPr lang="en-US" sz="1800" b="0" dirty="0">
                <a:solidFill>
                  <a:schemeClr val="bg1"/>
                </a:solidFill>
                <a:latin typeface="Verdana" pitchFamily="34" charset="0"/>
              </a:rPr>
              <a:t>The Allies landed almost 1 million soldiers and 180,000 vehicles.</a:t>
            </a:r>
          </a:p>
        </p:txBody>
      </p:sp>
      <p:sp>
        <p:nvSpPr>
          <p:cNvPr id="34820" name="Rectangle 4"/>
          <p:cNvSpPr>
            <a:spLocks noGrp="1" noChangeArrowheads="1"/>
          </p:cNvSpPr>
          <p:nvPr>
            <p:ph type="title"/>
          </p:nvPr>
        </p:nvSpPr>
        <p:spPr>
          <a:xfrm>
            <a:off x="533400" y="457200"/>
            <a:ext cx="8077200" cy="533400"/>
          </a:xfrm>
        </p:spPr>
        <p:txBody>
          <a:bodyPr/>
          <a:lstStyle/>
          <a:p>
            <a:pPr eaLnBrk="1" hangingPunct="1">
              <a:defRPr/>
            </a:pPr>
            <a:r>
              <a:rPr lang="en-US" sz="4200" dirty="0" smtClean="0">
                <a:solidFill>
                  <a:schemeClr val="accent3"/>
                </a:solidFill>
              </a:rPr>
              <a:t>D-Day</a:t>
            </a:r>
            <a:endParaRPr lang="en-US" sz="3200" dirty="0" smtClean="0">
              <a:solidFill>
                <a:schemeClr val="accent3"/>
              </a:solidFill>
            </a:endParaRPr>
          </a:p>
        </p:txBody>
      </p:sp>
      <p:pic>
        <p:nvPicPr>
          <p:cNvPr id="3686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10600" y="3352800"/>
            <a:ext cx="160338" cy="16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70"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10600" y="2895600"/>
            <a:ext cx="160338" cy="16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7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10600" y="3810000"/>
            <a:ext cx="160338" cy="16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688" name="Rectangle 8"/>
          <p:cNvSpPr>
            <a:spLocks noChangeArrowheads="1"/>
          </p:cNvSpPr>
          <p:nvPr/>
        </p:nvSpPr>
        <p:spPr bwMode="auto">
          <a:xfrm>
            <a:off x="5867400" y="1295400"/>
            <a:ext cx="2660650" cy="4953000"/>
          </a:xfrm>
          <a:prstGeom prst="rect">
            <a:avLst/>
          </a:prstGeom>
          <a:solidFill>
            <a:srgbClr val="336633"/>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marL="228600" indent="-228600"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algn="l" eaLnBrk="1" hangingPunct="1">
              <a:spcBef>
                <a:spcPct val="50000"/>
              </a:spcBef>
            </a:pPr>
            <a:r>
              <a:rPr lang="en-US" altLang="en-US" sz="1800">
                <a:solidFill>
                  <a:schemeClr val="bg1"/>
                </a:solidFill>
                <a:latin typeface="Verdana" pitchFamily="34" charset="0"/>
              </a:rPr>
              <a:t>3.  Battle of the Bulge</a:t>
            </a:r>
            <a:r>
              <a:rPr lang="en-US" altLang="en-US" sz="2000" b="0">
                <a:solidFill>
                  <a:schemeClr val="bg1"/>
                </a:solidFill>
                <a:latin typeface="Verdana" pitchFamily="34" charset="0"/>
              </a:rPr>
              <a:t> </a:t>
            </a:r>
          </a:p>
          <a:p>
            <a:pPr algn="l" eaLnBrk="1" hangingPunct="1">
              <a:spcBef>
                <a:spcPct val="50000"/>
              </a:spcBef>
              <a:buFontTx/>
              <a:buChar char="•"/>
            </a:pPr>
            <a:r>
              <a:rPr lang="en-US" altLang="en-US" sz="1800" b="0">
                <a:solidFill>
                  <a:schemeClr val="bg1"/>
                </a:solidFill>
                <a:latin typeface="Verdana" pitchFamily="34" charset="0"/>
              </a:rPr>
              <a:t>Surprise offensive by Germans </a:t>
            </a:r>
          </a:p>
          <a:p>
            <a:pPr algn="l" eaLnBrk="1" hangingPunct="1">
              <a:spcBef>
                <a:spcPct val="50000"/>
              </a:spcBef>
              <a:buFontTx/>
              <a:buChar char="•"/>
            </a:pPr>
            <a:r>
              <a:rPr lang="en-US" altLang="en-US" sz="1800" b="0">
                <a:solidFill>
                  <a:schemeClr val="bg1"/>
                </a:solidFill>
                <a:latin typeface="Verdana" pitchFamily="34" charset="0"/>
              </a:rPr>
              <a:t>Key moment came at the Belgium city of Bastogne.</a:t>
            </a:r>
          </a:p>
          <a:p>
            <a:pPr algn="l" eaLnBrk="1" hangingPunct="1">
              <a:spcBef>
                <a:spcPct val="50000"/>
              </a:spcBef>
              <a:buFontTx/>
              <a:buChar char="•"/>
            </a:pPr>
            <a:r>
              <a:rPr lang="en-US" altLang="en-US" sz="1800" b="0">
                <a:solidFill>
                  <a:schemeClr val="bg1"/>
                </a:solidFill>
                <a:latin typeface="Verdana" pitchFamily="34" charset="0"/>
              </a:rPr>
              <a:t>Lieutenant General </a:t>
            </a:r>
            <a:r>
              <a:rPr lang="en-US" altLang="en-US" sz="1800">
                <a:solidFill>
                  <a:schemeClr val="bg1"/>
                </a:solidFill>
                <a:latin typeface="Verdana" pitchFamily="34" charset="0"/>
              </a:rPr>
              <a:t>George S. Patton</a:t>
            </a:r>
            <a:r>
              <a:rPr lang="en-US" altLang="en-US" sz="1800" b="0">
                <a:solidFill>
                  <a:schemeClr val="bg1"/>
                </a:solidFill>
                <a:latin typeface="Verdana" pitchFamily="34" charset="0"/>
              </a:rPr>
              <a:t> provided relief for the soldiers at Bastogne.</a:t>
            </a:r>
          </a:p>
          <a:p>
            <a:pPr algn="l" eaLnBrk="1" hangingPunct="1">
              <a:spcBef>
                <a:spcPct val="50000"/>
              </a:spcBef>
              <a:buFontTx/>
              <a:buChar char="•"/>
            </a:pPr>
            <a:r>
              <a:rPr lang="en-US" altLang="en-US" sz="1800" b="0">
                <a:solidFill>
                  <a:schemeClr val="bg1"/>
                </a:solidFill>
                <a:latin typeface="Verdana" pitchFamily="34" charset="0"/>
              </a:rPr>
              <a:t>Symbol of American strength and determination</a:t>
            </a:r>
          </a:p>
        </p:txBody>
      </p:sp>
      <p:sp>
        <p:nvSpPr>
          <p:cNvPr id="36873" name="Rectangle 9">
            <a:hlinkClick r:id="" action="ppaction://hlinkshowjump?jump=firstslide"/>
          </p:cNvPr>
          <p:cNvSpPr>
            <a:spLocks noChangeArrowheads="1"/>
          </p:cNvSpPr>
          <p:nvPr/>
        </p:nvSpPr>
        <p:spPr bwMode="auto">
          <a:xfrm>
            <a:off x="6934200" y="6019800"/>
            <a:ext cx="6096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eaLnBrk="1" hangingPunct="1"/>
            <a:endParaRPr lang="en-US" alt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1682"/>
                                        </p:tgtEl>
                                        <p:attrNameLst>
                                          <p:attrName>style.visibility</p:attrName>
                                        </p:attrNameLst>
                                      </p:cBhvr>
                                      <p:to>
                                        <p:strVal val="visible"/>
                                      </p:to>
                                    </p:set>
                                    <p:anim calcmode="lin" valueType="num">
                                      <p:cBhvr additive="base">
                                        <p:cTn id="7" dur="500" fill="hold"/>
                                        <p:tgtEl>
                                          <p:spTgt spid="71682"/>
                                        </p:tgtEl>
                                        <p:attrNameLst>
                                          <p:attrName>ppt_x</p:attrName>
                                        </p:attrNameLst>
                                      </p:cBhvr>
                                      <p:tavLst>
                                        <p:tav tm="0">
                                          <p:val>
                                            <p:strVal val="0-#ppt_w/2"/>
                                          </p:val>
                                        </p:tav>
                                        <p:tav tm="100000">
                                          <p:val>
                                            <p:strVal val="#ppt_x"/>
                                          </p:val>
                                        </p:tav>
                                      </p:tavLst>
                                    </p:anim>
                                    <p:anim calcmode="lin" valueType="num">
                                      <p:cBhvr additive="base">
                                        <p:cTn id="8" dur="500" fill="hold"/>
                                        <p:tgtEl>
                                          <p:spTgt spid="7168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1683"/>
                                        </p:tgtEl>
                                        <p:attrNameLst>
                                          <p:attrName>style.visibility</p:attrName>
                                        </p:attrNameLst>
                                      </p:cBhvr>
                                      <p:to>
                                        <p:strVal val="visible"/>
                                      </p:to>
                                    </p:set>
                                    <p:anim calcmode="lin" valueType="num">
                                      <p:cBhvr additive="base">
                                        <p:cTn id="13" dur="500" fill="hold"/>
                                        <p:tgtEl>
                                          <p:spTgt spid="71683"/>
                                        </p:tgtEl>
                                        <p:attrNameLst>
                                          <p:attrName>ppt_x</p:attrName>
                                        </p:attrNameLst>
                                      </p:cBhvr>
                                      <p:tavLst>
                                        <p:tav tm="0">
                                          <p:val>
                                            <p:strVal val="#ppt_x"/>
                                          </p:val>
                                        </p:tav>
                                        <p:tav tm="100000">
                                          <p:val>
                                            <p:strVal val="#ppt_x"/>
                                          </p:val>
                                        </p:tav>
                                      </p:tavLst>
                                    </p:anim>
                                    <p:anim calcmode="lin" valueType="num">
                                      <p:cBhvr additive="base">
                                        <p:cTn id="14" dur="500" fill="hold"/>
                                        <p:tgtEl>
                                          <p:spTgt spid="71683"/>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71688"/>
                                        </p:tgtEl>
                                        <p:attrNameLst>
                                          <p:attrName>style.visibility</p:attrName>
                                        </p:attrNameLst>
                                      </p:cBhvr>
                                      <p:to>
                                        <p:strVal val="visible"/>
                                      </p:to>
                                    </p:set>
                                    <p:anim calcmode="lin" valueType="num">
                                      <p:cBhvr additive="base">
                                        <p:cTn id="19" dur="500" fill="hold"/>
                                        <p:tgtEl>
                                          <p:spTgt spid="71688"/>
                                        </p:tgtEl>
                                        <p:attrNameLst>
                                          <p:attrName>ppt_x</p:attrName>
                                        </p:attrNameLst>
                                      </p:cBhvr>
                                      <p:tavLst>
                                        <p:tav tm="0">
                                          <p:val>
                                            <p:strVal val="1+#ppt_w/2"/>
                                          </p:val>
                                        </p:tav>
                                        <p:tav tm="100000">
                                          <p:val>
                                            <p:strVal val="#ppt_x"/>
                                          </p:val>
                                        </p:tav>
                                      </p:tavLst>
                                    </p:anim>
                                    <p:anim calcmode="lin" valueType="num">
                                      <p:cBhvr additive="base">
                                        <p:cTn id="20" dur="500" fill="hold"/>
                                        <p:tgtEl>
                                          <p:spTgt spid="7168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2" grpId="0" animBg="1"/>
      <p:bldP spid="71683" grpId="0" animBg="1"/>
      <p:bldP spid="71688"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defRPr/>
            </a:pPr>
            <a:r>
              <a:rPr lang="en-US" sz="4200" dirty="0" smtClean="0">
                <a:solidFill>
                  <a:schemeClr val="accent3"/>
                </a:solidFill>
              </a:rPr>
              <a:t>The War in the Pacific</a:t>
            </a:r>
          </a:p>
        </p:txBody>
      </p:sp>
      <p:sp>
        <p:nvSpPr>
          <p:cNvPr id="35843" name="Text Box 3"/>
          <p:cNvSpPr txBox="1">
            <a:spLocks noChangeArrowheads="1"/>
          </p:cNvSpPr>
          <p:nvPr/>
        </p:nvSpPr>
        <p:spPr bwMode="auto">
          <a:xfrm>
            <a:off x="533400" y="1447800"/>
            <a:ext cx="8077200" cy="4191000"/>
          </a:xfrm>
          <a:prstGeom prst="rect">
            <a:avLst/>
          </a:prstGeom>
          <a:solidFill>
            <a:srgbClr val="FFFF99"/>
          </a:solidFill>
          <a:ln w="9525">
            <a:solidFill>
              <a:srgbClr val="FFFF99"/>
            </a:solidFill>
            <a:miter lim="800000"/>
            <a:headEnd/>
            <a:tailEnd/>
          </a:ln>
        </p:spPr>
        <p:txBody>
          <a:bodyPr/>
          <a:lstStyle/>
          <a:p>
            <a:pPr marL="342900" indent="-342900">
              <a:spcBef>
                <a:spcPct val="50000"/>
              </a:spcBef>
              <a:defRPr/>
            </a:pPr>
            <a:r>
              <a:rPr lang="en-US" sz="1800">
                <a:solidFill>
                  <a:schemeClr val="accent4"/>
                </a:solidFill>
                <a:latin typeface="Verdana" pitchFamily="34" charset="0"/>
              </a:rPr>
              <a:t>The Main Idea</a:t>
            </a:r>
          </a:p>
          <a:p>
            <a:pPr marL="342900" indent="-342900">
              <a:spcBef>
                <a:spcPct val="50000"/>
              </a:spcBef>
              <a:defRPr/>
            </a:pPr>
            <a:endParaRPr lang="en-US" sz="1800">
              <a:solidFill>
                <a:schemeClr val="accent4"/>
              </a:solidFill>
              <a:latin typeface="Verdana" pitchFamily="34" charset="0"/>
            </a:endParaRPr>
          </a:p>
          <a:p>
            <a:pPr marL="342900" indent="-342900">
              <a:defRPr/>
            </a:pPr>
            <a:r>
              <a:rPr lang="en-US" sz="1800" b="0">
                <a:solidFill>
                  <a:schemeClr val="accent4"/>
                </a:solidFill>
                <a:latin typeface="Verdana" pitchFamily="34" charset="0"/>
              </a:rPr>
              <a:t>After early defeats in the Pacific, the United States gained the upper hand and began to fight its way island by island to Japan.</a:t>
            </a:r>
            <a:endParaRPr lang="en-US" sz="1800">
              <a:solidFill>
                <a:schemeClr val="accent4"/>
              </a:solidFill>
              <a:latin typeface="Verdana" pitchFamily="34" charset="0"/>
            </a:endParaRPr>
          </a:p>
          <a:p>
            <a:pPr marL="342900" indent="-342900">
              <a:defRPr/>
            </a:pPr>
            <a:endParaRPr lang="en-US" sz="1800">
              <a:solidFill>
                <a:schemeClr val="accent4"/>
              </a:solidFill>
              <a:latin typeface="Verdana" pitchFamily="34" charset="0"/>
            </a:endParaRPr>
          </a:p>
          <a:p>
            <a:pPr marL="342900" indent="-342900">
              <a:defRPr/>
            </a:pPr>
            <a:r>
              <a:rPr lang="en-US" sz="1800">
                <a:solidFill>
                  <a:schemeClr val="accent4"/>
                </a:solidFill>
                <a:latin typeface="Verdana" pitchFamily="34" charset="0"/>
              </a:rPr>
              <a:t>Reading Focus</a:t>
            </a:r>
          </a:p>
          <a:p>
            <a:pPr marL="342900" indent="-342900" algn="l">
              <a:spcBef>
                <a:spcPct val="50000"/>
              </a:spcBef>
              <a:buFontTx/>
              <a:buChar char="•"/>
              <a:defRPr/>
            </a:pPr>
            <a:r>
              <a:rPr lang="en-US" sz="1800" b="0">
                <a:solidFill>
                  <a:schemeClr val="accent4"/>
                </a:solidFill>
                <a:latin typeface="Verdana" pitchFamily="34" charset="0"/>
              </a:rPr>
              <a:t>Why did the Allies experience a slow start in the Pacific? </a:t>
            </a:r>
          </a:p>
          <a:p>
            <a:pPr marL="342900" indent="-342900" algn="l">
              <a:spcBef>
                <a:spcPct val="50000"/>
              </a:spcBef>
              <a:buFontTx/>
              <a:buChar char="•"/>
              <a:defRPr/>
            </a:pPr>
            <a:r>
              <a:rPr lang="en-US" sz="1800" b="0">
                <a:solidFill>
                  <a:schemeClr val="accent4"/>
                </a:solidFill>
                <a:latin typeface="Verdana" pitchFamily="34" charset="0"/>
              </a:rPr>
              <a:t>How did the Allies bring about a shift in their fortunes in the Pacific?</a:t>
            </a:r>
          </a:p>
          <a:p>
            <a:pPr marL="342900" indent="-342900" algn="l">
              <a:spcBef>
                <a:spcPct val="50000"/>
              </a:spcBef>
              <a:buFontTx/>
              <a:buChar char="•"/>
              <a:defRPr/>
            </a:pPr>
            <a:r>
              <a:rPr lang="en-US" sz="1800" b="0">
                <a:solidFill>
                  <a:schemeClr val="accent4"/>
                </a:solidFill>
                <a:latin typeface="Verdana" pitchFamily="34" charset="0"/>
              </a:rPr>
              <a:t>What were the major events that marked Allied progress in the late stages of the Pacific war?</a:t>
            </a:r>
          </a:p>
        </p:txBody>
      </p:sp>
      <p:sp>
        <p:nvSpPr>
          <p:cNvPr id="37892" name="Rectangle 4">
            <a:hlinkClick r:id="" action="ppaction://hlinkshowjump?jump=firstslide"/>
          </p:cNvPr>
          <p:cNvSpPr>
            <a:spLocks noChangeArrowheads="1"/>
          </p:cNvSpPr>
          <p:nvPr/>
        </p:nvSpPr>
        <p:spPr bwMode="auto">
          <a:xfrm>
            <a:off x="6172200" y="6019800"/>
            <a:ext cx="7620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eaLnBrk="1" hangingPunct="1"/>
            <a:endParaRPr lang="en-US" altLang="en-US"/>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4" name="Picture 5" descr="World War II in the Pacific: 1941-194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228600"/>
            <a:ext cx="8458200" cy="640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915" name="Rectangle 7"/>
          <p:cNvSpPr>
            <a:spLocks noGrp="1" noChangeArrowheads="1"/>
          </p:cNvSpPr>
          <p:nvPr>
            <p:ph type="title"/>
          </p:nvPr>
        </p:nvSpPr>
        <p:spPr>
          <a:xfrm>
            <a:off x="457200" y="228600"/>
            <a:ext cx="8229600" cy="639763"/>
          </a:xfrm>
          <a:solidFill>
            <a:srgbClr val="C0C0C0">
              <a:alpha val="25098"/>
            </a:srgbClr>
          </a:solidFill>
        </p:spPr>
        <p:txBody>
          <a:bodyPr/>
          <a:lstStyle/>
          <a:p>
            <a:pPr eaLnBrk="1" hangingPunct="1"/>
            <a:r>
              <a:rPr lang="en-US" altLang="en-US" sz="2800" b="1" smtClean="0"/>
              <a:t>The Pacific Theatre of Operations—1941-42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533400" y="228600"/>
            <a:ext cx="8077200" cy="1216025"/>
          </a:xfrm>
        </p:spPr>
        <p:txBody>
          <a:bodyPr/>
          <a:lstStyle/>
          <a:p>
            <a:pPr eaLnBrk="1" hangingPunct="1">
              <a:defRPr/>
            </a:pPr>
            <a:r>
              <a:rPr lang="en-US" sz="4200" dirty="0" smtClean="0">
                <a:solidFill>
                  <a:schemeClr val="accent3"/>
                </a:solidFill>
              </a:rPr>
              <a:t>A Slow Start in the Pacific </a:t>
            </a:r>
          </a:p>
        </p:txBody>
      </p:sp>
      <p:sp>
        <p:nvSpPr>
          <p:cNvPr id="39939" name="Rectangle 3"/>
          <p:cNvSpPr>
            <a:spLocks noGrp="1" noChangeArrowheads="1"/>
          </p:cNvSpPr>
          <p:nvPr>
            <p:ph type="body" idx="1"/>
          </p:nvPr>
        </p:nvSpPr>
        <p:spPr>
          <a:xfrm>
            <a:off x="304800" y="1447800"/>
            <a:ext cx="8610600" cy="4876800"/>
          </a:xfrm>
          <a:solidFill>
            <a:srgbClr val="FFFF99"/>
          </a:solidFill>
          <a:ln>
            <a:solidFill>
              <a:srgbClr val="FFFF99"/>
            </a:solidFill>
            <a:miter lim="800000"/>
            <a:headEnd/>
            <a:tailEnd/>
          </a:ln>
        </p:spPr>
        <p:txBody>
          <a:bodyPr/>
          <a:lstStyle/>
          <a:p>
            <a:pPr eaLnBrk="1" hangingPunct="1">
              <a:lnSpc>
                <a:spcPct val="80000"/>
              </a:lnSpc>
              <a:spcBef>
                <a:spcPct val="50000"/>
              </a:spcBef>
            </a:pPr>
            <a:r>
              <a:rPr lang="en-US" altLang="en-US" sz="2000" smtClean="0"/>
              <a:t>The attack on Pearl Harbor did significant damage to the U.S. Pacific Fleet and it took months to overcome the attack.</a:t>
            </a:r>
          </a:p>
          <a:p>
            <a:pPr eaLnBrk="1" hangingPunct="1">
              <a:lnSpc>
                <a:spcPct val="80000"/>
              </a:lnSpc>
              <a:spcBef>
                <a:spcPct val="50000"/>
              </a:spcBef>
            </a:pPr>
            <a:r>
              <a:rPr lang="en-US" altLang="en-US" sz="2000" smtClean="0"/>
              <a:t>The Allies decided to focus their energy and resources on defeating the Axis in Europe.</a:t>
            </a:r>
          </a:p>
          <a:p>
            <a:pPr eaLnBrk="1" hangingPunct="1">
              <a:lnSpc>
                <a:spcPct val="80000"/>
              </a:lnSpc>
              <a:spcBef>
                <a:spcPct val="50000"/>
              </a:spcBef>
            </a:pPr>
            <a:r>
              <a:rPr lang="en-US" altLang="en-US" sz="2000" smtClean="0"/>
              <a:t>The Japanese won a quick string of impressive victories following Pearl Harbor. </a:t>
            </a:r>
          </a:p>
          <a:p>
            <a:pPr lvl="1" eaLnBrk="1" hangingPunct="1">
              <a:lnSpc>
                <a:spcPct val="80000"/>
              </a:lnSpc>
              <a:spcBef>
                <a:spcPct val="50000"/>
              </a:spcBef>
            </a:pPr>
            <a:r>
              <a:rPr lang="en-US" altLang="en-US" sz="2000" smtClean="0"/>
              <a:t>Drove American forces from Wake Island and Guam</a:t>
            </a:r>
          </a:p>
          <a:p>
            <a:pPr lvl="1" eaLnBrk="1" hangingPunct="1">
              <a:lnSpc>
                <a:spcPct val="80000"/>
              </a:lnSpc>
              <a:spcBef>
                <a:spcPct val="50000"/>
              </a:spcBef>
            </a:pPr>
            <a:r>
              <a:rPr lang="en-US" altLang="en-US" sz="2000" smtClean="0"/>
              <a:t>Captured the British stronghold at Hong Kong</a:t>
            </a:r>
          </a:p>
          <a:p>
            <a:pPr lvl="1" eaLnBrk="1" hangingPunct="1">
              <a:lnSpc>
                <a:spcPct val="80000"/>
              </a:lnSpc>
              <a:spcBef>
                <a:spcPct val="50000"/>
              </a:spcBef>
            </a:pPr>
            <a:r>
              <a:rPr lang="en-US" altLang="en-US" sz="2000" smtClean="0"/>
              <a:t>Took control of the Dutch East Indies (known as Indonesia today) and British Borneo</a:t>
            </a:r>
          </a:p>
          <a:p>
            <a:pPr lvl="1" eaLnBrk="1" hangingPunct="1">
              <a:lnSpc>
                <a:spcPct val="80000"/>
              </a:lnSpc>
              <a:spcBef>
                <a:spcPct val="50000"/>
              </a:spcBef>
            </a:pPr>
            <a:r>
              <a:rPr lang="en-US" altLang="en-US" sz="2000" smtClean="0"/>
              <a:t>Damaged the Allied navies in the Battle of Java Sea</a:t>
            </a:r>
          </a:p>
          <a:p>
            <a:pPr lvl="1" eaLnBrk="1" hangingPunct="1">
              <a:lnSpc>
                <a:spcPct val="80000"/>
              </a:lnSpc>
              <a:spcBef>
                <a:spcPct val="50000"/>
              </a:spcBef>
            </a:pPr>
            <a:r>
              <a:rPr lang="en-US" altLang="en-US" sz="2000" smtClean="0"/>
              <a:t>Conquered British-controlled Burma</a:t>
            </a:r>
          </a:p>
          <a:p>
            <a:pPr eaLnBrk="1" hangingPunct="1">
              <a:lnSpc>
                <a:spcPct val="80000"/>
              </a:lnSpc>
              <a:spcBef>
                <a:spcPct val="50000"/>
              </a:spcBef>
            </a:pPr>
            <a:r>
              <a:rPr lang="en-US" altLang="en-US" sz="2000" smtClean="0"/>
              <a:t>The Japanese soldiers were highly skilled and well trained.</a:t>
            </a:r>
          </a:p>
          <a:p>
            <a:pPr eaLnBrk="1" hangingPunct="1">
              <a:lnSpc>
                <a:spcPct val="80000"/>
              </a:lnSpc>
              <a:spcBef>
                <a:spcPct val="50000"/>
              </a:spcBef>
            </a:pPr>
            <a:r>
              <a:rPr lang="en-US" altLang="en-US" sz="2000" smtClean="0"/>
              <a:t>The Japanese military had excellent equipment.</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533400" y="457200"/>
            <a:ext cx="8077200" cy="533400"/>
          </a:xfrm>
        </p:spPr>
        <p:txBody>
          <a:bodyPr/>
          <a:lstStyle/>
          <a:p>
            <a:pPr eaLnBrk="1" hangingPunct="1">
              <a:defRPr/>
            </a:pPr>
            <a:r>
              <a:rPr lang="en-US" sz="4200" dirty="0" smtClean="0">
                <a:solidFill>
                  <a:schemeClr val="accent3"/>
                </a:solidFill>
              </a:rPr>
              <a:t>The Philippines</a:t>
            </a:r>
          </a:p>
        </p:txBody>
      </p:sp>
      <p:sp>
        <p:nvSpPr>
          <p:cNvPr id="92163" name="Text Box 3"/>
          <p:cNvSpPr txBox="1">
            <a:spLocks noChangeArrowheads="1"/>
          </p:cNvSpPr>
          <p:nvPr/>
        </p:nvSpPr>
        <p:spPr bwMode="auto">
          <a:xfrm>
            <a:off x="533400" y="1219200"/>
            <a:ext cx="7620000" cy="1190625"/>
          </a:xfrm>
          <a:prstGeom prst="rect">
            <a:avLst/>
          </a:prstGeom>
          <a:solidFill>
            <a:srgbClr val="FFFF99"/>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marL="342900" indent="-342900"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algn="l" eaLnBrk="1" hangingPunct="1">
              <a:buFontTx/>
              <a:buAutoNum type="arabicPeriod"/>
            </a:pPr>
            <a:r>
              <a:rPr lang="en-US" altLang="en-US" sz="1800" b="0">
                <a:solidFill>
                  <a:schemeClr val="tx1"/>
                </a:solidFill>
                <a:latin typeface="Verdana" pitchFamily="34" charset="0"/>
              </a:rPr>
              <a:t>Japan invaded the American-controlled islands of the Philippines in December 1941.</a:t>
            </a:r>
          </a:p>
          <a:p>
            <a:pPr algn="l" eaLnBrk="1" hangingPunct="1">
              <a:buFontTx/>
              <a:buAutoNum type="arabicPeriod"/>
            </a:pPr>
            <a:endParaRPr lang="en-US" altLang="en-US" sz="1800" b="0">
              <a:solidFill>
                <a:schemeClr val="tx1"/>
              </a:solidFill>
              <a:latin typeface="Verdana" pitchFamily="34" charset="0"/>
            </a:endParaRPr>
          </a:p>
          <a:p>
            <a:pPr algn="l" eaLnBrk="1" hangingPunct="1">
              <a:buFontTx/>
              <a:buAutoNum type="arabicPeriod"/>
            </a:pPr>
            <a:r>
              <a:rPr lang="en-US" altLang="en-US" sz="1800" b="0">
                <a:solidFill>
                  <a:schemeClr val="tx1"/>
                </a:solidFill>
                <a:latin typeface="Verdana" pitchFamily="34" charset="0"/>
              </a:rPr>
              <a:t>General </a:t>
            </a:r>
            <a:r>
              <a:rPr lang="en-US" altLang="en-US" sz="1800">
                <a:solidFill>
                  <a:schemeClr val="tx1"/>
                </a:solidFill>
                <a:latin typeface="Verdana" pitchFamily="34" charset="0"/>
              </a:rPr>
              <a:t>Douglas MacArthur</a:t>
            </a:r>
            <a:r>
              <a:rPr lang="en-US" altLang="en-US" sz="1800" b="0">
                <a:solidFill>
                  <a:schemeClr val="tx1"/>
                </a:solidFill>
                <a:latin typeface="Verdana" pitchFamily="34" charset="0"/>
              </a:rPr>
              <a:t> led the defense of the islands.</a:t>
            </a:r>
          </a:p>
        </p:txBody>
      </p:sp>
      <p:sp>
        <p:nvSpPr>
          <p:cNvPr id="92164" name="Text Box 4"/>
          <p:cNvSpPr txBox="1">
            <a:spLocks noChangeArrowheads="1"/>
          </p:cNvSpPr>
          <p:nvPr/>
        </p:nvSpPr>
        <p:spPr bwMode="auto">
          <a:xfrm>
            <a:off x="533400" y="2590800"/>
            <a:ext cx="7620000" cy="1190625"/>
          </a:xfrm>
          <a:prstGeom prst="rect">
            <a:avLst/>
          </a:prstGeom>
          <a:solidFill>
            <a:srgbClr val="FFFF99"/>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marL="342900" indent="-342900"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algn="l" eaLnBrk="1" hangingPunct="1"/>
            <a:r>
              <a:rPr lang="en-US" altLang="en-US" sz="1800" b="0">
                <a:solidFill>
                  <a:schemeClr val="tx1"/>
                </a:solidFill>
                <a:latin typeface="Verdana" pitchFamily="34" charset="0"/>
              </a:rPr>
              <a:t>3.  MacArthur’s troops were no match for the Japanese and he retreated to the Bataan Peninsula.  Although he called for reinforcements, war planners decided sending ships was too risky.</a:t>
            </a:r>
          </a:p>
        </p:txBody>
      </p:sp>
      <p:sp>
        <p:nvSpPr>
          <p:cNvPr id="92165" name="Text Box 5"/>
          <p:cNvSpPr txBox="1">
            <a:spLocks noChangeArrowheads="1"/>
          </p:cNvSpPr>
          <p:nvPr/>
        </p:nvSpPr>
        <p:spPr bwMode="auto">
          <a:xfrm>
            <a:off x="533400" y="3962400"/>
            <a:ext cx="7620000" cy="641350"/>
          </a:xfrm>
          <a:prstGeom prst="rect">
            <a:avLst/>
          </a:prstGeom>
          <a:solidFill>
            <a:srgbClr val="FFFF99"/>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marL="342900" indent="-342900"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algn="l" eaLnBrk="1" hangingPunct="1"/>
            <a:r>
              <a:rPr lang="en-US" altLang="en-US" sz="1800" b="0">
                <a:solidFill>
                  <a:schemeClr val="tx1"/>
                </a:solidFill>
                <a:latin typeface="Verdana" pitchFamily="34" charset="0"/>
              </a:rPr>
              <a:t>4.  In April 1942, the 10,000 American and 60,000 Filipino troops on Bataan surrendered.  </a:t>
            </a:r>
          </a:p>
        </p:txBody>
      </p:sp>
      <p:pic>
        <p:nvPicPr>
          <p:cNvPr id="40966"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05800" y="1524000"/>
            <a:ext cx="160338" cy="16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67"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05800" y="3048000"/>
            <a:ext cx="160338" cy="16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68"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05800" y="4191000"/>
            <a:ext cx="160338" cy="16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169" name="Text Box 9"/>
          <p:cNvSpPr txBox="1">
            <a:spLocks noChangeArrowheads="1"/>
          </p:cNvSpPr>
          <p:nvPr/>
        </p:nvSpPr>
        <p:spPr bwMode="auto">
          <a:xfrm>
            <a:off x="533400" y="4800600"/>
            <a:ext cx="7620000" cy="1190625"/>
          </a:xfrm>
          <a:prstGeom prst="rect">
            <a:avLst/>
          </a:prstGeom>
          <a:solidFill>
            <a:srgbClr val="FFFF99"/>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marL="342900" indent="-342900"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algn="l" eaLnBrk="1" hangingPunct="1"/>
            <a:r>
              <a:rPr lang="en-US" altLang="en-US" sz="1800" b="0">
                <a:solidFill>
                  <a:schemeClr val="tx1"/>
                </a:solidFill>
                <a:latin typeface="Verdana" pitchFamily="34" charset="0"/>
              </a:rPr>
              <a:t>5.  Thousands of these captured soldiers died when the Japanese forced them to march through the steaming forests of Bataan.  This became known as the </a:t>
            </a:r>
            <a:r>
              <a:rPr lang="en-US" altLang="en-US" sz="1800">
                <a:solidFill>
                  <a:schemeClr val="tx1"/>
                </a:solidFill>
                <a:latin typeface="Verdana" pitchFamily="34" charset="0"/>
              </a:rPr>
              <a:t>Bataan Death March</a:t>
            </a:r>
            <a:r>
              <a:rPr lang="en-US" altLang="en-US" sz="1800" b="0">
                <a:solidFill>
                  <a:schemeClr val="tx1"/>
                </a:solidFill>
                <a:latin typeface="Verdana" pitchFamily="34" charset="0"/>
              </a:rPr>
              <a:t>.</a:t>
            </a:r>
          </a:p>
        </p:txBody>
      </p:sp>
      <p:pic>
        <p:nvPicPr>
          <p:cNvPr id="40970" name="Picture 10"/>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8305800" y="5105400"/>
            <a:ext cx="171450" cy="171450"/>
          </a:xfrm>
          <a:noFill/>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2163"/>
                                        </p:tgtEl>
                                        <p:attrNameLst>
                                          <p:attrName>style.visibility</p:attrName>
                                        </p:attrNameLst>
                                      </p:cBhvr>
                                      <p:to>
                                        <p:strVal val="visible"/>
                                      </p:to>
                                    </p:set>
                                    <p:animEffect transition="in" filter="wipe(left)">
                                      <p:cBhvr>
                                        <p:cTn id="7" dur="500"/>
                                        <p:tgtEl>
                                          <p:spTgt spid="9216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2164"/>
                                        </p:tgtEl>
                                        <p:attrNameLst>
                                          <p:attrName>style.visibility</p:attrName>
                                        </p:attrNameLst>
                                      </p:cBhvr>
                                      <p:to>
                                        <p:strVal val="visible"/>
                                      </p:to>
                                    </p:set>
                                    <p:animEffect transition="in" filter="wipe(left)">
                                      <p:cBhvr>
                                        <p:cTn id="12" dur="500"/>
                                        <p:tgtEl>
                                          <p:spTgt spid="9216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2165"/>
                                        </p:tgtEl>
                                        <p:attrNameLst>
                                          <p:attrName>style.visibility</p:attrName>
                                        </p:attrNameLst>
                                      </p:cBhvr>
                                      <p:to>
                                        <p:strVal val="visible"/>
                                      </p:to>
                                    </p:set>
                                    <p:animEffect transition="in" filter="wipe(left)">
                                      <p:cBhvr>
                                        <p:cTn id="17" dur="500"/>
                                        <p:tgtEl>
                                          <p:spTgt spid="9216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92169"/>
                                        </p:tgtEl>
                                        <p:attrNameLst>
                                          <p:attrName>style.visibility</p:attrName>
                                        </p:attrNameLst>
                                      </p:cBhvr>
                                      <p:to>
                                        <p:strVal val="visible"/>
                                      </p:to>
                                    </p:set>
                                    <p:animEffect transition="in" filter="wipe(left)">
                                      <p:cBhvr>
                                        <p:cTn id="22" dur="500"/>
                                        <p:tgtEl>
                                          <p:spTgt spid="921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63" grpId="0" animBg="1"/>
      <p:bldP spid="92164" grpId="0" animBg="1"/>
      <p:bldP spid="92165" grpId="0" animBg="1"/>
      <p:bldP spid="92169"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Text Box 2"/>
          <p:cNvSpPr txBox="1">
            <a:spLocks noChangeArrowheads="1"/>
          </p:cNvSpPr>
          <p:nvPr/>
        </p:nvSpPr>
        <p:spPr bwMode="auto">
          <a:xfrm>
            <a:off x="533400" y="1600200"/>
            <a:ext cx="7620000" cy="396875"/>
          </a:xfrm>
          <a:prstGeom prst="rect">
            <a:avLst/>
          </a:prstGeom>
          <a:noFill/>
          <a:ln w="9525">
            <a:noFill/>
            <a:miter lim="800000"/>
            <a:headEnd/>
            <a:tailEnd/>
          </a:ln>
        </p:spPr>
        <p:txBody>
          <a:bodyPr>
            <a:spAutoFit/>
          </a:bodyPr>
          <a:lstStyle/>
          <a:p>
            <a:pPr algn="l">
              <a:spcBef>
                <a:spcPct val="5000"/>
              </a:spcBef>
              <a:defRPr/>
            </a:pPr>
            <a:r>
              <a:rPr lang="en-US" sz="2000">
                <a:solidFill>
                  <a:schemeClr val="accent3"/>
                </a:solidFill>
                <a:latin typeface="Verdana" pitchFamily="34" charset="0"/>
              </a:rPr>
              <a:t>James Doolittle</a:t>
            </a:r>
          </a:p>
        </p:txBody>
      </p:sp>
      <p:sp>
        <p:nvSpPr>
          <p:cNvPr id="94211" name="Text Box 3"/>
          <p:cNvSpPr txBox="1">
            <a:spLocks noChangeArrowheads="1"/>
          </p:cNvSpPr>
          <p:nvPr/>
        </p:nvSpPr>
        <p:spPr bwMode="auto">
          <a:xfrm>
            <a:off x="533400" y="4572000"/>
            <a:ext cx="7620000" cy="396875"/>
          </a:xfrm>
          <a:prstGeom prst="rect">
            <a:avLst/>
          </a:prstGeom>
          <a:noFill/>
          <a:ln w="9525">
            <a:noFill/>
            <a:miter lim="800000"/>
            <a:headEnd/>
            <a:tailEnd/>
          </a:ln>
        </p:spPr>
        <p:txBody>
          <a:bodyPr>
            <a:spAutoFit/>
          </a:bodyPr>
          <a:lstStyle/>
          <a:p>
            <a:pPr algn="l">
              <a:spcBef>
                <a:spcPct val="5000"/>
              </a:spcBef>
              <a:defRPr/>
            </a:pPr>
            <a:r>
              <a:rPr lang="en-US" sz="2000">
                <a:solidFill>
                  <a:schemeClr val="accent3"/>
                </a:solidFill>
                <a:latin typeface="Verdana" pitchFamily="34" charset="0"/>
              </a:rPr>
              <a:t>Fortunes Shift in the Pacific</a:t>
            </a:r>
          </a:p>
        </p:txBody>
      </p:sp>
      <p:sp>
        <p:nvSpPr>
          <p:cNvPr id="94212" name="Text Box 4"/>
          <p:cNvSpPr txBox="1">
            <a:spLocks noChangeArrowheads="1"/>
          </p:cNvSpPr>
          <p:nvPr/>
        </p:nvSpPr>
        <p:spPr bwMode="auto">
          <a:xfrm>
            <a:off x="533400" y="2057400"/>
            <a:ext cx="7620000" cy="1958975"/>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28600" indent="-228600"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algn="l" eaLnBrk="1" hangingPunct="1">
              <a:spcBef>
                <a:spcPct val="40000"/>
              </a:spcBef>
              <a:buFontTx/>
              <a:buChar char="•"/>
            </a:pPr>
            <a:r>
              <a:rPr lang="en-US" altLang="en-US" sz="1800" b="0">
                <a:solidFill>
                  <a:schemeClr val="tx1"/>
                </a:solidFill>
                <a:latin typeface="Verdana" pitchFamily="34" charset="0"/>
              </a:rPr>
              <a:t>Army Lieutenant Colonel </a:t>
            </a:r>
          </a:p>
          <a:p>
            <a:pPr algn="l" eaLnBrk="1" hangingPunct="1">
              <a:spcBef>
                <a:spcPct val="40000"/>
              </a:spcBef>
              <a:buFontTx/>
              <a:buChar char="•"/>
            </a:pPr>
            <a:r>
              <a:rPr lang="en-US" altLang="en-US" sz="1800" b="0">
                <a:solidFill>
                  <a:schemeClr val="tx1"/>
                </a:solidFill>
                <a:latin typeface="Verdana" pitchFamily="34" charset="0"/>
              </a:rPr>
              <a:t>Led a group of 16 American bombers on a daring air raid of Tokyo and several other Japanese cities</a:t>
            </a:r>
          </a:p>
          <a:p>
            <a:pPr algn="l" eaLnBrk="1" hangingPunct="1">
              <a:spcBef>
                <a:spcPct val="40000"/>
              </a:spcBef>
              <a:buFontTx/>
              <a:buChar char="•"/>
            </a:pPr>
            <a:r>
              <a:rPr lang="en-US" altLang="en-US" sz="1800" b="0">
                <a:solidFill>
                  <a:schemeClr val="tx1"/>
                </a:solidFill>
                <a:latin typeface="Verdana" pitchFamily="34" charset="0"/>
              </a:rPr>
              <a:t>Doolittle’s raid did not do major damage to the Japanese targets, but it did give the American people something to celebrate and worried Japan’s leaders.</a:t>
            </a:r>
          </a:p>
        </p:txBody>
      </p:sp>
      <p:sp>
        <p:nvSpPr>
          <p:cNvPr id="94213" name="Text Box 5"/>
          <p:cNvSpPr txBox="1">
            <a:spLocks noChangeArrowheads="1"/>
          </p:cNvSpPr>
          <p:nvPr/>
        </p:nvSpPr>
        <p:spPr bwMode="auto">
          <a:xfrm>
            <a:off x="533400" y="5029200"/>
            <a:ext cx="7620000" cy="750888"/>
          </a:xfrm>
          <a:prstGeom prst="rect">
            <a:avLst/>
          </a:prstGeom>
          <a:solidFill>
            <a:srgbClr val="FFFF99"/>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marL="228600" indent="-228600"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algn="l" eaLnBrk="1" hangingPunct="1">
              <a:spcBef>
                <a:spcPct val="40000"/>
              </a:spcBef>
              <a:buFontTx/>
              <a:buChar char="•"/>
            </a:pPr>
            <a:r>
              <a:rPr lang="en-US" altLang="en-US" sz="1800" b="0">
                <a:solidFill>
                  <a:schemeClr val="tx1"/>
                </a:solidFill>
                <a:latin typeface="Verdana" pitchFamily="34" charset="0"/>
              </a:rPr>
              <a:t>Victory in the Battle of Coral Sea </a:t>
            </a:r>
          </a:p>
          <a:p>
            <a:pPr algn="l" eaLnBrk="1" hangingPunct="1">
              <a:spcBef>
                <a:spcPct val="40000"/>
              </a:spcBef>
              <a:buFontTx/>
              <a:buChar char="•"/>
            </a:pPr>
            <a:r>
              <a:rPr lang="en-US" altLang="en-US" sz="1800" b="0">
                <a:solidFill>
                  <a:schemeClr val="tx1"/>
                </a:solidFill>
                <a:latin typeface="Verdana" pitchFamily="34" charset="0"/>
              </a:rPr>
              <a:t>Victory in the Battle of Midway</a:t>
            </a:r>
          </a:p>
        </p:txBody>
      </p:sp>
      <p:sp>
        <p:nvSpPr>
          <p:cNvPr id="39942" name="Rectangle 6"/>
          <p:cNvSpPr>
            <a:spLocks noGrp="1" noChangeArrowheads="1"/>
          </p:cNvSpPr>
          <p:nvPr>
            <p:ph type="title"/>
          </p:nvPr>
        </p:nvSpPr>
        <p:spPr>
          <a:xfrm>
            <a:off x="533400" y="381000"/>
            <a:ext cx="8077200" cy="990600"/>
          </a:xfrm>
        </p:spPr>
        <p:txBody>
          <a:bodyPr/>
          <a:lstStyle/>
          <a:p>
            <a:pPr eaLnBrk="1" hangingPunct="1">
              <a:defRPr/>
            </a:pPr>
            <a:r>
              <a:rPr lang="en-US" sz="4200" dirty="0" smtClean="0">
                <a:solidFill>
                  <a:schemeClr val="accent3"/>
                </a:solidFill>
              </a:rPr>
              <a:t>Allied Advances in the Pacific</a:t>
            </a:r>
          </a:p>
        </p:txBody>
      </p:sp>
      <p:pic>
        <p:nvPicPr>
          <p:cNvPr id="4199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0" y="2743200"/>
            <a:ext cx="160338" cy="16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992"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0" y="5257800"/>
            <a:ext cx="160338" cy="16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4210"/>
                                        </p:tgtEl>
                                        <p:attrNameLst>
                                          <p:attrName>style.visibility</p:attrName>
                                        </p:attrNameLst>
                                      </p:cBhvr>
                                      <p:to>
                                        <p:strVal val="visible"/>
                                      </p:to>
                                    </p:set>
                                    <p:animEffect transition="in" filter="wipe(left)">
                                      <p:cBhvr>
                                        <p:cTn id="7" dur="500"/>
                                        <p:tgtEl>
                                          <p:spTgt spid="94210"/>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94212"/>
                                        </p:tgtEl>
                                        <p:attrNameLst>
                                          <p:attrName>style.visibility</p:attrName>
                                        </p:attrNameLst>
                                      </p:cBhvr>
                                      <p:to>
                                        <p:strVal val="visible"/>
                                      </p:to>
                                    </p:set>
                                    <p:animEffect transition="in" filter="wipe(left)">
                                      <p:cBhvr>
                                        <p:cTn id="11" dur="500"/>
                                        <p:tgtEl>
                                          <p:spTgt spid="94212"/>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94211"/>
                                        </p:tgtEl>
                                        <p:attrNameLst>
                                          <p:attrName>style.visibility</p:attrName>
                                        </p:attrNameLst>
                                      </p:cBhvr>
                                      <p:to>
                                        <p:strVal val="visible"/>
                                      </p:to>
                                    </p:set>
                                    <p:animEffect transition="in" filter="wipe(left)">
                                      <p:cBhvr>
                                        <p:cTn id="16" dur="500"/>
                                        <p:tgtEl>
                                          <p:spTgt spid="94211"/>
                                        </p:tgtEl>
                                      </p:cBhvr>
                                    </p:animEffect>
                                  </p:childTnLst>
                                </p:cTn>
                              </p:par>
                            </p:childTnLst>
                          </p:cTn>
                        </p:par>
                        <p:par>
                          <p:cTn id="17" fill="hold" nodeType="afterGroup">
                            <p:stCondLst>
                              <p:cond delay="500"/>
                            </p:stCondLst>
                            <p:childTnLst>
                              <p:par>
                                <p:cTn id="18" presetID="22" presetClass="entr" presetSubtype="8" fill="hold" grpId="0" nodeType="afterEffect">
                                  <p:stCondLst>
                                    <p:cond delay="0"/>
                                  </p:stCondLst>
                                  <p:childTnLst>
                                    <p:set>
                                      <p:cBhvr>
                                        <p:cTn id="19" dur="1" fill="hold">
                                          <p:stCondLst>
                                            <p:cond delay="0"/>
                                          </p:stCondLst>
                                        </p:cTn>
                                        <p:tgtEl>
                                          <p:spTgt spid="94213"/>
                                        </p:tgtEl>
                                        <p:attrNameLst>
                                          <p:attrName>style.visibility</p:attrName>
                                        </p:attrNameLst>
                                      </p:cBhvr>
                                      <p:to>
                                        <p:strVal val="visible"/>
                                      </p:to>
                                    </p:set>
                                    <p:animEffect transition="in" filter="wipe(left)">
                                      <p:cBhvr>
                                        <p:cTn id="20" dur="500"/>
                                        <p:tgtEl>
                                          <p:spTgt spid="942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0" grpId="0"/>
      <p:bldP spid="94211" grpId="0"/>
      <p:bldP spid="94212" grpId="0" animBg="1"/>
      <p:bldP spid="94213"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533400" y="384175"/>
            <a:ext cx="8077200" cy="530225"/>
          </a:xfrm>
        </p:spPr>
        <p:txBody>
          <a:bodyPr/>
          <a:lstStyle/>
          <a:p>
            <a:pPr eaLnBrk="1" hangingPunct="1">
              <a:defRPr/>
            </a:pPr>
            <a:r>
              <a:rPr lang="en-US" sz="4200" smtClean="0">
                <a:solidFill>
                  <a:schemeClr val="accent3"/>
                </a:solidFill>
              </a:rPr>
              <a:t>Allies Strike Back in the Pacific</a:t>
            </a:r>
          </a:p>
        </p:txBody>
      </p:sp>
      <p:sp>
        <p:nvSpPr>
          <p:cNvPr id="96259" name="Rectangle 3"/>
          <p:cNvSpPr>
            <a:spLocks noGrp="1" noChangeArrowheads="1"/>
          </p:cNvSpPr>
          <p:nvPr>
            <p:ph type="body" sz="half" idx="1"/>
          </p:nvPr>
        </p:nvSpPr>
        <p:spPr>
          <a:xfrm>
            <a:off x="533400" y="1143000"/>
            <a:ext cx="3810000" cy="5486400"/>
          </a:xfrm>
          <a:solidFill>
            <a:srgbClr val="336633"/>
          </a:solidFill>
        </p:spPr>
        <p:txBody>
          <a:bodyPr/>
          <a:lstStyle/>
          <a:p>
            <a:pPr marL="228600" indent="-228600" algn="ctr" eaLnBrk="1" hangingPunct="1">
              <a:lnSpc>
                <a:spcPct val="80000"/>
              </a:lnSpc>
              <a:spcBef>
                <a:spcPct val="50000"/>
              </a:spcBef>
              <a:buFontTx/>
              <a:buNone/>
              <a:defRPr/>
            </a:pPr>
            <a:r>
              <a:rPr lang="en-US" sz="2400" b="1" dirty="0" smtClean="0">
                <a:solidFill>
                  <a:schemeClr val="accent3"/>
                </a:solidFill>
              </a:rPr>
              <a:t>Battle of Coral Sea</a:t>
            </a:r>
          </a:p>
          <a:p>
            <a:pPr marL="228600" indent="-228600" eaLnBrk="1" hangingPunct="1">
              <a:lnSpc>
                <a:spcPct val="80000"/>
              </a:lnSpc>
              <a:spcBef>
                <a:spcPct val="50000"/>
              </a:spcBef>
              <a:defRPr/>
            </a:pPr>
            <a:r>
              <a:rPr lang="en-US" sz="2400" dirty="0" smtClean="0">
                <a:solidFill>
                  <a:schemeClr val="accent3"/>
                </a:solidFill>
              </a:rPr>
              <a:t>Japan prepared to invade New Guinea.</a:t>
            </a:r>
          </a:p>
          <a:p>
            <a:pPr marL="228600" indent="-228600" eaLnBrk="1" hangingPunct="1">
              <a:lnSpc>
                <a:spcPct val="80000"/>
              </a:lnSpc>
              <a:spcBef>
                <a:spcPct val="50000"/>
              </a:spcBef>
              <a:defRPr/>
            </a:pPr>
            <a:r>
              <a:rPr lang="en-US" sz="2400" dirty="0" smtClean="0">
                <a:solidFill>
                  <a:schemeClr val="accent3"/>
                </a:solidFill>
              </a:rPr>
              <a:t>U.S. Admiral </a:t>
            </a:r>
            <a:r>
              <a:rPr lang="en-US" sz="2400" b="1" dirty="0" smtClean="0">
                <a:solidFill>
                  <a:schemeClr val="accent3"/>
                </a:solidFill>
              </a:rPr>
              <a:t>Chester Nimitz</a:t>
            </a:r>
            <a:r>
              <a:rPr lang="en-US" sz="2400" dirty="0" smtClean="0">
                <a:solidFill>
                  <a:schemeClr val="accent3"/>
                </a:solidFill>
              </a:rPr>
              <a:t> sent two aircraft carriers to stop the attack.</a:t>
            </a:r>
          </a:p>
          <a:p>
            <a:pPr marL="228600" indent="-228600" eaLnBrk="1" hangingPunct="1">
              <a:lnSpc>
                <a:spcPct val="80000"/>
              </a:lnSpc>
              <a:spcBef>
                <a:spcPct val="50000"/>
              </a:spcBef>
              <a:defRPr/>
            </a:pPr>
            <a:r>
              <a:rPr lang="en-US" sz="2400" dirty="0" smtClean="0">
                <a:solidFill>
                  <a:schemeClr val="accent3"/>
                </a:solidFill>
              </a:rPr>
              <a:t>The Americans lost an aircraft carrier in the battle but stopped the Japanese attack.</a:t>
            </a:r>
          </a:p>
          <a:p>
            <a:pPr marL="228600" indent="-228600" eaLnBrk="1" hangingPunct="1">
              <a:lnSpc>
                <a:spcPct val="80000"/>
              </a:lnSpc>
              <a:spcBef>
                <a:spcPct val="50000"/>
              </a:spcBef>
              <a:defRPr/>
            </a:pPr>
            <a:r>
              <a:rPr lang="en-US" sz="2400" dirty="0" smtClean="0">
                <a:solidFill>
                  <a:schemeClr val="accent3"/>
                </a:solidFill>
              </a:rPr>
              <a:t>First time the Japanese advance had been halted</a:t>
            </a:r>
          </a:p>
        </p:txBody>
      </p:sp>
      <p:sp>
        <p:nvSpPr>
          <p:cNvPr id="96260" name="Rectangle 4"/>
          <p:cNvSpPr>
            <a:spLocks noGrp="1" noChangeArrowheads="1"/>
          </p:cNvSpPr>
          <p:nvPr>
            <p:ph type="body" sz="half" idx="2"/>
          </p:nvPr>
        </p:nvSpPr>
        <p:spPr>
          <a:xfrm>
            <a:off x="4570413" y="1143000"/>
            <a:ext cx="3811587" cy="5486400"/>
          </a:xfrm>
          <a:solidFill>
            <a:srgbClr val="336633"/>
          </a:solidFill>
        </p:spPr>
        <p:txBody>
          <a:bodyPr/>
          <a:lstStyle/>
          <a:p>
            <a:pPr marL="228600" indent="-228600" algn="ctr" eaLnBrk="1" hangingPunct="1">
              <a:lnSpc>
                <a:spcPct val="80000"/>
              </a:lnSpc>
              <a:spcBef>
                <a:spcPct val="50000"/>
              </a:spcBef>
              <a:buFontTx/>
              <a:buNone/>
              <a:defRPr/>
            </a:pPr>
            <a:r>
              <a:rPr lang="en-US" sz="2400" b="1" dirty="0" smtClean="0">
                <a:solidFill>
                  <a:schemeClr val="accent3"/>
                </a:solidFill>
              </a:rPr>
              <a:t>Battle of Midway</a:t>
            </a:r>
          </a:p>
          <a:p>
            <a:pPr marL="228600" indent="-228600" eaLnBrk="1" hangingPunct="1">
              <a:lnSpc>
                <a:spcPct val="80000"/>
              </a:lnSpc>
              <a:spcBef>
                <a:spcPct val="50000"/>
              </a:spcBef>
              <a:defRPr/>
            </a:pPr>
            <a:r>
              <a:rPr lang="en-US" sz="2400" dirty="0" smtClean="0">
                <a:solidFill>
                  <a:schemeClr val="accent3"/>
                </a:solidFill>
              </a:rPr>
              <a:t>Japan tried to lure the Americans into a large sea battle around Midway Island.</a:t>
            </a:r>
          </a:p>
          <a:p>
            <a:pPr marL="228600" indent="-228600" eaLnBrk="1" hangingPunct="1">
              <a:lnSpc>
                <a:spcPct val="80000"/>
              </a:lnSpc>
              <a:spcBef>
                <a:spcPct val="50000"/>
              </a:spcBef>
              <a:defRPr/>
            </a:pPr>
            <a:r>
              <a:rPr lang="en-US" sz="2400" dirty="0" smtClean="0">
                <a:solidFill>
                  <a:schemeClr val="accent3"/>
                </a:solidFill>
              </a:rPr>
              <a:t>Naval officers had broken a Japanese code and learned of the plan.</a:t>
            </a:r>
          </a:p>
          <a:p>
            <a:pPr marL="228600" indent="-228600" eaLnBrk="1" hangingPunct="1">
              <a:lnSpc>
                <a:spcPct val="80000"/>
              </a:lnSpc>
              <a:spcBef>
                <a:spcPct val="50000"/>
              </a:spcBef>
              <a:defRPr/>
            </a:pPr>
            <a:r>
              <a:rPr lang="en-US" sz="2400" dirty="0" smtClean="0">
                <a:solidFill>
                  <a:schemeClr val="accent3"/>
                </a:solidFill>
              </a:rPr>
              <a:t>Nimitz devised a plan to thwart the attack and placed his 3 aircraft carriers carefully.</a:t>
            </a:r>
          </a:p>
          <a:p>
            <a:pPr marL="228600" indent="-228600" eaLnBrk="1" hangingPunct="1">
              <a:lnSpc>
                <a:spcPct val="80000"/>
              </a:lnSpc>
              <a:spcBef>
                <a:spcPct val="50000"/>
              </a:spcBef>
              <a:defRPr/>
            </a:pPr>
            <a:r>
              <a:rPr lang="en-US" sz="2400" dirty="0" smtClean="0">
                <a:solidFill>
                  <a:schemeClr val="accent3"/>
                </a:solidFill>
              </a:rPr>
              <a:t>The Americans destroyed 3 of the 4 Japanese carriers and won a major victory.</a:t>
            </a:r>
          </a:p>
          <a:p>
            <a:pPr marL="228600" indent="-228600" eaLnBrk="1" hangingPunct="1">
              <a:lnSpc>
                <a:spcPct val="80000"/>
              </a:lnSpc>
              <a:spcBef>
                <a:spcPct val="50000"/>
              </a:spcBef>
              <a:buFontTx/>
              <a:buNone/>
              <a:defRPr/>
            </a:pPr>
            <a:endParaRPr lang="en-US" sz="2400" dirty="0" smtClean="0">
              <a:solidFill>
                <a:schemeClr val="accent3"/>
              </a:solidFill>
            </a:endParaRPr>
          </a:p>
        </p:txBody>
      </p:sp>
      <p:pic>
        <p:nvPicPr>
          <p:cNvPr id="43013"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34400" y="3429000"/>
            <a:ext cx="160338" cy="16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014"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34400" y="3810000"/>
            <a:ext cx="160338" cy="16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6259"/>
                                        </p:tgtEl>
                                        <p:attrNameLst>
                                          <p:attrName>style.visibility</p:attrName>
                                        </p:attrNameLst>
                                      </p:cBhvr>
                                      <p:to>
                                        <p:strVal val="visible"/>
                                      </p:to>
                                    </p:set>
                                    <p:anim calcmode="lin" valueType="num">
                                      <p:cBhvr additive="base">
                                        <p:cTn id="7" dur="500" fill="hold"/>
                                        <p:tgtEl>
                                          <p:spTgt spid="96259"/>
                                        </p:tgtEl>
                                        <p:attrNameLst>
                                          <p:attrName>ppt_x</p:attrName>
                                        </p:attrNameLst>
                                      </p:cBhvr>
                                      <p:tavLst>
                                        <p:tav tm="0">
                                          <p:val>
                                            <p:strVal val="0-#ppt_w/2"/>
                                          </p:val>
                                        </p:tav>
                                        <p:tav tm="100000">
                                          <p:val>
                                            <p:strVal val="#ppt_x"/>
                                          </p:val>
                                        </p:tav>
                                      </p:tavLst>
                                    </p:anim>
                                    <p:anim calcmode="lin" valueType="num">
                                      <p:cBhvr additive="base">
                                        <p:cTn id="8" dur="500" fill="hold"/>
                                        <p:tgtEl>
                                          <p:spTgt spid="96259"/>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96260"/>
                                        </p:tgtEl>
                                        <p:attrNameLst>
                                          <p:attrName>style.visibility</p:attrName>
                                        </p:attrNameLst>
                                      </p:cBhvr>
                                      <p:to>
                                        <p:strVal val="visible"/>
                                      </p:to>
                                    </p:set>
                                    <p:anim calcmode="lin" valueType="num">
                                      <p:cBhvr additive="base">
                                        <p:cTn id="13" dur="500" fill="hold"/>
                                        <p:tgtEl>
                                          <p:spTgt spid="96260"/>
                                        </p:tgtEl>
                                        <p:attrNameLst>
                                          <p:attrName>ppt_x</p:attrName>
                                        </p:attrNameLst>
                                      </p:cBhvr>
                                      <p:tavLst>
                                        <p:tav tm="0">
                                          <p:val>
                                            <p:strVal val="1+#ppt_w/2"/>
                                          </p:val>
                                        </p:tav>
                                        <p:tav tm="100000">
                                          <p:val>
                                            <p:strVal val="#ppt_x"/>
                                          </p:val>
                                        </p:tav>
                                      </p:tavLst>
                                    </p:anim>
                                    <p:anim calcmode="lin" valueType="num">
                                      <p:cBhvr additive="base">
                                        <p:cTn id="14" dur="500" fill="hold"/>
                                        <p:tgtEl>
                                          <p:spTgt spid="9626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259" grpId="0" animBg="1"/>
      <p:bldP spid="9626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533400" y="381000"/>
            <a:ext cx="8077200" cy="530225"/>
          </a:xfrm>
          <a:noFill/>
        </p:spPr>
        <p:txBody>
          <a:bodyPr/>
          <a:lstStyle/>
          <a:p>
            <a:pPr eaLnBrk="1" hangingPunct="1"/>
            <a:r>
              <a:rPr lang="en-US" altLang="en-US" sz="4200" smtClean="0">
                <a:solidFill>
                  <a:schemeClr val="bg1"/>
                </a:solidFill>
              </a:rPr>
              <a:t>The Blitzkrieg of Western Europe</a:t>
            </a:r>
          </a:p>
        </p:txBody>
      </p:sp>
      <p:sp>
        <p:nvSpPr>
          <p:cNvPr id="16387" name="Rectangle 3"/>
          <p:cNvSpPr>
            <a:spLocks noGrp="1" noChangeArrowheads="1"/>
          </p:cNvSpPr>
          <p:nvPr>
            <p:ph type="body" idx="1"/>
          </p:nvPr>
        </p:nvSpPr>
        <p:spPr>
          <a:xfrm>
            <a:off x="533400" y="1066800"/>
            <a:ext cx="8077200" cy="5181600"/>
          </a:xfrm>
          <a:solidFill>
            <a:srgbClr val="FFFF99"/>
          </a:solidFill>
          <a:ln>
            <a:solidFill>
              <a:srgbClr val="FFFF99"/>
            </a:solidFill>
            <a:miter lim="800000"/>
            <a:headEnd/>
            <a:tailEnd/>
          </a:ln>
        </p:spPr>
        <p:txBody>
          <a:bodyPr/>
          <a:lstStyle/>
          <a:p>
            <a:pPr marL="457200" indent="-457200" eaLnBrk="1" hangingPunct="1">
              <a:lnSpc>
                <a:spcPct val="80000"/>
              </a:lnSpc>
              <a:spcBef>
                <a:spcPct val="50000"/>
              </a:spcBef>
              <a:buFontTx/>
              <a:buNone/>
            </a:pPr>
            <a:endParaRPr lang="en-US" altLang="en-US" sz="1800" b="1" smtClean="0"/>
          </a:p>
          <a:p>
            <a:pPr marL="457200" indent="-457200" eaLnBrk="1" hangingPunct="1">
              <a:lnSpc>
                <a:spcPct val="80000"/>
              </a:lnSpc>
              <a:spcBef>
                <a:spcPct val="50000"/>
              </a:spcBef>
              <a:buFontTx/>
              <a:buNone/>
            </a:pPr>
            <a:r>
              <a:rPr lang="en-US" altLang="en-US" sz="1800" b="1" smtClean="0"/>
              <a:t>April 1940   Hitler invaded Denmark and Norway.</a:t>
            </a:r>
          </a:p>
          <a:p>
            <a:pPr marL="457200" indent="-457200" eaLnBrk="1" hangingPunct="1">
              <a:lnSpc>
                <a:spcPct val="80000"/>
              </a:lnSpc>
              <a:spcBef>
                <a:spcPct val="50000"/>
              </a:spcBef>
              <a:buFont typeface="Wingdings" pitchFamily="2" charset="2"/>
              <a:buChar char="Ø"/>
            </a:pPr>
            <a:r>
              <a:rPr lang="en-US" altLang="en-US" sz="1800" smtClean="0"/>
              <a:t>This improved Germany’s access to the Atlantic.</a:t>
            </a:r>
          </a:p>
          <a:p>
            <a:pPr marL="457200" indent="-457200" eaLnBrk="1" hangingPunct="1">
              <a:lnSpc>
                <a:spcPct val="80000"/>
              </a:lnSpc>
              <a:spcBef>
                <a:spcPct val="50000"/>
              </a:spcBef>
              <a:buFont typeface="Wingdings" pitchFamily="2" charset="2"/>
              <a:buChar char="Ø"/>
            </a:pPr>
            <a:r>
              <a:rPr lang="en-US" altLang="en-US" sz="1800" smtClean="0"/>
              <a:t>Both countries fell with little resistance.</a:t>
            </a:r>
          </a:p>
          <a:p>
            <a:pPr marL="457200" indent="-457200" eaLnBrk="1" hangingPunct="1">
              <a:lnSpc>
                <a:spcPct val="80000"/>
              </a:lnSpc>
              <a:spcBef>
                <a:spcPct val="50000"/>
              </a:spcBef>
              <a:buFontTx/>
              <a:buNone/>
            </a:pPr>
            <a:r>
              <a:rPr lang="en-US" altLang="en-US" sz="1800" b="1" smtClean="0"/>
              <a:t>May 1940    Germans invaded France.</a:t>
            </a:r>
          </a:p>
          <a:p>
            <a:pPr marL="457200" indent="-457200" eaLnBrk="1" hangingPunct="1">
              <a:lnSpc>
                <a:spcPct val="80000"/>
              </a:lnSpc>
              <a:spcBef>
                <a:spcPct val="50000"/>
              </a:spcBef>
              <a:buFont typeface="Wingdings" pitchFamily="2" charset="2"/>
              <a:buChar char="Ø"/>
            </a:pPr>
            <a:r>
              <a:rPr lang="en-US" altLang="en-US" sz="1800" smtClean="0"/>
              <a:t>Germans conquered the Netherlands and stormed into Belgium.</a:t>
            </a:r>
          </a:p>
          <a:p>
            <a:pPr marL="457200" indent="-457200" eaLnBrk="1" hangingPunct="1">
              <a:lnSpc>
                <a:spcPct val="80000"/>
              </a:lnSpc>
              <a:spcBef>
                <a:spcPct val="50000"/>
              </a:spcBef>
              <a:buFont typeface="Wingdings" pitchFamily="2" charset="2"/>
              <a:buChar char="Ø"/>
            </a:pPr>
            <a:r>
              <a:rPr lang="en-US" altLang="en-US" sz="1800" smtClean="0"/>
              <a:t>Belgian, British, and French troops tried to stop the Germans in Belgium.</a:t>
            </a:r>
          </a:p>
          <a:p>
            <a:pPr marL="457200" indent="-457200" eaLnBrk="1" hangingPunct="1">
              <a:lnSpc>
                <a:spcPct val="80000"/>
              </a:lnSpc>
              <a:spcBef>
                <a:spcPct val="50000"/>
              </a:spcBef>
              <a:buFont typeface="Wingdings" pitchFamily="2" charset="2"/>
              <a:buChar char="Ø"/>
            </a:pPr>
            <a:r>
              <a:rPr lang="en-US" altLang="en-US" sz="1800" smtClean="0"/>
              <a:t>By early June the Germans had trapped hundreds of thousands of Allied soldiers at the French port of Dunkirk.</a:t>
            </a:r>
          </a:p>
          <a:p>
            <a:pPr marL="457200" indent="-457200" eaLnBrk="1" hangingPunct="1">
              <a:lnSpc>
                <a:spcPct val="80000"/>
              </a:lnSpc>
              <a:spcBef>
                <a:spcPct val="50000"/>
              </a:spcBef>
              <a:buFont typeface="Wingdings" pitchFamily="2" charset="2"/>
              <a:buChar char="Ø"/>
            </a:pPr>
            <a:r>
              <a:rPr lang="en-US" altLang="en-US" sz="1800" smtClean="0"/>
              <a:t>Meanwhile, German forces attacked France through the Ardennes.  The Maginot Line had been bypassed.</a:t>
            </a:r>
          </a:p>
          <a:p>
            <a:pPr marL="457200" indent="-457200" eaLnBrk="1" hangingPunct="1">
              <a:lnSpc>
                <a:spcPct val="80000"/>
              </a:lnSpc>
              <a:spcBef>
                <a:spcPct val="50000"/>
              </a:spcBef>
              <a:buFontTx/>
              <a:buNone/>
            </a:pPr>
            <a:r>
              <a:rPr lang="en-US" altLang="en-US" sz="1800" b="1" smtClean="0"/>
              <a:t>June 1940   France surrendered to Germany and Italy.</a:t>
            </a:r>
          </a:p>
          <a:p>
            <a:pPr marL="457200" indent="-457200" eaLnBrk="1" hangingPunct="1">
              <a:lnSpc>
                <a:spcPct val="80000"/>
              </a:lnSpc>
              <a:spcBef>
                <a:spcPct val="50000"/>
              </a:spcBef>
              <a:buFont typeface="Wingdings" pitchFamily="2" charset="2"/>
              <a:buChar char="Ø"/>
            </a:pPr>
            <a:r>
              <a:rPr lang="en-US" altLang="en-US" sz="1800" smtClean="0"/>
              <a:t>The unoccupied part of France was known as </a:t>
            </a:r>
            <a:r>
              <a:rPr lang="en-US" altLang="en-US" sz="1800" b="1" smtClean="0"/>
              <a:t>Vichy France.</a:t>
            </a:r>
          </a:p>
          <a:p>
            <a:pPr marL="457200" indent="-457200" eaLnBrk="1" hangingPunct="1">
              <a:lnSpc>
                <a:spcPct val="80000"/>
              </a:lnSpc>
              <a:spcBef>
                <a:spcPct val="50000"/>
              </a:spcBef>
              <a:buFont typeface="Wingdings" pitchFamily="2" charset="2"/>
              <a:buChar char="Ø"/>
            </a:pPr>
            <a:r>
              <a:rPr lang="en-US" altLang="en-US" sz="1800" smtClean="0"/>
              <a:t>Many French leaders, including Charles de Gaulle, fled to Great Britain to organize resistance to German and Vichy control of France.</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4" name="Picture 5" descr="World War II in the Pacific: 1943-194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28600"/>
            <a:ext cx="8686800" cy="647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035" name="Rectangle 7"/>
          <p:cNvSpPr>
            <a:spLocks noGrp="1" noChangeArrowheads="1"/>
          </p:cNvSpPr>
          <p:nvPr>
            <p:ph type="title"/>
          </p:nvPr>
        </p:nvSpPr>
        <p:spPr>
          <a:xfrm>
            <a:off x="228600" y="228600"/>
            <a:ext cx="8686800" cy="563563"/>
          </a:xfrm>
          <a:solidFill>
            <a:schemeClr val="bg2">
              <a:alpha val="25098"/>
            </a:schemeClr>
          </a:solidFill>
        </p:spPr>
        <p:txBody>
          <a:bodyPr/>
          <a:lstStyle/>
          <a:p>
            <a:pPr eaLnBrk="1" hangingPunct="1"/>
            <a:r>
              <a:rPr lang="en-US" altLang="en-US" sz="2800" smtClean="0"/>
              <a:t>The Pacific Theatre of Operations—1943-45</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533400" y="152400"/>
            <a:ext cx="8077200" cy="1371600"/>
          </a:xfrm>
        </p:spPr>
        <p:txBody>
          <a:bodyPr/>
          <a:lstStyle/>
          <a:p>
            <a:pPr eaLnBrk="1" hangingPunct="1">
              <a:defRPr/>
            </a:pPr>
            <a:r>
              <a:rPr lang="en-US" sz="4200" dirty="0" smtClean="0">
                <a:solidFill>
                  <a:schemeClr val="accent3"/>
                </a:solidFill>
              </a:rPr>
              <a:t>Allied Progress in the Pacific</a:t>
            </a:r>
            <a:r>
              <a:rPr lang="en-US" sz="3800" dirty="0" smtClean="0">
                <a:solidFill>
                  <a:schemeClr val="accent3"/>
                </a:solidFill>
              </a:rPr>
              <a:t> </a:t>
            </a:r>
          </a:p>
        </p:txBody>
      </p:sp>
      <p:sp>
        <p:nvSpPr>
          <p:cNvPr id="45059" name="Rectangle 3"/>
          <p:cNvSpPr>
            <a:spLocks noGrp="1" noChangeArrowheads="1"/>
          </p:cNvSpPr>
          <p:nvPr>
            <p:ph type="body" idx="1"/>
          </p:nvPr>
        </p:nvSpPr>
        <p:spPr>
          <a:xfrm>
            <a:off x="381000" y="1752600"/>
            <a:ext cx="8382000" cy="4419600"/>
          </a:xfrm>
          <a:solidFill>
            <a:srgbClr val="FFFF99"/>
          </a:solidFill>
          <a:ln>
            <a:solidFill>
              <a:srgbClr val="FFFF99"/>
            </a:solidFill>
            <a:miter lim="800000"/>
            <a:headEnd/>
            <a:tailEnd/>
          </a:ln>
        </p:spPr>
        <p:txBody>
          <a:bodyPr/>
          <a:lstStyle/>
          <a:p>
            <a:pPr marL="381000" indent="-381000" eaLnBrk="1" hangingPunct="1">
              <a:lnSpc>
                <a:spcPct val="80000"/>
              </a:lnSpc>
              <a:spcBef>
                <a:spcPct val="50000"/>
              </a:spcBef>
              <a:buFontTx/>
              <a:buNone/>
            </a:pPr>
            <a:endParaRPr lang="en-US" altLang="en-US" sz="2000" smtClean="0">
              <a:solidFill>
                <a:srgbClr val="003300"/>
              </a:solidFill>
            </a:endParaRPr>
          </a:p>
          <a:p>
            <a:pPr marL="381000" indent="-381000" eaLnBrk="1" hangingPunct="1">
              <a:lnSpc>
                <a:spcPct val="80000"/>
              </a:lnSpc>
              <a:spcBef>
                <a:spcPct val="50000"/>
              </a:spcBef>
            </a:pPr>
            <a:r>
              <a:rPr lang="en-US" altLang="en-US" sz="2000" smtClean="0">
                <a:solidFill>
                  <a:srgbClr val="003300"/>
                </a:solidFill>
              </a:rPr>
              <a:t>Gained control of territory in the Solomon Islands to protect Australia</a:t>
            </a:r>
          </a:p>
          <a:p>
            <a:pPr marL="381000" indent="-381000" eaLnBrk="1" hangingPunct="1">
              <a:lnSpc>
                <a:spcPct val="80000"/>
              </a:lnSpc>
              <a:spcBef>
                <a:spcPct val="50000"/>
              </a:spcBef>
            </a:pPr>
            <a:r>
              <a:rPr lang="en-US" altLang="en-US" sz="2000" smtClean="0">
                <a:solidFill>
                  <a:srgbClr val="003300"/>
                </a:solidFill>
              </a:rPr>
              <a:t>Used powerful combination of land, sea, and air forces to capture key islands—</a:t>
            </a:r>
            <a:r>
              <a:rPr lang="en-US" altLang="en-US" sz="2000" b="1" u="sng" smtClean="0">
                <a:solidFill>
                  <a:srgbClr val="003300"/>
                </a:solidFill>
              </a:rPr>
              <a:t>Island Hopping</a:t>
            </a:r>
            <a:endParaRPr lang="en-US" altLang="en-US" sz="2000" b="1" smtClean="0">
              <a:solidFill>
                <a:srgbClr val="003300"/>
              </a:solidFill>
            </a:endParaRPr>
          </a:p>
          <a:p>
            <a:pPr marL="381000" indent="-381000" eaLnBrk="1" hangingPunct="1">
              <a:lnSpc>
                <a:spcPct val="80000"/>
              </a:lnSpc>
              <a:spcBef>
                <a:spcPct val="50000"/>
              </a:spcBef>
            </a:pPr>
            <a:r>
              <a:rPr lang="en-US" altLang="en-US" sz="2000" smtClean="0">
                <a:solidFill>
                  <a:srgbClr val="003300"/>
                </a:solidFill>
              </a:rPr>
              <a:t>Captured locations in the Gilbert, Marshall, Caroline, and Mariana islands</a:t>
            </a:r>
            <a:endParaRPr lang="en-US" altLang="en-US" sz="2400" smtClean="0">
              <a:solidFill>
                <a:srgbClr val="003300"/>
              </a:solidFill>
            </a:endParaRPr>
          </a:p>
          <a:p>
            <a:pPr marL="381000" indent="-381000" eaLnBrk="1" hangingPunct="1">
              <a:lnSpc>
                <a:spcPct val="80000"/>
              </a:lnSpc>
              <a:spcBef>
                <a:spcPct val="50000"/>
              </a:spcBef>
            </a:pPr>
            <a:r>
              <a:rPr lang="en-US" altLang="en-US" sz="2000" smtClean="0">
                <a:solidFill>
                  <a:srgbClr val="003300"/>
                </a:solidFill>
              </a:rPr>
              <a:t>American industrial power—replacing ships and aircrafts, which Japan was unable to do</a:t>
            </a:r>
          </a:p>
          <a:p>
            <a:pPr marL="381000" indent="-381000" eaLnBrk="1" hangingPunct="1">
              <a:lnSpc>
                <a:spcPct val="80000"/>
              </a:lnSpc>
              <a:spcBef>
                <a:spcPct val="50000"/>
              </a:spcBef>
            </a:pPr>
            <a:r>
              <a:rPr lang="en-US" altLang="en-US" sz="2000" smtClean="0">
                <a:solidFill>
                  <a:srgbClr val="003300"/>
                </a:solidFill>
              </a:rPr>
              <a:t>European successes allowed more resources to be made available in the Pacific.</a:t>
            </a:r>
          </a:p>
          <a:p>
            <a:pPr marL="381000" indent="-381000" eaLnBrk="1" hangingPunct="1">
              <a:lnSpc>
                <a:spcPct val="80000"/>
              </a:lnSpc>
              <a:spcBef>
                <a:spcPct val="50000"/>
              </a:spcBef>
            </a:pPr>
            <a:r>
              <a:rPr lang="en-US" altLang="en-US" sz="2000" smtClean="0">
                <a:solidFill>
                  <a:srgbClr val="003300"/>
                </a:solidFill>
              </a:rPr>
              <a:t>Recaptured the Philippines</a:t>
            </a:r>
          </a:p>
          <a:p>
            <a:pPr marL="381000" indent="-381000" eaLnBrk="1" hangingPunct="1">
              <a:lnSpc>
                <a:spcPct val="80000"/>
              </a:lnSpc>
              <a:spcBef>
                <a:spcPct val="50000"/>
              </a:spcBef>
            </a:pPr>
            <a:r>
              <a:rPr lang="en-US" altLang="en-US" sz="2000" smtClean="0">
                <a:solidFill>
                  <a:srgbClr val="003300"/>
                </a:solidFill>
              </a:rPr>
              <a:t>Captured strategic Japanese islands of Iwo Jima and Okinawa</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ext Box 2"/>
          <p:cNvSpPr txBox="1">
            <a:spLocks noChangeArrowheads="1"/>
          </p:cNvSpPr>
          <p:nvPr/>
        </p:nvSpPr>
        <p:spPr bwMode="auto">
          <a:xfrm>
            <a:off x="533400" y="1219200"/>
            <a:ext cx="2432050" cy="5029200"/>
          </a:xfrm>
          <a:prstGeom prst="rect">
            <a:avLst/>
          </a:prstGeom>
          <a:solidFill>
            <a:srgbClr val="2B512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eaLnBrk="1" hangingPunct="1">
              <a:spcBef>
                <a:spcPct val="50000"/>
              </a:spcBef>
            </a:pPr>
            <a:r>
              <a:rPr lang="en-US" altLang="en-US" sz="2000">
                <a:solidFill>
                  <a:schemeClr val="bg1"/>
                </a:solidFill>
                <a:latin typeface="Verdana" pitchFamily="34" charset="0"/>
              </a:rPr>
              <a:t>Guadalcanal</a:t>
            </a:r>
            <a:endParaRPr lang="en-US" altLang="en-US" sz="2000" b="0">
              <a:solidFill>
                <a:schemeClr val="bg1"/>
              </a:solidFill>
              <a:latin typeface="Verdana" pitchFamily="34" charset="0"/>
            </a:endParaRPr>
          </a:p>
          <a:p>
            <a:pPr algn="l" eaLnBrk="1" hangingPunct="1">
              <a:spcBef>
                <a:spcPct val="50000"/>
              </a:spcBef>
              <a:buFontTx/>
              <a:buChar char="•"/>
            </a:pPr>
            <a:r>
              <a:rPr lang="en-US" altLang="en-US" sz="2000" b="0">
                <a:solidFill>
                  <a:schemeClr val="bg1"/>
                </a:solidFill>
                <a:latin typeface="Verdana" pitchFamily="34" charset="0"/>
              </a:rPr>
              <a:t>Allies wanted the Solomons—protect Australia </a:t>
            </a:r>
          </a:p>
          <a:p>
            <a:pPr algn="l" eaLnBrk="1" hangingPunct="1">
              <a:spcBef>
                <a:spcPct val="30000"/>
              </a:spcBef>
              <a:buFontTx/>
              <a:buChar char="•"/>
            </a:pPr>
            <a:r>
              <a:rPr lang="en-US" altLang="en-US" sz="2000" b="0">
                <a:solidFill>
                  <a:schemeClr val="bg1"/>
                </a:solidFill>
                <a:latin typeface="Verdana" pitchFamily="34" charset="0"/>
              </a:rPr>
              <a:t>Key island was Guadalcanal</a:t>
            </a:r>
          </a:p>
          <a:p>
            <a:pPr algn="l" eaLnBrk="1" hangingPunct="1">
              <a:spcBef>
                <a:spcPct val="30000"/>
              </a:spcBef>
              <a:buFontTx/>
              <a:buChar char="•"/>
            </a:pPr>
            <a:r>
              <a:rPr lang="en-US" altLang="en-US" sz="2000" b="0">
                <a:solidFill>
                  <a:schemeClr val="bg1"/>
                </a:solidFill>
                <a:latin typeface="Verdana" pitchFamily="34" charset="0"/>
              </a:rPr>
              <a:t>Fighting lasted 6 months</a:t>
            </a:r>
          </a:p>
          <a:p>
            <a:pPr algn="l" eaLnBrk="1" hangingPunct="1">
              <a:spcBef>
                <a:spcPct val="30000"/>
              </a:spcBef>
              <a:buFontTx/>
              <a:buChar char="•"/>
            </a:pPr>
            <a:r>
              <a:rPr lang="en-US" altLang="en-US" sz="2000" b="0">
                <a:solidFill>
                  <a:schemeClr val="bg1"/>
                </a:solidFill>
                <a:latin typeface="Verdana" pitchFamily="34" charset="0"/>
              </a:rPr>
              <a:t>US defeated the Japanese</a:t>
            </a:r>
          </a:p>
        </p:txBody>
      </p:sp>
      <p:sp>
        <p:nvSpPr>
          <p:cNvPr id="100355" name="Text Box 3"/>
          <p:cNvSpPr txBox="1">
            <a:spLocks noChangeArrowheads="1"/>
          </p:cNvSpPr>
          <p:nvPr/>
        </p:nvSpPr>
        <p:spPr bwMode="auto">
          <a:xfrm>
            <a:off x="3124200" y="1219200"/>
            <a:ext cx="2432050" cy="5029200"/>
          </a:xfrm>
          <a:prstGeom prst="rect">
            <a:avLst/>
          </a:prstGeom>
          <a:solidFill>
            <a:srgbClr val="2B512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eaLnBrk="1" hangingPunct="1">
              <a:spcBef>
                <a:spcPct val="50000"/>
              </a:spcBef>
            </a:pPr>
            <a:r>
              <a:rPr lang="en-US" altLang="en-US" sz="2000">
                <a:solidFill>
                  <a:schemeClr val="bg1"/>
                </a:solidFill>
                <a:latin typeface="Verdana" pitchFamily="34" charset="0"/>
              </a:rPr>
              <a:t>Code Talkers</a:t>
            </a:r>
          </a:p>
          <a:p>
            <a:pPr algn="l" eaLnBrk="1" hangingPunct="1">
              <a:spcBef>
                <a:spcPct val="50000"/>
              </a:spcBef>
              <a:buFontTx/>
              <a:buChar char="•"/>
            </a:pPr>
            <a:r>
              <a:rPr lang="en-US" altLang="en-US" sz="2000" b="0">
                <a:solidFill>
                  <a:schemeClr val="bg1"/>
                </a:solidFill>
                <a:latin typeface="Verdana" pitchFamily="34" charset="0"/>
              </a:rPr>
              <a:t>Native Americans served in the Marines as code talkers.</a:t>
            </a:r>
          </a:p>
          <a:p>
            <a:pPr algn="l" eaLnBrk="1" hangingPunct="1">
              <a:spcBef>
                <a:spcPct val="30000"/>
              </a:spcBef>
              <a:buFontTx/>
              <a:buChar char="•"/>
            </a:pPr>
            <a:r>
              <a:rPr lang="en-US" altLang="en-US" sz="2000" b="0">
                <a:solidFill>
                  <a:schemeClr val="bg1"/>
                </a:solidFill>
                <a:latin typeface="Verdana" pitchFamily="34" charset="0"/>
              </a:rPr>
              <a:t>Translated messages into a coded version of their native language.</a:t>
            </a:r>
          </a:p>
          <a:p>
            <a:pPr algn="l" eaLnBrk="1" hangingPunct="1">
              <a:spcBef>
                <a:spcPct val="30000"/>
              </a:spcBef>
              <a:buFontTx/>
              <a:buChar char="•"/>
            </a:pPr>
            <a:r>
              <a:rPr lang="en-US" altLang="en-US" sz="2000" b="0">
                <a:solidFill>
                  <a:schemeClr val="bg1"/>
                </a:solidFill>
                <a:latin typeface="Verdana" pitchFamily="34" charset="0"/>
              </a:rPr>
              <a:t>Japanese never figured it out.</a:t>
            </a:r>
          </a:p>
        </p:txBody>
      </p:sp>
      <p:sp>
        <p:nvSpPr>
          <p:cNvPr id="44036" name="Rectangle 4"/>
          <p:cNvSpPr>
            <a:spLocks noGrp="1" noChangeArrowheads="1"/>
          </p:cNvSpPr>
          <p:nvPr>
            <p:ph type="title"/>
          </p:nvPr>
        </p:nvSpPr>
        <p:spPr>
          <a:xfrm>
            <a:off x="533400" y="304800"/>
            <a:ext cx="8077200" cy="533400"/>
          </a:xfrm>
        </p:spPr>
        <p:txBody>
          <a:bodyPr/>
          <a:lstStyle/>
          <a:p>
            <a:pPr eaLnBrk="1" hangingPunct="1">
              <a:defRPr/>
            </a:pPr>
            <a:r>
              <a:rPr lang="en-US" sz="4200" smtClean="0">
                <a:solidFill>
                  <a:schemeClr val="accent3"/>
                </a:solidFill>
              </a:rPr>
              <a:t>Keys to Allied Progress</a:t>
            </a:r>
          </a:p>
        </p:txBody>
      </p:sp>
      <p:pic>
        <p:nvPicPr>
          <p:cNvPr id="4608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0" y="3348038"/>
            <a:ext cx="160338" cy="160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6086"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0" y="2895600"/>
            <a:ext cx="160338" cy="16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6087"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0" y="3802063"/>
            <a:ext cx="160338" cy="160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0360" name="Rectangle 8"/>
          <p:cNvSpPr>
            <a:spLocks noChangeArrowheads="1"/>
          </p:cNvSpPr>
          <p:nvPr/>
        </p:nvSpPr>
        <p:spPr bwMode="auto">
          <a:xfrm>
            <a:off x="5715000" y="1219200"/>
            <a:ext cx="2514600" cy="5029200"/>
          </a:xfrm>
          <a:prstGeom prst="rect">
            <a:avLst/>
          </a:prstGeom>
          <a:solidFill>
            <a:srgbClr val="2B5129"/>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marL="228600" indent="-228600"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eaLnBrk="1" hangingPunct="1">
              <a:spcBef>
                <a:spcPct val="50000"/>
              </a:spcBef>
            </a:pPr>
            <a:r>
              <a:rPr lang="en-US" altLang="en-US" sz="2000">
                <a:solidFill>
                  <a:schemeClr val="bg1"/>
                </a:solidFill>
                <a:latin typeface="Verdana" pitchFamily="34" charset="0"/>
              </a:rPr>
              <a:t>The Philippines</a:t>
            </a:r>
            <a:r>
              <a:rPr lang="en-US" altLang="en-US" sz="2000" b="0">
                <a:solidFill>
                  <a:schemeClr val="bg1"/>
                </a:solidFill>
                <a:latin typeface="Verdana" pitchFamily="34" charset="0"/>
              </a:rPr>
              <a:t> </a:t>
            </a:r>
          </a:p>
          <a:p>
            <a:pPr algn="l" eaLnBrk="1" hangingPunct="1">
              <a:spcBef>
                <a:spcPct val="50000"/>
              </a:spcBef>
              <a:buFontTx/>
              <a:buChar char="•"/>
            </a:pPr>
            <a:r>
              <a:rPr lang="en-US" altLang="en-US" sz="2000" b="0">
                <a:solidFill>
                  <a:schemeClr val="bg1"/>
                </a:solidFill>
                <a:latin typeface="Verdana" pitchFamily="34" charset="0"/>
              </a:rPr>
              <a:t>Started with the Battle of Leyte Gulf.</a:t>
            </a:r>
          </a:p>
          <a:p>
            <a:pPr algn="l" eaLnBrk="1" hangingPunct="1">
              <a:spcBef>
                <a:spcPct val="50000"/>
              </a:spcBef>
              <a:buFontTx/>
              <a:buChar char="•"/>
            </a:pPr>
            <a:r>
              <a:rPr lang="en-US" altLang="en-US" sz="2000" b="0">
                <a:solidFill>
                  <a:schemeClr val="bg1"/>
                </a:solidFill>
                <a:latin typeface="Verdana" pitchFamily="34" charset="0"/>
              </a:rPr>
              <a:t>Japan’s fleet was destroyed</a:t>
            </a:r>
          </a:p>
          <a:p>
            <a:pPr algn="l" eaLnBrk="1" hangingPunct="1">
              <a:spcBef>
                <a:spcPct val="30000"/>
              </a:spcBef>
              <a:buFontTx/>
              <a:buChar char="•"/>
            </a:pPr>
            <a:r>
              <a:rPr lang="en-US" altLang="en-US" sz="2000" b="0">
                <a:solidFill>
                  <a:schemeClr val="bg1"/>
                </a:solidFill>
                <a:latin typeface="Verdana" pitchFamily="34" charset="0"/>
              </a:rPr>
              <a:t>1</a:t>
            </a:r>
            <a:r>
              <a:rPr lang="en-US" altLang="en-US" sz="2000" b="0" baseline="30000">
                <a:solidFill>
                  <a:schemeClr val="bg1"/>
                </a:solidFill>
                <a:latin typeface="Verdana" pitchFamily="34" charset="0"/>
              </a:rPr>
              <a:t>st</a:t>
            </a:r>
            <a:r>
              <a:rPr lang="en-US" altLang="en-US" sz="2000" b="0">
                <a:solidFill>
                  <a:schemeClr val="bg1"/>
                </a:solidFill>
                <a:latin typeface="Verdana" pitchFamily="34" charset="0"/>
              </a:rPr>
              <a:t> use of </a:t>
            </a:r>
            <a:r>
              <a:rPr lang="en-US" altLang="en-US" sz="2000" b="0" u="sng">
                <a:solidFill>
                  <a:schemeClr val="bg1"/>
                </a:solidFill>
                <a:latin typeface="Verdana" pitchFamily="34" charset="0"/>
              </a:rPr>
              <a:t>kamikaze</a:t>
            </a:r>
            <a:r>
              <a:rPr lang="en-US" altLang="en-US" sz="2000" b="0">
                <a:solidFill>
                  <a:schemeClr val="bg1"/>
                </a:solidFill>
                <a:latin typeface="Verdana" pitchFamily="34" charset="0"/>
              </a:rPr>
              <a:t> attacks.</a:t>
            </a:r>
          </a:p>
          <a:p>
            <a:pPr algn="l" eaLnBrk="1" hangingPunct="1">
              <a:spcBef>
                <a:spcPct val="30000"/>
              </a:spcBef>
              <a:buFontTx/>
              <a:buChar char="•"/>
            </a:pPr>
            <a:r>
              <a:rPr lang="en-US" altLang="en-US" sz="2000" b="0">
                <a:solidFill>
                  <a:schemeClr val="bg1"/>
                </a:solidFill>
                <a:latin typeface="Verdana" pitchFamily="34" charset="0"/>
              </a:rPr>
              <a:t>Allies gained control of the Philippines—MacArthur “returned”</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0354"/>
                                        </p:tgtEl>
                                        <p:attrNameLst>
                                          <p:attrName>style.visibility</p:attrName>
                                        </p:attrNameLst>
                                      </p:cBhvr>
                                      <p:to>
                                        <p:strVal val="visible"/>
                                      </p:to>
                                    </p:set>
                                    <p:anim calcmode="lin" valueType="num">
                                      <p:cBhvr additive="base">
                                        <p:cTn id="7" dur="500" fill="hold"/>
                                        <p:tgtEl>
                                          <p:spTgt spid="100354"/>
                                        </p:tgtEl>
                                        <p:attrNameLst>
                                          <p:attrName>ppt_x</p:attrName>
                                        </p:attrNameLst>
                                      </p:cBhvr>
                                      <p:tavLst>
                                        <p:tav tm="0">
                                          <p:val>
                                            <p:strVal val="0-#ppt_w/2"/>
                                          </p:val>
                                        </p:tav>
                                        <p:tav tm="100000">
                                          <p:val>
                                            <p:strVal val="#ppt_x"/>
                                          </p:val>
                                        </p:tav>
                                      </p:tavLst>
                                    </p:anim>
                                    <p:anim calcmode="lin" valueType="num">
                                      <p:cBhvr additive="base">
                                        <p:cTn id="8" dur="500" fill="hold"/>
                                        <p:tgtEl>
                                          <p:spTgt spid="100354"/>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0355"/>
                                        </p:tgtEl>
                                        <p:attrNameLst>
                                          <p:attrName>style.visibility</p:attrName>
                                        </p:attrNameLst>
                                      </p:cBhvr>
                                      <p:to>
                                        <p:strVal val="visible"/>
                                      </p:to>
                                    </p:set>
                                    <p:anim calcmode="lin" valueType="num">
                                      <p:cBhvr additive="base">
                                        <p:cTn id="13" dur="500" fill="hold"/>
                                        <p:tgtEl>
                                          <p:spTgt spid="100355"/>
                                        </p:tgtEl>
                                        <p:attrNameLst>
                                          <p:attrName>ppt_x</p:attrName>
                                        </p:attrNameLst>
                                      </p:cBhvr>
                                      <p:tavLst>
                                        <p:tav tm="0">
                                          <p:val>
                                            <p:strVal val="#ppt_x"/>
                                          </p:val>
                                        </p:tav>
                                        <p:tav tm="100000">
                                          <p:val>
                                            <p:strVal val="#ppt_x"/>
                                          </p:val>
                                        </p:tav>
                                      </p:tavLst>
                                    </p:anim>
                                    <p:anim calcmode="lin" valueType="num">
                                      <p:cBhvr additive="base">
                                        <p:cTn id="14" dur="500" fill="hold"/>
                                        <p:tgtEl>
                                          <p:spTgt spid="100355"/>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00360"/>
                                        </p:tgtEl>
                                        <p:attrNameLst>
                                          <p:attrName>style.visibility</p:attrName>
                                        </p:attrNameLst>
                                      </p:cBhvr>
                                      <p:to>
                                        <p:strVal val="visible"/>
                                      </p:to>
                                    </p:set>
                                    <p:anim calcmode="lin" valueType="num">
                                      <p:cBhvr additive="base">
                                        <p:cTn id="19" dur="500" fill="hold"/>
                                        <p:tgtEl>
                                          <p:spTgt spid="100360"/>
                                        </p:tgtEl>
                                        <p:attrNameLst>
                                          <p:attrName>ppt_x</p:attrName>
                                        </p:attrNameLst>
                                      </p:cBhvr>
                                      <p:tavLst>
                                        <p:tav tm="0">
                                          <p:val>
                                            <p:strVal val="1+#ppt_w/2"/>
                                          </p:val>
                                        </p:tav>
                                        <p:tav tm="100000">
                                          <p:val>
                                            <p:strVal val="#ppt_x"/>
                                          </p:val>
                                        </p:tav>
                                      </p:tavLst>
                                    </p:anim>
                                    <p:anim calcmode="lin" valueType="num">
                                      <p:cBhvr additive="base">
                                        <p:cTn id="20" dur="500" fill="hold"/>
                                        <p:tgtEl>
                                          <p:spTgt spid="10036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4" grpId="0" animBg="1"/>
      <p:bldP spid="100355" grpId="0" animBg="1"/>
      <p:bldP spid="100360"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533400" y="381000"/>
            <a:ext cx="8077200" cy="530225"/>
          </a:xfrm>
        </p:spPr>
        <p:txBody>
          <a:bodyPr/>
          <a:lstStyle/>
          <a:p>
            <a:pPr eaLnBrk="1" hangingPunct="1">
              <a:defRPr/>
            </a:pPr>
            <a:r>
              <a:rPr lang="en-US" sz="4200" smtClean="0">
                <a:solidFill>
                  <a:schemeClr val="accent3"/>
                </a:solidFill>
              </a:rPr>
              <a:t>Iwo Jima and Okinawa</a:t>
            </a:r>
          </a:p>
        </p:txBody>
      </p:sp>
      <p:sp>
        <p:nvSpPr>
          <p:cNvPr id="102403" name="Rectangle 3"/>
          <p:cNvSpPr>
            <a:spLocks noGrp="1" noChangeArrowheads="1"/>
          </p:cNvSpPr>
          <p:nvPr>
            <p:ph type="body" sz="half" idx="1"/>
          </p:nvPr>
        </p:nvSpPr>
        <p:spPr>
          <a:xfrm>
            <a:off x="533400" y="1295400"/>
            <a:ext cx="3810000" cy="4953000"/>
          </a:xfrm>
          <a:solidFill>
            <a:srgbClr val="336633"/>
          </a:solidFill>
        </p:spPr>
        <p:txBody>
          <a:bodyPr/>
          <a:lstStyle/>
          <a:p>
            <a:pPr marL="228600" indent="-228600" algn="ctr" eaLnBrk="1" hangingPunct="1">
              <a:spcBef>
                <a:spcPct val="50000"/>
              </a:spcBef>
              <a:buFontTx/>
              <a:buNone/>
            </a:pPr>
            <a:r>
              <a:rPr lang="en-US" altLang="en-US" sz="2400" b="1" smtClean="0">
                <a:solidFill>
                  <a:schemeClr val="bg1"/>
                </a:solidFill>
              </a:rPr>
              <a:t>Iwo Jima</a:t>
            </a:r>
          </a:p>
          <a:p>
            <a:pPr marL="228600" indent="-228600" eaLnBrk="1" hangingPunct="1">
              <a:spcBef>
                <a:spcPct val="50000"/>
              </a:spcBef>
            </a:pPr>
            <a:r>
              <a:rPr lang="en-US" altLang="en-US" sz="2400" smtClean="0">
                <a:solidFill>
                  <a:schemeClr val="bg1"/>
                </a:solidFill>
              </a:rPr>
              <a:t>February 1945 US forces attacked Iwo Jima.</a:t>
            </a:r>
          </a:p>
          <a:p>
            <a:pPr marL="228600" indent="-228600" eaLnBrk="1" hangingPunct="1">
              <a:spcBef>
                <a:spcPct val="50000"/>
              </a:spcBef>
            </a:pPr>
            <a:r>
              <a:rPr lang="en-US" altLang="en-US" sz="2400" smtClean="0">
                <a:solidFill>
                  <a:schemeClr val="bg1"/>
                </a:solidFill>
              </a:rPr>
              <a:t>Good base to launch raids on Japan.</a:t>
            </a:r>
          </a:p>
          <a:p>
            <a:pPr marL="228600" indent="-228600" eaLnBrk="1" hangingPunct="1">
              <a:spcBef>
                <a:spcPct val="50000"/>
              </a:spcBef>
            </a:pPr>
            <a:r>
              <a:rPr lang="en-US" altLang="en-US" sz="2400" smtClean="0">
                <a:solidFill>
                  <a:schemeClr val="bg1"/>
                </a:solidFill>
              </a:rPr>
              <a:t>1</a:t>
            </a:r>
            <a:r>
              <a:rPr lang="en-US" altLang="en-US" sz="2400" baseline="30000" smtClean="0">
                <a:solidFill>
                  <a:schemeClr val="bg1"/>
                </a:solidFill>
              </a:rPr>
              <a:t>st</a:t>
            </a:r>
            <a:r>
              <a:rPr lang="en-US" altLang="en-US" sz="2400" smtClean="0">
                <a:solidFill>
                  <a:schemeClr val="bg1"/>
                </a:solidFill>
              </a:rPr>
              <a:t> Time Japan was defending Japanese land.</a:t>
            </a:r>
          </a:p>
          <a:p>
            <a:pPr marL="228600" indent="-228600" eaLnBrk="1" hangingPunct="1">
              <a:spcBef>
                <a:spcPct val="50000"/>
              </a:spcBef>
            </a:pPr>
            <a:r>
              <a:rPr lang="en-US" altLang="en-US" sz="2400" smtClean="0">
                <a:solidFill>
                  <a:schemeClr val="bg1"/>
                </a:solidFill>
              </a:rPr>
              <a:t>Japanese refused to surrender—heavy losses</a:t>
            </a:r>
          </a:p>
        </p:txBody>
      </p:sp>
      <p:sp>
        <p:nvSpPr>
          <p:cNvPr id="102404" name="Rectangle 4"/>
          <p:cNvSpPr>
            <a:spLocks noGrp="1" noChangeArrowheads="1"/>
          </p:cNvSpPr>
          <p:nvPr>
            <p:ph type="body" sz="half" idx="2"/>
          </p:nvPr>
        </p:nvSpPr>
        <p:spPr>
          <a:xfrm>
            <a:off x="4570413" y="1295400"/>
            <a:ext cx="3811587" cy="4953000"/>
          </a:xfrm>
          <a:solidFill>
            <a:srgbClr val="336633"/>
          </a:solidFill>
        </p:spPr>
        <p:txBody>
          <a:bodyPr/>
          <a:lstStyle/>
          <a:p>
            <a:pPr marL="228600" indent="-228600" algn="ctr" eaLnBrk="1" hangingPunct="1">
              <a:lnSpc>
                <a:spcPct val="80000"/>
              </a:lnSpc>
              <a:spcBef>
                <a:spcPct val="50000"/>
              </a:spcBef>
              <a:buFontTx/>
              <a:buNone/>
            </a:pPr>
            <a:r>
              <a:rPr lang="en-US" altLang="en-US" sz="2400" b="1" smtClean="0">
                <a:solidFill>
                  <a:schemeClr val="bg1"/>
                </a:solidFill>
              </a:rPr>
              <a:t>Okinawa</a:t>
            </a:r>
          </a:p>
          <a:p>
            <a:pPr marL="228600" indent="-228600" eaLnBrk="1" hangingPunct="1">
              <a:lnSpc>
                <a:spcPct val="80000"/>
              </a:lnSpc>
              <a:spcBef>
                <a:spcPct val="50000"/>
              </a:spcBef>
            </a:pPr>
            <a:r>
              <a:rPr lang="en-US" altLang="en-US" sz="2400" smtClean="0">
                <a:solidFill>
                  <a:schemeClr val="bg1"/>
                </a:solidFill>
              </a:rPr>
              <a:t>Allies invaded April 1, 1945.</a:t>
            </a:r>
          </a:p>
          <a:p>
            <a:pPr marL="228600" indent="-228600" eaLnBrk="1" hangingPunct="1">
              <a:lnSpc>
                <a:spcPct val="80000"/>
              </a:lnSpc>
              <a:spcBef>
                <a:spcPct val="50000"/>
              </a:spcBef>
            </a:pPr>
            <a:r>
              <a:rPr lang="en-US" altLang="en-US" sz="2400" smtClean="0">
                <a:solidFill>
                  <a:schemeClr val="bg1"/>
                </a:solidFill>
              </a:rPr>
              <a:t>Launching pad for the final invasion of Japan.</a:t>
            </a:r>
          </a:p>
          <a:p>
            <a:pPr marL="228600" indent="-228600" eaLnBrk="1" hangingPunct="1">
              <a:lnSpc>
                <a:spcPct val="80000"/>
              </a:lnSpc>
              <a:spcBef>
                <a:spcPct val="50000"/>
              </a:spcBef>
            </a:pPr>
            <a:r>
              <a:rPr lang="en-US" altLang="en-US" sz="2400" smtClean="0">
                <a:solidFill>
                  <a:schemeClr val="bg1"/>
                </a:solidFill>
              </a:rPr>
              <a:t>12,000 Americans died</a:t>
            </a:r>
            <a:endParaRPr lang="en-US" altLang="en-US" sz="2400" b="1" smtClean="0">
              <a:solidFill>
                <a:schemeClr val="bg1"/>
              </a:solidFill>
            </a:endParaRPr>
          </a:p>
          <a:p>
            <a:pPr marL="228600" indent="-228600" eaLnBrk="1" hangingPunct="1">
              <a:lnSpc>
                <a:spcPct val="80000"/>
              </a:lnSpc>
              <a:spcBef>
                <a:spcPct val="50000"/>
              </a:spcBef>
            </a:pPr>
            <a:r>
              <a:rPr lang="en-US" altLang="en-US" sz="2400" smtClean="0">
                <a:solidFill>
                  <a:schemeClr val="bg1"/>
                </a:solidFill>
              </a:rPr>
              <a:t>Japanese lost 110,000 troops.</a:t>
            </a:r>
          </a:p>
          <a:p>
            <a:pPr marL="228600" indent="-228600" eaLnBrk="1" hangingPunct="1">
              <a:lnSpc>
                <a:spcPct val="80000"/>
              </a:lnSpc>
              <a:spcBef>
                <a:spcPct val="50000"/>
              </a:spcBef>
            </a:pPr>
            <a:r>
              <a:rPr lang="en-US" altLang="en-US" sz="2400" smtClean="0">
                <a:solidFill>
                  <a:schemeClr val="bg1"/>
                </a:solidFill>
              </a:rPr>
              <a:t>Allies gained control of the island in June 1945.</a:t>
            </a:r>
          </a:p>
        </p:txBody>
      </p:sp>
      <p:pic>
        <p:nvPicPr>
          <p:cNvPr id="4710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34400" y="3429000"/>
            <a:ext cx="160338" cy="16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7110"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34400" y="3810000"/>
            <a:ext cx="160338" cy="16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111" name="Rectangle 7">
            <a:hlinkClick r:id="" action="ppaction://hlinkshowjump?jump=firstslide"/>
          </p:cNvPr>
          <p:cNvSpPr>
            <a:spLocks noChangeArrowheads="1"/>
          </p:cNvSpPr>
          <p:nvPr/>
        </p:nvSpPr>
        <p:spPr bwMode="auto">
          <a:xfrm>
            <a:off x="6934200" y="6019800"/>
            <a:ext cx="6096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eaLnBrk="1" hangingPunct="1"/>
            <a:endParaRPr lang="en-US" alt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03"/>
                                        </p:tgtEl>
                                        <p:attrNameLst>
                                          <p:attrName>style.visibility</p:attrName>
                                        </p:attrNameLst>
                                      </p:cBhvr>
                                      <p:to>
                                        <p:strVal val="visible"/>
                                      </p:to>
                                    </p:set>
                                    <p:anim calcmode="lin" valueType="num">
                                      <p:cBhvr additive="base">
                                        <p:cTn id="7" dur="500" fill="hold"/>
                                        <p:tgtEl>
                                          <p:spTgt spid="102403"/>
                                        </p:tgtEl>
                                        <p:attrNameLst>
                                          <p:attrName>ppt_x</p:attrName>
                                        </p:attrNameLst>
                                      </p:cBhvr>
                                      <p:tavLst>
                                        <p:tav tm="0">
                                          <p:val>
                                            <p:strVal val="0-#ppt_w/2"/>
                                          </p:val>
                                        </p:tav>
                                        <p:tav tm="100000">
                                          <p:val>
                                            <p:strVal val="#ppt_x"/>
                                          </p:val>
                                        </p:tav>
                                      </p:tavLst>
                                    </p:anim>
                                    <p:anim calcmode="lin" valueType="num">
                                      <p:cBhvr additive="base">
                                        <p:cTn id="8" dur="500" fill="hold"/>
                                        <p:tgtEl>
                                          <p:spTgt spid="102403"/>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02404"/>
                                        </p:tgtEl>
                                        <p:attrNameLst>
                                          <p:attrName>style.visibility</p:attrName>
                                        </p:attrNameLst>
                                      </p:cBhvr>
                                      <p:to>
                                        <p:strVal val="visible"/>
                                      </p:to>
                                    </p:set>
                                    <p:anim calcmode="lin" valueType="num">
                                      <p:cBhvr additive="base">
                                        <p:cTn id="13" dur="500" fill="hold"/>
                                        <p:tgtEl>
                                          <p:spTgt spid="102404"/>
                                        </p:tgtEl>
                                        <p:attrNameLst>
                                          <p:attrName>ppt_x</p:attrName>
                                        </p:attrNameLst>
                                      </p:cBhvr>
                                      <p:tavLst>
                                        <p:tav tm="0">
                                          <p:val>
                                            <p:strVal val="1+#ppt_w/2"/>
                                          </p:val>
                                        </p:tav>
                                        <p:tav tm="100000">
                                          <p:val>
                                            <p:strVal val="#ppt_x"/>
                                          </p:val>
                                        </p:tav>
                                      </p:tavLst>
                                    </p:anim>
                                    <p:anim calcmode="lin" valueType="num">
                                      <p:cBhvr additive="base">
                                        <p:cTn id="14" dur="500" fill="hold"/>
                                        <p:tgtEl>
                                          <p:spTgt spid="10240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3" grpId="0" animBg="1"/>
      <p:bldP spid="102404"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533400" y="609600"/>
            <a:ext cx="8077200" cy="533400"/>
          </a:xfrm>
        </p:spPr>
        <p:txBody>
          <a:bodyPr/>
          <a:lstStyle/>
          <a:p>
            <a:pPr eaLnBrk="1" hangingPunct="1">
              <a:defRPr/>
            </a:pPr>
            <a:r>
              <a:rPr lang="en-US" sz="4200" dirty="0" smtClean="0">
                <a:solidFill>
                  <a:schemeClr val="accent3"/>
                </a:solidFill>
              </a:rPr>
              <a:t>World War II Ends</a:t>
            </a:r>
          </a:p>
        </p:txBody>
      </p:sp>
      <p:sp>
        <p:nvSpPr>
          <p:cNvPr id="48131" name="Text Box 3"/>
          <p:cNvSpPr txBox="1">
            <a:spLocks noChangeArrowheads="1"/>
          </p:cNvSpPr>
          <p:nvPr/>
        </p:nvSpPr>
        <p:spPr bwMode="auto">
          <a:xfrm>
            <a:off x="533400" y="1676400"/>
            <a:ext cx="8077200" cy="3886200"/>
          </a:xfrm>
          <a:prstGeom prst="rect">
            <a:avLst/>
          </a:prstGeom>
          <a:solidFill>
            <a:srgbClr val="FFFF99"/>
          </a:solidFill>
          <a:ln w="9525">
            <a:solidFill>
              <a:srgbClr val="FFFF99"/>
            </a:solidFill>
            <a:miter lim="800000"/>
            <a:headEnd/>
            <a:tailEnd/>
          </a:ln>
        </p:spPr>
        <p:txBody>
          <a:bodyPr/>
          <a:lstStyle>
            <a:lvl1pPr marL="342900" indent="-342900"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eaLnBrk="1" hangingPunct="1">
              <a:spcBef>
                <a:spcPct val="50000"/>
              </a:spcBef>
            </a:pPr>
            <a:r>
              <a:rPr lang="en-US" altLang="en-US" sz="1800">
                <a:solidFill>
                  <a:schemeClr val="tx1"/>
                </a:solidFill>
                <a:latin typeface="Verdana" pitchFamily="34" charset="0"/>
              </a:rPr>
              <a:t>The Main Idea</a:t>
            </a:r>
          </a:p>
          <a:p>
            <a:pPr eaLnBrk="1" hangingPunct="1">
              <a:spcBef>
                <a:spcPct val="50000"/>
              </a:spcBef>
            </a:pPr>
            <a:endParaRPr lang="en-US" altLang="en-US" sz="1800">
              <a:solidFill>
                <a:schemeClr val="tx1"/>
              </a:solidFill>
              <a:latin typeface="Verdana" pitchFamily="34" charset="0"/>
            </a:endParaRPr>
          </a:p>
          <a:p>
            <a:pPr eaLnBrk="1" hangingPunct="1"/>
            <a:r>
              <a:rPr lang="en-US" altLang="en-US" sz="1800" b="0">
                <a:solidFill>
                  <a:schemeClr val="tx1"/>
                </a:solidFill>
                <a:latin typeface="Verdana" pitchFamily="34" charset="0"/>
              </a:rPr>
              <a:t>While the Allies completed the defeat of the Axis Powers on the battlefield, Allied leaders were making plans for the postwar world.</a:t>
            </a:r>
            <a:endParaRPr lang="en-US" altLang="en-US" sz="1800">
              <a:solidFill>
                <a:schemeClr val="tx1"/>
              </a:solidFill>
              <a:latin typeface="Verdana" pitchFamily="34" charset="0"/>
            </a:endParaRPr>
          </a:p>
          <a:p>
            <a:pPr eaLnBrk="1" hangingPunct="1"/>
            <a:endParaRPr lang="en-US" altLang="en-US" sz="1800">
              <a:solidFill>
                <a:schemeClr val="tx1"/>
              </a:solidFill>
              <a:latin typeface="Verdana" pitchFamily="34" charset="0"/>
            </a:endParaRPr>
          </a:p>
          <a:p>
            <a:pPr eaLnBrk="1" hangingPunct="1"/>
            <a:r>
              <a:rPr lang="en-US" altLang="en-US" sz="1800">
                <a:solidFill>
                  <a:schemeClr val="tx1"/>
                </a:solidFill>
                <a:latin typeface="Verdana" pitchFamily="34" charset="0"/>
              </a:rPr>
              <a:t>Reading Focus</a:t>
            </a:r>
          </a:p>
          <a:p>
            <a:pPr algn="l" eaLnBrk="1" hangingPunct="1">
              <a:spcBef>
                <a:spcPct val="50000"/>
              </a:spcBef>
              <a:buFontTx/>
              <a:buChar char="•"/>
            </a:pPr>
            <a:r>
              <a:rPr lang="en-US" altLang="en-US" sz="1800" b="0">
                <a:solidFill>
                  <a:schemeClr val="tx1"/>
                </a:solidFill>
                <a:latin typeface="Verdana" pitchFamily="34" charset="0"/>
              </a:rPr>
              <a:t>How did the Allies defeat Germany and win the war in Europe? </a:t>
            </a:r>
          </a:p>
          <a:p>
            <a:pPr algn="l" eaLnBrk="1" hangingPunct="1">
              <a:spcBef>
                <a:spcPct val="50000"/>
              </a:spcBef>
              <a:buFontTx/>
              <a:buChar char="•"/>
            </a:pPr>
            <a:r>
              <a:rPr lang="en-US" altLang="en-US" sz="1800" b="0">
                <a:solidFill>
                  <a:schemeClr val="tx1"/>
                </a:solidFill>
                <a:latin typeface="Verdana" pitchFamily="34" charset="0"/>
              </a:rPr>
              <a:t>How did the Allies defeat Japan and win the war in the Pacific?</a:t>
            </a:r>
          </a:p>
          <a:p>
            <a:pPr algn="l" eaLnBrk="1" hangingPunct="1">
              <a:spcBef>
                <a:spcPct val="50000"/>
              </a:spcBef>
              <a:buFontTx/>
              <a:buChar char="•"/>
            </a:pPr>
            <a:r>
              <a:rPr lang="en-US" altLang="en-US" sz="1800" b="0">
                <a:solidFill>
                  <a:schemeClr val="tx1"/>
                </a:solidFill>
                <a:latin typeface="Verdana" pitchFamily="34" charset="0"/>
              </a:rPr>
              <a:t>What challenges faced the United States after victory?</a:t>
            </a:r>
          </a:p>
        </p:txBody>
      </p:sp>
      <p:sp>
        <p:nvSpPr>
          <p:cNvPr id="48132" name="Rectangle 4">
            <a:hlinkClick r:id="" action="ppaction://hlinkshowjump?jump=firstslide"/>
          </p:cNvPr>
          <p:cNvSpPr>
            <a:spLocks noChangeArrowheads="1"/>
          </p:cNvSpPr>
          <p:nvPr/>
        </p:nvSpPr>
        <p:spPr bwMode="auto">
          <a:xfrm>
            <a:off x="6172200" y="6019800"/>
            <a:ext cx="7620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eaLnBrk="1" hangingPunct="1"/>
            <a:endParaRPr lang="en-US" altLang="en-US"/>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9154" name="Picture 6" descr="World War II in Europe: 1943-194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914400"/>
            <a:ext cx="8686800" cy="571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107" name="Rectangle 8"/>
          <p:cNvSpPr>
            <a:spLocks noGrp="1" noChangeArrowheads="1"/>
          </p:cNvSpPr>
          <p:nvPr>
            <p:ph type="title"/>
          </p:nvPr>
        </p:nvSpPr>
        <p:spPr>
          <a:xfrm>
            <a:off x="457200" y="152400"/>
            <a:ext cx="8229600" cy="762000"/>
          </a:xfrm>
        </p:spPr>
        <p:txBody>
          <a:bodyPr/>
          <a:lstStyle/>
          <a:p>
            <a:pPr eaLnBrk="1" hangingPunct="1">
              <a:defRPr/>
            </a:pPr>
            <a:r>
              <a:rPr lang="en-US" dirty="0" smtClean="0">
                <a:solidFill>
                  <a:schemeClr val="accent3"/>
                </a:solidFill>
              </a:rPr>
              <a:t>Europe at the End of WWII</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533400" y="304800"/>
            <a:ext cx="8077200" cy="1216025"/>
          </a:xfrm>
        </p:spPr>
        <p:txBody>
          <a:bodyPr/>
          <a:lstStyle/>
          <a:p>
            <a:pPr eaLnBrk="1" hangingPunct="1">
              <a:defRPr/>
            </a:pPr>
            <a:r>
              <a:rPr lang="en-US" sz="4200" dirty="0" smtClean="0">
                <a:solidFill>
                  <a:schemeClr val="accent3"/>
                </a:solidFill>
              </a:rPr>
              <a:t>Winning the War in Europe </a:t>
            </a:r>
          </a:p>
        </p:txBody>
      </p:sp>
      <p:sp>
        <p:nvSpPr>
          <p:cNvPr id="50179" name="Rectangle 3"/>
          <p:cNvSpPr>
            <a:spLocks noGrp="1" noChangeArrowheads="1"/>
          </p:cNvSpPr>
          <p:nvPr>
            <p:ph type="body" idx="1"/>
          </p:nvPr>
        </p:nvSpPr>
        <p:spPr>
          <a:xfrm>
            <a:off x="533400" y="1752600"/>
            <a:ext cx="8077200" cy="3733800"/>
          </a:xfrm>
          <a:solidFill>
            <a:srgbClr val="FFFF99"/>
          </a:solidFill>
          <a:ln>
            <a:solidFill>
              <a:srgbClr val="FFFF99"/>
            </a:solidFill>
            <a:miter lim="800000"/>
            <a:headEnd/>
            <a:tailEnd/>
          </a:ln>
        </p:spPr>
        <p:txBody>
          <a:bodyPr/>
          <a:lstStyle/>
          <a:p>
            <a:pPr marL="609600" indent="-609600" eaLnBrk="1" hangingPunct="1">
              <a:lnSpc>
                <a:spcPct val="80000"/>
              </a:lnSpc>
              <a:spcBef>
                <a:spcPct val="50000"/>
              </a:spcBef>
              <a:buFontTx/>
              <a:buAutoNum type="arabicPeriod"/>
            </a:pPr>
            <a:r>
              <a:rPr lang="en-US" altLang="en-US" sz="2000" smtClean="0"/>
              <a:t>After the Battle of the Bulge, Germany had few soldiers left to defend the homeland.  </a:t>
            </a:r>
          </a:p>
          <a:p>
            <a:pPr marL="609600" indent="-609600" eaLnBrk="1" hangingPunct="1">
              <a:lnSpc>
                <a:spcPct val="80000"/>
              </a:lnSpc>
              <a:spcBef>
                <a:spcPct val="50000"/>
              </a:spcBef>
              <a:buFontTx/>
              <a:buAutoNum type="arabicPeriod"/>
            </a:pPr>
            <a:r>
              <a:rPr lang="en-US" altLang="en-US" sz="2000" smtClean="0"/>
              <a:t>Germany faced 4 million Allied troops on its western border and millions more Soviet troops to the east. </a:t>
            </a:r>
          </a:p>
          <a:p>
            <a:pPr marL="609600" indent="-609600" eaLnBrk="1" hangingPunct="1">
              <a:lnSpc>
                <a:spcPct val="80000"/>
              </a:lnSpc>
              <a:spcBef>
                <a:spcPct val="50000"/>
              </a:spcBef>
              <a:buFontTx/>
              <a:buAutoNum type="arabicPeriod"/>
            </a:pPr>
            <a:r>
              <a:rPr lang="en-US" altLang="en-US" sz="2000" smtClean="0"/>
              <a:t>The Big Three – Roosevelt, Winston Churchill, and Joseph Stalin – met in Yalta to make plans for the end of the war and the peace that was to follow.</a:t>
            </a:r>
          </a:p>
          <a:p>
            <a:pPr marL="609600" indent="-609600" eaLnBrk="1" hangingPunct="1">
              <a:lnSpc>
                <a:spcPct val="80000"/>
              </a:lnSpc>
              <a:spcBef>
                <a:spcPct val="50000"/>
              </a:spcBef>
              <a:buFontTx/>
              <a:buAutoNum type="arabicPeriod"/>
            </a:pPr>
            <a:r>
              <a:rPr lang="en-US" altLang="en-US" sz="2000" smtClean="0"/>
              <a:t>Allied forces made their way across the Rhine River, which was a key barrier to the center of Germany. </a:t>
            </a:r>
          </a:p>
          <a:p>
            <a:pPr marL="609600" indent="-609600" eaLnBrk="1" hangingPunct="1">
              <a:lnSpc>
                <a:spcPct val="80000"/>
              </a:lnSpc>
              <a:spcBef>
                <a:spcPct val="50000"/>
              </a:spcBef>
              <a:buFontTx/>
              <a:buAutoNum type="arabicPeriod"/>
            </a:pPr>
            <a:r>
              <a:rPr lang="en-US" altLang="en-US" sz="2000" smtClean="0"/>
              <a:t>Roosevelt decided to leave Berlin to the Soviets.</a:t>
            </a:r>
          </a:p>
          <a:p>
            <a:pPr marL="609600" indent="-609600" eaLnBrk="1" hangingPunct="1">
              <a:lnSpc>
                <a:spcPct val="80000"/>
              </a:lnSpc>
              <a:spcBef>
                <a:spcPct val="50000"/>
              </a:spcBef>
              <a:buFontTx/>
              <a:buAutoNum type="arabicPeriod"/>
            </a:pPr>
            <a:r>
              <a:rPr lang="en-US" altLang="en-US" sz="2000" smtClean="0"/>
              <a:t>In April of 1945 Hitler realized that the war was lost and committed suicide in his Berlin bunker.</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304800" y="304800"/>
            <a:ext cx="8077200" cy="533400"/>
          </a:xfrm>
        </p:spPr>
        <p:txBody>
          <a:bodyPr/>
          <a:lstStyle/>
          <a:p>
            <a:pPr eaLnBrk="1" hangingPunct="1">
              <a:defRPr/>
            </a:pPr>
            <a:r>
              <a:rPr lang="en-US" sz="4200" dirty="0" smtClean="0">
                <a:solidFill>
                  <a:schemeClr val="accent3"/>
                </a:solidFill>
              </a:rPr>
              <a:t>The Yalta Conference</a:t>
            </a:r>
          </a:p>
        </p:txBody>
      </p:sp>
      <p:sp>
        <p:nvSpPr>
          <p:cNvPr id="120835" name="Text Box 3"/>
          <p:cNvSpPr txBox="1">
            <a:spLocks noChangeArrowheads="1"/>
          </p:cNvSpPr>
          <p:nvPr/>
        </p:nvSpPr>
        <p:spPr bwMode="auto">
          <a:xfrm>
            <a:off x="533400" y="1143000"/>
            <a:ext cx="7620000" cy="1190625"/>
          </a:xfrm>
          <a:prstGeom prst="rect">
            <a:avLst/>
          </a:prstGeom>
          <a:solidFill>
            <a:srgbClr val="FFFF99"/>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marL="342900" indent="-342900"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algn="l" eaLnBrk="1" hangingPunct="1">
              <a:buFontTx/>
              <a:buAutoNum type="arabicPeriod"/>
            </a:pPr>
            <a:r>
              <a:rPr lang="en-US" altLang="en-US" sz="1800" b="0">
                <a:solidFill>
                  <a:schemeClr val="tx1"/>
                </a:solidFill>
                <a:latin typeface="Verdana" pitchFamily="34" charset="0"/>
              </a:rPr>
              <a:t>Allied leaders Roosevelt, Winston Churchill, and Joseph Stalin—the so-called Big Three—met in the resort town of Yalta in the Soviet Union to discuss the end of the war and the peace that was to follow.</a:t>
            </a:r>
          </a:p>
        </p:txBody>
      </p:sp>
      <p:sp>
        <p:nvSpPr>
          <p:cNvPr id="120836" name="Text Box 4"/>
          <p:cNvSpPr txBox="1">
            <a:spLocks noChangeArrowheads="1"/>
          </p:cNvSpPr>
          <p:nvPr/>
        </p:nvSpPr>
        <p:spPr bwMode="auto">
          <a:xfrm>
            <a:off x="533400" y="2514600"/>
            <a:ext cx="7620000" cy="1465263"/>
          </a:xfrm>
          <a:prstGeom prst="rect">
            <a:avLst/>
          </a:prstGeom>
          <a:solidFill>
            <a:srgbClr val="FFFF99"/>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marL="342900" indent="-342900"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algn="l" eaLnBrk="1" hangingPunct="1">
              <a:buFontTx/>
              <a:buAutoNum type="arabicPeriod" startAt="2"/>
            </a:pPr>
            <a:r>
              <a:rPr lang="en-US" altLang="en-US" sz="1800" b="0">
                <a:solidFill>
                  <a:schemeClr val="tx1"/>
                </a:solidFill>
                <a:latin typeface="Verdana" pitchFamily="34" charset="0"/>
              </a:rPr>
              <a:t>A key goal was to determine what to do with Germany.  The leaders agreed to divide the country into four sectors.  The Americans, Soviets, British, and French would each </a:t>
            </a:r>
            <a:r>
              <a:rPr lang="en-US" altLang="en-US" sz="1800">
                <a:solidFill>
                  <a:schemeClr val="tx1"/>
                </a:solidFill>
                <a:latin typeface="Verdana" pitchFamily="34" charset="0"/>
              </a:rPr>
              <a:t>occupy</a:t>
            </a:r>
            <a:r>
              <a:rPr lang="en-US" altLang="en-US" sz="1800" b="0">
                <a:solidFill>
                  <a:schemeClr val="tx1"/>
                </a:solidFill>
                <a:latin typeface="Verdana" pitchFamily="34" charset="0"/>
              </a:rPr>
              <a:t> one of these sectors.  Berlin was also divided into four sectors.</a:t>
            </a:r>
          </a:p>
        </p:txBody>
      </p:sp>
      <p:sp>
        <p:nvSpPr>
          <p:cNvPr id="120837" name="Text Box 5"/>
          <p:cNvSpPr txBox="1">
            <a:spLocks noChangeArrowheads="1"/>
          </p:cNvSpPr>
          <p:nvPr/>
        </p:nvSpPr>
        <p:spPr bwMode="auto">
          <a:xfrm>
            <a:off x="533400" y="4160838"/>
            <a:ext cx="7620000" cy="1477962"/>
          </a:xfrm>
          <a:prstGeom prst="rect">
            <a:avLst/>
          </a:prstGeom>
          <a:solidFill>
            <a:srgbClr val="FFFF99"/>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marL="342900" indent="-342900"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algn="l" eaLnBrk="1" hangingPunct="1">
              <a:buFontTx/>
              <a:buAutoNum type="arabicPeriod" startAt="3"/>
            </a:pPr>
            <a:r>
              <a:rPr lang="en-US" altLang="en-US" sz="1800" b="0">
                <a:solidFill>
                  <a:schemeClr val="tx1"/>
                </a:solidFill>
                <a:latin typeface="Verdana" pitchFamily="34" charset="0"/>
              </a:rPr>
              <a:t>Another agreement had to do with the fate of Poland and other Eastern European countries now occupied by the Soviets.  Stalin agreed to hold elections in these countries after the war.  Churchill was skeptical that the elections would happen.  Was Stalin looking to gain more territory?</a:t>
            </a:r>
          </a:p>
        </p:txBody>
      </p:sp>
      <p:pic>
        <p:nvPicPr>
          <p:cNvPr id="51206"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0" y="1676400"/>
            <a:ext cx="160338" cy="16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07"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0" y="3192463"/>
            <a:ext cx="160338" cy="160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08"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0" y="4792663"/>
            <a:ext cx="160338" cy="160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0841" name="Text Box 9"/>
          <p:cNvSpPr txBox="1">
            <a:spLocks noChangeArrowheads="1"/>
          </p:cNvSpPr>
          <p:nvPr/>
        </p:nvSpPr>
        <p:spPr bwMode="auto">
          <a:xfrm>
            <a:off x="533400" y="5835650"/>
            <a:ext cx="7620000" cy="641350"/>
          </a:xfrm>
          <a:prstGeom prst="rect">
            <a:avLst/>
          </a:prstGeom>
          <a:solidFill>
            <a:srgbClr val="FFFF99"/>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marL="342900" indent="-342900"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algn="l" eaLnBrk="1" hangingPunct="1">
              <a:buFontTx/>
              <a:buAutoNum type="arabicPeriod" startAt="4"/>
            </a:pPr>
            <a:r>
              <a:rPr lang="en-US" altLang="en-US" sz="1800" b="0">
                <a:solidFill>
                  <a:schemeClr val="tx1"/>
                </a:solidFill>
                <a:latin typeface="Verdana" pitchFamily="34" charset="0"/>
              </a:rPr>
              <a:t>Stalin also said that the Soviet Union would declare war on Japan three months after Germany was defeated.  </a:t>
            </a:r>
          </a:p>
        </p:txBody>
      </p:sp>
      <p:pic>
        <p:nvPicPr>
          <p:cNvPr id="51210" name="Picture 10"/>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8382000" y="6000750"/>
            <a:ext cx="171450" cy="171450"/>
          </a:xfrm>
          <a:noFill/>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0835"/>
                                        </p:tgtEl>
                                        <p:attrNameLst>
                                          <p:attrName>style.visibility</p:attrName>
                                        </p:attrNameLst>
                                      </p:cBhvr>
                                      <p:to>
                                        <p:strVal val="visible"/>
                                      </p:to>
                                    </p:set>
                                    <p:animEffect transition="in" filter="wipe(left)">
                                      <p:cBhvr>
                                        <p:cTn id="7" dur="500"/>
                                        <p:tgtEl>
                                          <p:spTgt spid="12083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0836"/>
                                        </p:tgtEl>
                                        <p:attrNameLst>
                                          <p:attrName>style.visibility</p:attrName>
                                        </p:attrNameLst>
                                      </p:cBhvr>
                                      <p:to>
                                        <p:strVal val="visible"/>
                                      </p:to>
                                    </p:set>
                                    <p:animEffect transition="in" filter="wipe(left)">
                                      <p:cBhvr>
                                        <p:cTn id="12" dur="500"/>
                                        <p:tgtEl>
                                          <p:spTgt spid="12083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20837"/>
                                        </p:tgtEl>
                                        <p:attrNameLst>
                                          <p:attrName>style.visibility</p:attrName>
                                        </p:attrNameLst>
                                      </p:cBhvr>
                                      <p:to>
                                        <p:strVal val="visible"/>
                                      </p:to>
                                    </p:set>
                                    <p:animEffect transition="in" filter="wipe(left)">
                                      <p:cBhvr>
                                        <p:cTn id="17" dur="500"/>
                                        <p:tgtEl>
                                          <p:spTgt spid="12083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20841"/>
                                        </p:tgtEl>
                                        <p:attrNameLst>
                                          <p:attrName>style.visibility</p:attrName>
                                        </p:attrNameLst>
                                      </p:cBhvr>
                                      <p:to>
                                        <p:strVal val="visible"/>
                                      </p:to>
                                    </p:set>
                                    <p:animEffect transition="in" filter="wipe(left)">
                                      <p:cBhvr>
                                        <p:cTn id="22" dur="500"/>
                                        <p:tgtEl>
                                          <p:spTgt spid="1208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835" grpId="0" animBg="1"/>
      <p:bldP spid="120836" grpId="0" animBg="1"/>
      <p:bldP spid="120837" grpId="0" animBg="1"/>
      <p:bldP spid="120841"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228600" y="274638"/>
            <a:ext cx="8229600" cy="1136650"/>
          </a:xfrm>
        </p:spPr>
        <p:txBody>
          <a:bodyPr/>
          <a:lstStyle/>
          <a:p>
            <a:pPr eaLnBrk="1" hangingPunct="1">
              <a:defRPr/>
            </a:pPr>
            <a:r>
              <a:rPr lang="en-US" sz="4200" dirty="0" smtClean="0">
                <a:solidFill>
                  <a:schemeClr val="accent3"/>
                </a:solidFill>
              </a:rPr>
              <a:t>The Invasion of Germany</a:t>
            </a:r>
          </a:p>
        </p:txBody>
      </p:sp>
      <p:sp>
        <p:nvSpPr>
          <p:cNvPr id="122883" name="Rectangle 3"/>
          <p:cNvSpPr>
            <a:spLocks noGrp="1" noChangeArrowheads="1"/>
          </p:cNvSpPr>
          <p:nvPr>
            <p:ph type="body" sz="half" idx="1"/>
          </p:nvPr>
        </p:nvSpPr>
        <p:spPr>
          <a:xfrm>
            <a:off x="533400" y="1447800"/>
            <a:ext cx="3582988" cy="4419600"/>
          </a:xfrm>
          <a:solidFill>
            <a:srgbClr val="336633"/>
          </a:solidFill>
        </p:spPr>
        <p:txBody>
          <a:bodyPr/>
          <a:lstStyle/>
          <a:p>
            <a:pPr marL="228600" indent="-228600" algn="ctr" eaLnBrk="1" hangingPunct="1">
              <a:lnSpc>
                <a:spcPct val="90000"/>
              </a:lnSpc>
              <a:spcBef>
                <a:spcPct val="50000"/>
              </a:spcBef>
              <a:buFontTx/>
              <a:buNone/>
            </a:pPr>
            <a:r>
              <a:rPr lang="en-US" altLang="en-US" sz="2000" b="1" smtClean="0">
                <a:solidFill>
                  <a:schemeClr val="bg1"/>
                </a:solidFill>
              </a:rPr>
              <a:t>Crossing the Rhine</a:t>
            </a:r>
          </a:p>
          <a:p>
            <a:pPr marL="228600" indent="-228600" eaLnBrk="1" hangingPunct="1">
              <a:lnSpc>
                <a:spcPct val="90000"/>
              </a:lnSpc>
              <a:spcBef>
                <a:spcPct val="50000"/>
              </a:spcBef>
            </a:pPr>
            <a:r>
              <a:rPr lang="en-US" altLang="en-US" sz="2000" smtClean="0">
                <a:solidFill>
                  <a:schemeClr val="bg1"/>
                </a:solidFill>
              </a:rPr>
              <a:t>Hitler ordered his troops to make a stand at the Rhine River.</a:t>
            </a:r>
          </a:p>
          <a:p>
            <a:pPr marL="228600" indent="-228600" eaLnBrk="1" hangingPunct="1">
              <a:lnSpc>
                <a:spcPct val="90000"/>
              </a:lnSpc>
              <a:spcBef>
                <a:spcPct val="50000"/>
              </a:spcBef>
            </a:pPr>
            <a:r>
              <a:rPr lang="en-US" altLang="en-US" sz="2000" smtClean="0">
                <a:solidFill>
                  <a:schemeClr val="bg1"/>
                </a:solidFill>
              </a:rPr>
              <a:t>Despite the fact that the Germans blew up many of the bridges across the Rhine to slow the Allies, they managed to cross at Remagen.</a:t>
            </a:r>
          </a:p>
          <a:p>
            <a:pPr marL="228600" indent="-228600" eaLnBrk="1" hangingPunct="1">
              <a:lnSpc>
                <a:spcPct val="90000"/>
              </a:lnSpc>
              <a:spcBef>
                <a:spcPct val="50000"/>
              </a:spcBef>
            </a:pPr>
            <a:r>
              <a:rPr lang="en-US" altLang="en-US" sz="2000" smtClean="0">
                <a:solidFill>
                  <a:schemeClr val="bg1"/>
                </a:solidFill>
              </a:rPr>
              <a:t>The decision to defend the river turned out to be one of Hitler’s military mistakes.</a:t>
            </a:r>
          </a:p>
        </p:txBody>
      </p:sp>
      <p:sp>
        <p:nvSpPr>
          <p:cNvPr id="122884" name="Rectangle 4"/>
          <p:cNvSpPr>
            <a:spLocks noGrp="1" noChangeArrowheads="1"/>
          </p:cNvSpPr>
          <p:nvPr>
            <p:ph type="body" sz="half" idx="2"/>
          </p:nvPr>
        </p:nvSpPr>
        <p:spPr>
          <a:xfrm>
            <a:off x="4570413" y="1447800"/>
            <a:ext cx="3582987" cy="4419600"/>
          </a:xfrm>
          <a:solidFill>
            <a:srgbClr val="336633"/>
          </a:solidFill>
        </p:spPr>
        <p:txBody>
          <a:bodyPr/>
          <a:lstStyle/>
          <a:p>
            <a:pPr marL="228600" indent="-228600" algn="ctr" eaLnBrk="1" hangingPunct="1">
              <a:lnSpc>
                <a:spcPct val="90000"/>
              </a:lnSpc>
              <a:spcBef>
                <a:spcPct val="50000"/>
              </a:spcBef>
              <a:buFontTx/>
              <a:buNone/>
            </a:pPr>
            <a:r>
              <a:rPr lang="en-US" altLang="en-US" sz="2000" b="1" smtClean="0">
                <a:solidFill>
                  <a:schemeClr val="bg1"/>
                </a:solidFill>
              </a:rPr>
              <a:t>The Berlin Question</a:t>
            </a:r>
          </a:p>
          <a:p>
            <a:pPr marL="228600" indent="-228600" eaLnBrk="1" hangingPunct="1">
              <a:lnSpc>
                <a:spcPct val="90000"/>
              </a:lnSpc>
              <a:spcBef>
                <a:spcPct val="50000"/>
              </a:spcBef>
            </a:pPr>
            <a:r>
              <a:rPr lang="en-US" altLang="en-US" sz="2000" smtClean="0">
                <a:solidFill>
                  <a:schemeClr val="bg1"/>
                </a:solidFill>
              </a:rPr>
              <a:t>Some Allied leaders wanted to capture Berlin before the Soviets did.</a:t>
            </a:r>
          </a:p>
          <a:p>
            <a:pPr marL="228600" indent="-228600" eaLnBrk="1" hangingPunct="1">
              <a:lnSpc>
                <a:spcPct val="90000"/>
              </a:lnSpc>
              <a:spcBef>
                <a:spcPct val="50000"/>
              </a:spcBef>
            </a:pPr>
            <a:r>
              <a:rPr lang="en-US" altLang="en-US" sz="2000" smtClean="0">
                <a:solidFill>
                  <a:schemeClr val="bg1"/>
                </a:solidFill>
              </a:rPr>
              <a:t>Eisenhower decided not to try to get to Berlin before the Soviets—later regretted the decision.</a:t>
            </a:r>
          </a:p>
          <a:p>
            <a:pPr lvl="1" eaLnBrk="1" hangingPunct="1">
              <a:lnSpc>
                <a:spcPct val="90000"/>
              </a:lnSpc>
              <a:spcBef>
                <a:spcPct val="50000"/>
              </a:spcBef>
            </a:pPr>
            <a:r>
              <a:rPr lang="en-US" altLang="en-US" sz="1800" smtClean="0">
                <a:solidFill>
                  <a:schemeClr val="bg1"/>
                </a:solidFill>
              </a:rPr>
              <a:t>He believed the battle for Berlin would be bloody.</a:t>
            </a:r>
          </a:p>
          <a:p>
            <a:pPr lvl="1" eaLnBrk="1" hangingPunct="1">
              <a:lnSpc>
                <a:spcPct val="90000"/>
              </a:lnSpc>
              <a:spcBef>
                <a:spcPct val="50000"/>
              </a:spcBef>
            </a:pPr>
            <a:r>
              <a:rPr lang="en-US" altLang="en-US" sz="1800" smtClean="0">
                <a:solidFill>
                  <a:schemeClr val="bg1"/>
                </a:solidFill>
              </a:rPr>
              <a:t>Allied leaders (FDR &amp; Stalin) had already agreed on how to divide Berlin.</a:t>
            </a:r>
          </a:p>
          <a:p>
            <a:pPr marL="228600" indent="-228600" eaLnBrk="1" hangingPunct="1">
              <a:lnSpc>
                <a:spcPct val="90000"/>
              </a:lnSpc>
              <a:spcBef>
                <a:spcPct val="50000"/>
              </a:spcBef>
              <a:buFontTx/>
              <a:buNone/>
            </a:pPr>
            <a:endParaRPr lang="en-US" altLang="en-US" sz="2000" smtClean="0">
              <a:solidFill>
                <a:schemeClr val="bg1"/>
              </a:solidFill>
            </a:endParaRPr>
          </a:p>
        </p:txBody>
      </p:sp>
      <p:pic>
        <p:nvPicPr>
          <p:cNvPr id="522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0" y="3429000"/>
            <a:ext cx="160338" cy="16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230"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0" y="3810000"/>
            <a:ext cx="160338" cy="16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22883"/>
                                        </p:tgtEl>
                                        <p:attrNameLst>
                                          <p:attrName>style.visibility</p:attrName>
                                        </p:attrNameLst>
                                      </p:cBhvr>
                                      <p:to>
                                        <p:strVal val="visible"/>
                                      </p:to>
                                    </p:set>
                                    <p:anim calcmode="lin" valueType="num">
                                      <p:cBhvr additive="base">
                                        <p:cTn id="7" dur="500" fill="hold"/>
                                        <p:tgtEl>
                                          <p:spTgt spid="122883"/>
                                        </p:tgtEl>
                                        <p:attrNameLst>
                                          <p:attrName>ppt_x</p:attrName>
                                        </p:attrNameLst>
                                      </p:cBhvr>
                                      <p:tavLst>
                                        <p:tav tm="0">
                                          <p:val>
                                            <p:strVal val="0-#ppt_w/2"/>
                                          </p:val>
                                        </p:tav>
                                        <p:tav tm="100000">
                                          <p:val>
                                            <p:strVal val="#ppt_x"/>
                                          </p:val>
                                        </p:tav>
                                      </p:tavLst>
                                    </p:anim>
                                    <p:anim calcmode="lin" valueType="num">
                                      <p:cBhvr additive="base">
                                        <p:cTn id="8" dur="500" fill="hold"/>
                                        <p:tgtEl>
                                          <p:spTgt spid="122883"/>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22884"/>
                                        </p:tgtEl>
                                        <p:attrNameLst>
                                          <p:attrName>style.visibility</p:attrName>
                                        </p:attrNameLst>
                                      </p:cBhvr>
                                      <p:to>
                                        <p:strVal val="visible"/>
                                      </p:to>
                                    </p:set>
                                    <p:anim calcmode="lin" valueType="num">
                                      <p:cBhvr additive="base">
                                        <p:cTn id="13" dur="500" fill="hold"/>
                                        <p:tgtEl>
                                          <p:spTgt spid="122884"/>
                                        </p:tgtEl>
                                        <p:attrNameLst>
                                          <p:attrName>ppt_x</p:attrName>
                                        </p:attrNameLst>
                                      </p:cBhvr>
                                      <p:tavLst>
                                        <p:tav tm="0">
                                          <p:val>
                                            <p:strVal val="1+#ppt_w/2"/>
                                          </p:val>
                                        </p:tav>
                                        <p:tav tm="100000">
                                          <p:val>
                                            <p:strVal val="#ppt_x"/>
                                          </p:val>
                                        </p:tav>
                                      </p:tavLst>
                                    </p:anim>
                                    <p:anim calcmode="lin" valueType="num">
                                      <p:cBhvr additive="base">
                                        <p:cTn id="14" dur="500" fill="hold"/>
                                        <p:tgtEl>
                                          <p:spTgt spid="12288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883" grpId="0" animBg="1"/>
      <p:bldP spid="122884"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228600" y="274638"/>
            <a:ext cx="8229600" cy="1143000"/>
          </a:xfrm>
        </p:spPr>
        <p:txBody>
          <a:bodyPr/>
          <a:lstStyle/>
          <a:p>
            <a:pPr eaLnBrk="1" hangingPunct="1">
              <a:defRPr/>
            </a:pPr>
            <a:r>
              <a:rPr lang="en-US" sz="4200" dirty="0" smtClean="0">
                <a:solidFill>
                  <a:schemeClr val="accent3"/>
                </a:solidFill>
              </a:rPr>
              <a:t>Hitler’s Death</a:t>
            </a:r>
          </a:p>
        </p:txBody>
      </p:sp>
      <p:sp>
        <p:nvSpPr>
          <p:cNvPr id="124931" name="Text Box 3"/>
          <p:cNvSpPr txBox="1">
            <a:spLocks noChangeArrowheads="1"/>
          </p:cNvSpPr>
          <p:nvPr/>
        </p:nvSpPr>
        <p:spPr bwMode="auto">
          <a:xfrm>
            <a:off x="533400" y="1828800"/>
            <a:ext cx="7620000" cy="641350"/>
          </a:xfrm>
          <a:prstGeom prst="rect">
            <a:avLst/>
          </a:prstGeom>
          <a:solidFill>
            <a:srgbClr val="FFFF99"/>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algn="l" eaLnBrk="1" hangingPunct="1"/>
            <a:r>
              <a:rPr lang="en-US" altLang="en-US" sz="1800" b="0">
                <a:solidFill>
                  <a:schemeClr val="tx1"/>
                </a:solidFill>
                <a:latin typeface="Verdana" pitchFamily="34" charset="0"/>
              </a:rPr>
              <a:t>1.  On April 30, 1945, Hitler realized that all hope for a German victory was lost.  He committed suicide in his Berlin bunker.</a:t>
            </a:r>
          </a:p>
        </p:txBody>
      </p:sp>
      <p:sp>
        <p:nvSpPr>
          <p:cNvPr id="124932" name="Text Box 4"/>
          <p:cNvSpPr txBox="1">
            <a:spLocks noChangeArrowheads="1"/>
          </p:cNvSpPr>
          <p:nvPr/>
        </p:nvSpPr>
        <p:spPr bwMode="auto">
          <a:xfrm>
            <a:off x="533400" y="3048000"/>
            <a:ext cx="7620000" cy="915988"/>
          </a:xfrm>
          <a:prstGeom prst="rect">
            <a:avLst/>
          </a:prstGeom>
          <a:solidFill>
            <a:srgbClr val="FFFF99"/>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algn="l" eaLnBrk="1" hangingPunct="1"/>
            <a:r>
              <a:rPr lang="en-US" altLang="en-US" sz="1800" b="0">
                <a:solidFill>
                  <a:schemeClr val="tx1"/>
                </a:solidFill>
                <a:latin typeface="Verdana" pitchFamily="34" charset="0"/>
              </a:rPr>
              <a:t>2.  Berlin surrendered on May 2, 1945.  Karl Dönitz, who had taken over as Germany’s leader, agreed to a surrender on May 7, which would take place the following day.</a:t>
            </a:r>
          </a:p>
        </p:txBody>
      </p:sp>
      <p:sp>
        <p:nvSpPr>
          <p:cNvPr id="124933" name="Text Box 5"/>
          <p:cNvSpPr txBox="1">
            <a:spLocks noChangeArrowheads="1"/>
          </p:cNvSpPr>
          <p:nvPr/>
        </p:nvSpPr>
        <p:spPr bwMode="auto">
          <a:xfrm>
            <a:off x="533400" y="4495800"/>
            <a:ext cx="7620000" cy="641350"/>
          </a:xfrm>
          <a:prstGeom prst="rect">
            <a:avLst/>
          </a:prstGeom>
          <a:solidFill>
            <a:srgbClr val="FFFF99"/>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algn="l" eaLnBrk="1" hangingPunct="1"/>
            <a:r>
              <a:rPr lang="en-US" altLang="en-US" sz="1800" b="0">
                <a:solidFill>
                  <a:schemeClr val="tx1"/>
                </a:solidFill>
                <a:latin typeface="Verdana" pitchFamily="34" charset="0"/>
              </a:rPr>
              <a:t>3.  In the United States, May 8 was proclaimed </a:t>
            </a:r>
            <a:r>
              <a:rPr lang="en-US" altLang="en-US" sz="1800">
                <a:solidFill>
                  <a:schemeClr val="tx1"/>
                </a:solidFill>
                <a:latin typeface="Verdana" pitchFamily="34" charset="0"/>
              </a:rPr>
              <a:t>V-E Day</a:t>
            </a:r>
            <a:r>
              <a:rPr lang="en-US" altLang="en-US" sz="1800" b="0">
                <a:solidFill>
                  <a:schemeClr val="tx1"/>
                </a:solidFill>
                <a:latin typeface="Verdana" pitchFamily="34" charset="0"/>
              </a:rPr>
              <a:t>—Victory in Europe Day.   </a:t>
            </a:r>
          </a:p>
        </p:txBody>
      </p:sp>
      <p:pic>
        <p:nvPicPr>
          <p:cNvPr id="53254"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0" y="2057400"/>
            <a:ext cx="160338" cy="16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3255"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0" y="3429000"/>
            <a:ext cx="160338" cy="16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3256"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0" y="4800600"/>
            <a:ext cx="160338" cy="16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3257" name="Picture 9"/>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8382000" y="4800600"/>
            <a:ext cx="171450" cy="171450"/>
          </a:xfrm>
          <a:noFill/>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4931"/>
                                        </p:tgtEl>
                                        <p:attrNameLst>
                                          <p:attrName>style.visibility</p:attrName>
                                        </p:attrNameLst>
                                      </p:cBhvr>
                                      <p:to>
                                        <p:strVal val="visible"/>
                                      </p:to>
                                    </p:set>
                                    <p:animEffect transition="in" filter="wipe(left)">
                                      <p:cBhvr>
                                        <p:cTn id="7" dur="500"/>
                                        <p:tgtEl>
                                          <p:spTgt spid="12493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4932"/>
                                        </p:tgtEl>
                                        <p:attrNameLst>
                                          <p:attrName>style.visibility</p:attrName>
                                        </p:attrNameLst>
                                      </p:cBhvr>
                                      <p:to>
                                        <p:strVal val="visible"/>
                                      </p:to>
                                    </p:set>
                                    <p:animEffect transition="in" filter="wipe(left)">
                                      <p:cBhvr>
                                        <p:cTn id="12" dur="500"/>
                                        <p:tgtEl>
                                          <p:spTgt spid="12493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24933"/>
                                        </p:tgtEl>
                                        <p:attrNameLst>
                                          <p:attrName>style.visibility</p:attrName>
                                        </p:attrNameLst>
                                      </p:cBhvr>
                                      <p:to>
                                        <p:strVal val="visible"/>
                                      </p:to>
                                    </p:set>
                                    <p:animEffect transition="in" filter="wipe(left)">
                                      <p:cBhvr>
                                        <p:cTn id="17" dur="500"/>
                                        <p:tgtEl>
                                          <p:spTgt spid="1249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931" grpId="0" animBg="1"/>
      <p:bldP spid="124932" grpId="0" animBg="1"/>
      <p:bldP spid="12493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533400" y="384175"/>
            <a:ext cx="7620000" cy="1216025"/>
          </a:xfrm>
        </p:spPr>
        <p:txBody>
          <a:bodyPr/>
          <a:lstStyle/>
          <a:p>
            <a:pPr eaLnBrk="1" hangingPunct="1">
              <a:defRPr/>
            </a:pPr>
            <a:r>
              <a:rPr lang="en-US" sz="4000" dirty="0" smtClean="0">
                <a:solidFill>
                  <a:schemeClr val="accent3"/>
                </a:solidFill>
              </a:rPr>
              <a:t>Increasing Tensions in East Asia</a:t>
            </a:r>
          </a:p>
        </p:txBody>
      </p:sp>
      <p:sp>
        <p:nvSpPr>
          <p:cNvPr id="30723" name="Text Box 3"/>
          <p:cNvSpPr txBox="1">
            <a:spLocks noChangeArrowheads="1"/>
          </p:cNvSpPr>
          <p:nvPr/>
        </p:nvSpPr>
        <p:spPr bwMode="auto">
          <a:xfrm>
            <a:off x="533400" y="1981200"/>
            <a:ext cx="7620000" cy="1068388"/>
          </a:xfrm>
          <a:prstGeom prst="rect">
            <a:avLst/>
          </a:prstGeom>
          <a:solidFill>
            <a:srgbClr val="FFFF99"/>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algn="l" eaLnBrk="1" hangingPunct="1"/>
            <a:r>
              <a:rPr lang="en-US" altLang="en-US" sz="1800" b="0">
                <a:solidFill>
                  <a:srgbClr val="003300"/>
                </a:solidFill>
                <a:latin typeface="Verdana" pitchFamily="34" charset="0"/>
              </a:rPr>
              <a:t>1934	Japan began expanding its naval forces despite 	promises made at the Washington Naval Conference.</a:t>
            </a:r>
          </a:p>
          <a:p>
            <a:pPr algn="l" eaLnBrk="1" hangingPunct="1"/>
            <a:endParaRPr lang="en-US" altLang="en-US" sz="1000" b="0">
              <a:solidFill>
                <a:srgbClr val="003300"/>
              </a:solidFill>
              <a:latin typeface="Verdana" pitchFamily="34" charset="0"/>
            </a:endParaRPr>
          </a:p>
          <a:p>
            <a:pPr algn="l" eaLnBrk="1" hangingPunct="1"/>
            <a:r>
              <a:rPr lang="en-US" altLang="en-US" sz="1800" b="0">
                <a:solidFill>
                  <a:srgbClr val="003300"/>
                </a:solidFill>
                <a:latin typeface="Verdana" pitchFamily="34" charset="0"/>
              </a:rPr>
              <a:t>1936	Japan signed an anticommunism pact with Germany.</a:t>
            </a:r>
          </a:p>
        </p:txBody>
      </p:sp>
      <p:sp>
        <p:nvSpPr>
          <p:cNvPr id="30724" name="Text Box 4"/>
          <p:cNvSpPr txBox="1">
            <a:spLocks noChangeArrowheads="1"/>
          </p:cNvSpPr>
          <p:nvPr/>
        </p:nvSpPr>
        <p:spPr bwMode="auto">
          <a:xfrm>
            <a:off x="533400" y="3200400"/>
            <a:ext cx="7620000" cy="1068388"/>
          </a:xfrm>
          <a:prstGeom prst="rect">
            <a:avLst/>
          </a:prstGeom>
          <a:solidFill>
            <a:srgbClr val="FFFF99"/>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algn="l" eaLnBrk="1" hangingPunct="1"/>
            <a:r>
              <a:rPr lang="en-US" altLang="en-US" sz="1800" b="0">
                <a:solidFill>
                  <a:srgbClr val="003300"/>
                </a:solidFill>
                <a:latin typeface="Verdana" pitchFamily="34" charset="0"/>
              </a:rPr>
              <a:t>1937	Japan began a war against China.</a:t>
            </a:r>
          </a:p>
          <a:p>
            <a:pPr algn="l" eaLnBrk="1" hangingPunct="1"/>
            <a:endParaRPr lang="en-US" altLang="en-US" sz="1000" b="0">
              <a:solidFill>
                <a:srgbClr val="003300"/>
              </a:solidFill>
              <a:latin typeface="Verdana" pitchFamily="34" charset="0"/>
            </a:endParaRPr>
          </a:p>
          <a:p>
            <a:pPr algn="l" eaLnBrk="1" hangingPunct="1"/>
            <a:r>
              <a:rPr lang="en-US" altLang="en-US" sz="1800" b="0">
                <a:solidFill>
                  <a:srgbClr val="003300"/>
                </a:solidFill>
                <a:latin typeface="Verdana" pitchFamily="34" charset="0"/>
              </a:rPr>
              <a:t>1940	Japan formed a military alliance with Germany and 	Italy.  These nations were known as the </a:t>
            </a:r>
            <a:r>
              <a:rPr lang="en-US" altLang="en-US" sz="1800">
                <a:solidFill>
                  <a:srgbClr val="003300"/>
                </a:solidFill>
                <a:latin typeface="Verdana" pitchFamily="34" charset="0"/>
              </a:rPr>
              <a:t>Axis Powers</a:t>
            </a:r>
            <a:r>
              <a:rPr lang="en-US" altLang="en-US" sz="1800" b="0">
                <a:solidFill>
                  <a:srgbClr val="003300"/>
                </a:solidFill>
                <a:latin typeface="Verdana" pitchFamily="34" charset="0"/>
              </a:rPr>
              <a:t>.</a:t>
            </a:r>
          </a:p>
        </p:txBody>
      </p:sp>
      <p:sp>
        <p:nvSpPr>
          <p:cNvPr id="30725" name="Text Box 5"/>
          <p:cNvSpPr txBox="1">
            <a:spLocks noChangeArrowheads="1"/>
          </p:cNvSpPr>
          <p:nvPr/>
        </p:nvSpPr>
        <p:spPr bwMode="auto">
          <a:xfrm>
            <a:off x="533400" y="4419600"/>
            <a:ext cx="7620000" cy="1465263"/>
          </a:xfrm>
          <a:prstGeom prst="rect">
            <a:avLst/>
          </a:prstGeom>
          <a:solidFill>
            <a:srgbClr val="FFFF99"/>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marL="342900" indent="-342900"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257300" indent="-3429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algn="l" eaLnBrk="1" hangingPunct="1"/>
            <a:r>
              <a:rPr lang="en-US" altLang="en-US" sz="1800" b="0">
                <a:solidFill>
                  <a:srgbClr val="003300"/>
                </a:solidFill>
                <a:latin typeface="Verdana" pitchFamily="34" charset="0"/>
              </a:rPr>
              <a:t>1941	Japan moved to take control of French Indochina, which 	threatened American interests.  President Roosevelt</a:t>
            </a:r>
          </a:p>
          <a:p>
            <a:pPr lvl="2" algn="l" eaLnBrk="1" hangingPunct="1"/>
            <a:r>
              <a:rPr lang="en-US" altLang="en-US" sz="1800" b="0">
                <a:solidFill>
                  <a:srgbClr val="003300"/>
                </a:solidFill>
                <a:latin typeface="Verdana" pitchFamily="34" charset="0"/>
              </a:rPr>
              <a:t>tried to reason with General </a:t>
            </a:r>
            <a:r>
              <a:rPr lang="en-US" altLang="en-US" sz="1800">
                <a:solidFill>
                  <a:srgbClr val="003300"/>
                </a:solidFill>
                <a:latin typeface="Verdana" pitchFamily="34" charset="0"/>
              </a:rPr>
              <a:t>Hideki Tojo</a:t>
            </a:r>
            <a:r>
              <a:rPr lang="en-US" altLang="en-US" sz="1800" b="0">
                <a:solidFill>
                  <a:srgbClr val="003300"/>
                </a:solidFill>
                <a:latin typeface="Verdana" pitchFamily="34" charset="0"/>
              </a:rPr>
              <a:t>, the minister</a:t>
            </a:r>
          </a:p>
          <a:p>
            <a:pPr lvl="2" algn="l" eaLnBrk="1" hangingPunct="1"/>
            <a:r>
              <a:rPr lang="en-US" altLang="en-US" sz="1800" b="0">
                <a:solidFill>
                  <a:srgbClr val="003300"/>
                </a:solidFill>
                <a:latin typeface="Verdana" pitchFamily="34" charset="0"/>
              </a:rPr>
              <a:t>of war who took control of the country in October of </a:t>
            </a:r>
          </a:p>
          <a:p>
            <a:pPr lvl="2" algn="l" eaLnBrk="1" hangingPunct="1"/>
            <a:r>
              <a:rPr lang="en-US" altLang="en-US" sz="1800" b="0">
                <a:solidFill>
                  <a:srgbClr val="003300"/>
                </a:solidFill>
                <a:latin typeface="Verdana" pitchFamily="34" charset="0"/>
              </a:rPr>
              <a:t>1941.  But the time for compromise was over.</a:t>
            </a:r>
          </a:p>
        </p:txBody>
      </p:sp>
      <p:pic>
        <p:nvPicPr>
          <p:cNvPr id="17414"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0" y="2286000"/>
            <a:ext cx="160338" cy="16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5"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0" y="3505200"/>
            <a:ext cx="160338" cy="16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6"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0" y="4953000"/>
            <a:ext cx="160338" cy="16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7" name="Rectangle 9">
            <a:hlinkClick r:id="" action="ppaction://hlinkshowjump?jump=firstslide"/>
          </p:cNvPr>
          <p:cNvSpPr>
            <a:spLocks noChangeArrowheads="1"/>
          </p:cNvSpPr>
          <p:nvPr/>
        </p:nvSpPr>
        <p:spPr bwMode="auto">
          <a:xfrm>
            <a:off x="6934200" y="6019800"/>
            <a:ext cx="6096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eaLnBrk="1" hangingPunct="1"/>
            <a:endParaRPr lang="en-US" alt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0723"/>
                                        </p:tgtEl>
                                        <p:attrNameLst>
                                          <p:attrName>style.visibility</p:attrName>
                                        </p:attrNameLst>
                                      </p:cBhvr>
                                      <p:to>
                                        <p:strVal val="visible"/>
                                      </p:to>
                                    </p:set>
                                    <p:animEffect transition="in" filter="wipe(left)">
                                      <p:cBhvr>
                                        <p:cTn id="7" dur="500"/>
                                        <p:tgtEl>
                                          <p:spTgt spid="3072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0724"/>
                                        </p:tgtEl>
                                        <p:attrNameLst>
                                          <p:attrName>style.visibility</p:attrName>
                                        </p:attrNameLst>
                                      </p:cBhvr>
                                      <p:to>
                                        <p:strVal val="visible"/>
                                      </p:to>
                                    </p:set>
                                    <p:animEffect transition="in" filter="wipe(left)">
                                      <p:cBhvr>
                                        <p:cTn id="12" dur="500"/>
                                        <p:tgtEl>
                                          <p:spTgt spid="3072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0725"/>
                                        </p:tgtEl>
                                        <p:attrNameLst>
                                          <p:attrName>style.visibility</p:attrName>
                                        </p:attrNameLst>
                                      </p:cBhvr>
                                      <p:to>
                                        <p:strVal val="visible"/>
                                      </p:to>
                                    </p:set>
                                    <p:animEffect transition="in" filter="wipe(left)">
                                      <p:cBhvr>
                                        <p:cTn id="17" dur="500"/>
                                        <p:tgtEl>
                                          <p:spTgt spid="307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animBg="1"/>
      <p:bldP spid="30724" grpId="0" animBg="1"/>
      <p:bldP spid="30725"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274" name="Picture 4" descr="World War II in the Pacific: 1943-194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28600"/>
            <a:ext cx="8686800" cy="647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4275" name="Rectangle 5"/>
          <p:cNvSpPr>
            <a:spLocks noGrp="1" noChangeArrowheads="1"/>
          </p:cNvSpPr>
          <p:nvPr>
            <p:ph type="title"/>
          </p:nvPr>
        </p:nvSpPr>
        <p:spPr>
          <a:xfrm>
            <a:off x="228600" y="228600"/>
            <a:ext cx="8686800" cy="563563"/>
          </a:xfrm>
          <a:solidFill>
            <a:schemeClr val="bg2">
              <a:alpha val="25098"/>
            </a:schemeClr>
          </a:solidFill>
        </p:spPr>
        <p:txBody>
          <a:bodyPr/>
          <a:lstStyle/>
          <a:p>
            <a:pPr eaLnBrk="1" hangingPunct="1"/>
            <a:r>
              <a:rPr lang="en-US" altLang="en-US" sz="2800" smtClean="0"/>
              <a:t>The Pacific Theatre of Operations—1943-45</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533400" y="304800"/>
            <a:ext cx="8077200" cy="762000"/>
          </a:xfrm>
        </p:spPr>
        <p:txBody>
          <a:bodyPr/>
          <a:lstStyle/>
          <a:p>
            <a:pPr eaLnBrk="1" hangingPunct="1">
              <a:defRPr/>
            </a:pPr>
            <a:r>
              <a:rPr lang="en-US" sz="4200" dirty="0" smtClean="0">
                <a:solidFill>
                  <a:schemeClr val="accent3"/>
                </a:solidFill>
              </a:rPr>
              <a:t>Winning the War in the Pacific </a:t>
            </a:r>
          </a:p>
        </p:txBody>
      </p:sp>
      <p:sp>
        <p:nvSpPr>
          <p:cNvPr id="55299" name="Rectangle 3"/>
          <p:cNvSpPr>
            <a:spLocks noGrp="1" noChangeArrowheads="1"/>
          </p:cNvSpPr>
          <p:nvPr>
            <p:ph type="body" idx="1"/>
          </p:nvPr>
        </p:nvSpPr>
        <p:spPr>
          <a:xfrm>
            <a:off x="533400" y="1371600"/>
            <a:ext cx="8077200" cy="4876800"/>
          </a:xfrm>
          <a:solidFill>
            <a:srgbClr val="FFFF99"/>
          </a:solidFill>
          <a:ln>
            <a:solidFill>
              <a:srgbClr val="FFFF99"/>
            </a:solidFill>
            <a:miter lim="800000"/>
            <a:headEnd/>
            <a:tailEnd/>
          </a:ln>
        </p:spPr>
        <p:txBody>
          <a:bodyPr/>
          <a:lstStyle/>
          <a:p>
            <a:pPr marL="609600" indent="-609600" eaLnBrk="1" hangingPunct="1">
              <a:lnSpc>
                <a:spcPct val="80000"/>
              </a:lnSpc>
              <a:spcBef>
                <a:spcPct val="50000"/>
              </a:spcBef>
              <a:buFontTx/>
              <a:buAutoNum type="arabicPeriod"/>
            </a:pPr>
            <a:r>
              <a:rPr lang="en-US" altLang="en-US" sz="2000" smtClean="0"/>
              <a:t>The costs of capturing Okinawa were high.</a:t>
            </a:r>
          </a:p>
          <a:p>
            <a:pPr marL="990600" lvl="1" indent="-533400" eaLnBrk="1" hangingPunct="1">
              <a:lnSpc>
                <a:spcPct val="80000"/>
              </a:lnSpc>
              <a:spcBef>
                <a:spcPct val="50000"/>
              </a:spcBef>
              <a:buFontTx/>
              <a:buChar char="•"/>
            </a:pPr>
            <a:r>
              <a:rPr lang="en-US" altLang="en-US" sz="2000" smtClean="0"/>
              <a:t>High rates of battle-related psychological casualties</a:t>
            </a:r>
          </a:p>
          <a:p>
            <a:pPr marL="990600" lvl="1" indent="-533400" eaLnBrk="1" hangingPunct="1">
              <a:lnSpc>
                <a:spcPct val="80000"/>
              </a:lnSpc>
              <a:spcBef>
                <a:spcPct val="50000"/>
              </a:spcBef>
              <a:buFontTx/>
              <a:buChar char="•"/>
            </a:pPr>
            <a:r>
              <a:rPr lang="en-US" altLang="en-US" sz="2000" smtClean="0"/>
              <a:t>Thousands suffered from battle fatigue and other disorders.</a:t>
            </a:r>
          </a:p>
          <a:p>
            <a:pPr marL="990600" lvl="1" indent="-533400" eaLnBrk="1" hangingPunct="1">
              <a:lnSpc>
                <a:spcPct val="80000"/>
              </a:lnSpc>
              <a:spcBef>
                <a:spcPct val="50000"/>
              </a:spcBef>
              <a:buFontTx/>
              <a:buChar char="•"/>
            </a:pPr>
            <a:r>
              <a:rPr lang="en-US" altLang="en-US" sz="2000" smtClean="0"/>
              <a:t>Many dreaded the possibility of invading the major islands of Japan.  </a:t>
            </a:r>
          </a:p>
          <a:p>
            <a:pPr marL="609600" indent="-609600" eaLnBrk="1" hangingPunct="1">
              <a:lnSpc>
                <a:spcPct val="80000"/>
              </a:lnSpc>
              <a:spcBef>
                <a:spcPct val="50000"/>
              </a:spcBef>
              <a:buFontTx/>
              <a:buAutoNum type="arabicPeriod"/>
            </a:pPr>
            <a:r>
              <a:rPr lang="en-US" altLang="en-US" sz="2000" smtClean="0"/>
              <a:t>General MacArthur and Admiral Nimitz developed plans for a massive invasion of Japan. </a:t>
            </a:r>
          </a:p>
          <a:p>
            <a:pPr marL="609600" indent="-609600" eaLnBrk="1" hangingPunct="1">
              <a:lnSpc>
                <a:spcPct val="80000"/>
              </a:lnSpc>
              <a:spcBef>
                <a:spcPct val="50000"/>
              </a:spcBef>
              <a:buFontTx/>
              <a:buAutoNum type="arabicPeriod"/>
            </a:pPr>
            <a:r>
              <a:rPr lang="en-US" altLang="en-US" sz="2000" smtClean="0"/>
              <a:t>A new bombing tactic was used on Japanese cities, one designed to produce tremendous firestorms in the bombed area.</a:t>
            </a:r>
          </a:p>
          <a:p>
            <a:pPr marL="609600" indent="-609600" eaLnBrk="1" hangingPunct="1">
              <a:lnSpc>
                <a:spcPct val="80000"/>
              </a:lnSpc>
              <a:spcBef>
                <a:spcPct val="50000"/>
              </a:spcBef>
              <a:buFontTx/>
              <a:buAutoNum type="arabicPeriod"/>
            </a:pPr>
            <a:r>
              <a:rPr lang="en-US" altLang="en-US" sz="2000" smtClean="0"/>
              <a:t>Some Japanese leaders began to see the need for peace and wanted to contact the Soviet Union. </a:t>
            </a:r>
          </a:p>
          <a:p>
            <a:pPr marL="609600" indent="-609600" eaLnBrk="1" hangingPunct="1">
              <a:lnSpc>
                <a:spcPct val="80000"/>
              </a:lnSpc>
              <a:spcBef>
                <a:spcPct val="50000"/>
              </a:spcBef>
              <a:buFontTx/>
              <a:buAutoNum type="arabicPeriod"/>
            </a:pPr>
            <a:r>
              <a:rPr lang="en-US" altLang="en-US" sz="2000" smtClean="0"/>
              <a:t>President </a:t>
            </a:r>
            <a:r>
              <a:rPr lang="en-US" altLang="en-US" sz="2000" b="1" smtClean="0"/>
              <a:t>Harry S Truman</a:t>
            </a:r>
            <a:r>
              <a:rPr lang="en-US" altLang="en-US" sz="2000" smtClean="0"/>
              <a:t> decided to drop an atomic bomb on Japan.</a:t>
            </a:r>
          </a:p>
          <a:p>
            <a:pPr marL="609600" indent="-609600" eaLnBrk="1" hangingPunct="1">
              <a:lnSpc>
                <a:spcPct val="80000"/>
              </a:lnSpc>
              <a:spcBef>
                <a:spcPct val="50000"/>
              </a:spcBef>
              <a:buFontTx/>
              <a:buAutoNum type="arabicPeriod"/>
            </a:pPr>
            <a:r>
              <a:rPr lang="en-US" altLang="en-US" sz="2000" smtClean="0"/>
              <a:t>Japan surrendered on August 15, 1945.</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381000" y="304800"/>
            <a:ext cx="8077200" cy="533400"/>
          </a:xfrm>
        </p:spPr>
        <p:txBody>
          <a:bodyPr/>
          <a:lstStyle/>
          <a:p>
            <a:pPr eaLnBrk="1" hangingPunct="1">
              <a:defRPr/>
            </a:pPr>
            <a:r>
              <a:rPr lang="en-US" sz="4200" dirty="0" smtClean="0">
                <a:solidFill>
                  <a:schemeClr val="accent3"/>
                </a:solidFill>
              </a:rPr>
              <a:t>The Atomic Bomb</a:t>
            </a:r>
          </a:p>
        </p:txBody>
      </p:sp>
      <p:sp>
        <p:nvSpPr>
          <p:cNvPr id="129027" name="Text Box 3"/>
          <p:cNvSpPr txBox="1">
            <a:spLocks noChangeArrowheads="1"/>
          </p:cNvSpPr>
          <p:nvPr/>
        </p:nvSpPr>
        <p:spPr bwMode="auto">
          <a:xfrm>
            <a:off x="609600" y="1277938"/>
            <a:ext cx="7620000" cy="1465262"/>
          </a:xfrm>
          <a:prstGeom prst="rect">
            <a:avLst/>
          </a:prstGeom>
          <a:solidFill>
            <a:srgbClr val="FFFF99"/>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marL="342900" indent="-342900"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algn="l" eaLnBrk="1" hangingPunct="1">
              <a:buFontTx/>
              <a:buAutoNum type="arabicPeriod"/>
            </a:pPr>
            <a:r>
              <a:rPr lang="en-US" altLang="en-US" sz="1800" b="0">
                <a:solidFill>
                  <a:schemeClr val="tx1"/>
                </a:solidFill>
                <a:latin typeface="Verdana" pitchFamily="34" charset="0"/>
              </a:rPr>
              <a:t>Harry S Truman became president when Roosevelt died.  He had to decide whether the United States should use the Manhattan Project’s atomic bomb.</a:t>
            </a:r>
          </a:p>
          <a:p>
            <a:pPr algn="l" eaLnBrk="1" hangingPunct="1">
              <a:buFontTx/>
              <a:buAutoNum type="arabicPeriod"/>
            </a:pPr>
            <a:r>
              <a:rPr lang="en-US" altLang="en-US" sz="1800" b="0">
                <a:solidFill>
                  <a:schemeClr val="tx1"/>
                </a:solidFill>
                <a:latin typeface="Verdana" pitchFamily="34" charset="0"/>
              </a:rPr>
              <a:t>After consulting with his advisors, Truman decided to drop the bomb on a Japanese city.  There would be no warning.</a:t>
            </a:r>
          </a:p>
        </p:txBody>
      </p:sp>
      <p:sp>
        <p:nvSpPr>
          <p:cNvPr id="129028" name="Text Box 4"/>
          <p:cNvSpPr txBox="1">
            <a:spLocks noChangeArrowheads="1"/>
          </p:cNvSpPr>
          <p:nvPr/>
        </p:nvSpPr>
        <p:spPr bwMode="auto">
          <a:xfrm>
            <a:off x="609600" y="2924175"/>
            <a:ext cx="7620000" cy="1190625"/>
          </a:xfrm>
          <a:prstGeom prst="rect">
            <a:avLst/>
          </a:prstGeom>
          <a:solidFill>
            <a:srgbClr val="FFFF99"/>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marL="342900" indent="-342900"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algn="l" eaLnBrk="1" hangingPunct="1">
              <a:buFontTx/>
              <a:buAutoNum type="arabicPeriod" startAt="3"/>
            </a:pPr>
            <a:r>
              <a:rPr lang="en-US" altLang="en-US" sz="1800" b="0">
                <a:solidFill>
                  <a:schemeClr val="tx1"/>
                </a:solidFill>
                <a:latin typeface="Verdana" pitchFamily="34" charset="0"/>
              </a:rPr>
              <a:t>On August 6, 1945, the </a:t>
            </a:r>
            <a:r>
              <a:rPr lang="en-US" altLang="en-US" sz="1800" i="1">
                <a:solidFill>
                  <a:schemeClr val="tx1"/>
                </a:solidFill>
                <a:latin typeface="Verdana" pitchFamily="34" charset="0"/>
              </a:rPr>
              <a:t>Enola Gay</a:t>
            </a:r>
            <a:r>
              <a:rPr lang="en-US" altLang="en-US" sz="1800" b="0">
                <a:solidFill>
                  <a:schemeClr val="tx1"/>
                </a:solidFill>
                <a:latin typeface="Verdana" pitchFamily="34" charset="0"/>
              </a:rPr>
              <a:t> dropped its atomic bomb on the city of Hiroshima.</a:t>
            </a:r>
          </a:p>
          <a:p>
            <a:pPr algn="l" eaLnBrk="1" hangingPunct="1">
              <a:buFontTx/>
              <a:buAutoNum type="arabicPeriod" startAt="3"/>
            </a:pPr>
            <a:r>
              <a:rPr lang="en-US" altLang="en-US" sz="1800" b="0">
                <a:solidFill>
                  <a:schemeClr val="tx1"/>
                </a:solidFill>
                <a:latin typeface="Verdana" pitchFamily="34" charset="0"/>
              </a:rPr>
              <a:t>Despite the horror caused by the bomb, the Japanese did not surrender.</a:t>
            </a:r>
          </a:p>
        </p:txBody>
      </p:sp>
      <p:sp>
        <p:nvSpPr>
          <p:cNvPr id="129029" name="Text Box 5"/>
          <p:cNvSpPr txBox="1">
            <a:spLocks noChangeArrowheads="1"/>
          </p:cNvSpPr>
          <p:nvPr/>
        </p:nvSpPr>
        <p:spPr bwMode="auto">
          <a:xfrm>
            <a:off x="609600" y="4343400"/>
            <a:ext cx="7620000" cy="641350"/>
          </a:xfrm>
          <a:prstGeom prst="rect">
            <a:avLst/>
          </a:prstGeom>
          <a:solidFill>
            <a:srgbClr val="FFFF99"/>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marL="342900" indent="-342900"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algn="l" eaLnBrk="1" hangingPunct="1">
              <a:buFontTx/>
              <a:buAutoNum type="arabicPeriod" startAt="5"/>
            </a:pPr>
            <a:r>
              <a:rPr lang="en-US" altLang="en-US" sz="1800" b="0">
                <a:solidFill>
                  <a:schemeClr val="tx1"/>
                </a:solidFill>
                <a:latin typeface="Verdana" pitchFamily="34" charset="0"/>
              </a:rPr>
              <a:t>On August 9, the United States dropped an atomic bomb on Nagasaki.  Even this did not bring an end to the war.</a:t>
            </a:r>
          </a:p>
        </p:txBody>
      </p:sp>
      <p:pic>
        <p:nvPicPr>
          <p:cNvPr id="56326"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0" y="2057400"/>
            <a:ext cx="160338" cy="16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6327"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0" y="3429000"/>
            <a:ext cx="160338" cy="16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6328"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0" y="4572000"/>
            <a:ext cx="160338" cy="16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9033" name="Text Box 9"/>
          <p:cNvSpPr txBox="1">
            <a:spLocks noChangeArrowheads="1"/>
          </p:cNvSpPr>
          <p:nvPr/>
        </p:nvSpPr>
        <p:spPr bwMode="auto">
          <a:xfrm>
            <a:off x="609600" y="5226050"/>
            <a:ext cx="7620000" cy="641350"/>
          </a:xfrm>
          <a:prstGeom prst="rect">
            <a:avLst/>
          </a:prstGeom>
          <a:solidFill>
            <a:srgbClr val="FFFF99"/>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marL="342900" indent="-342900"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algn="l" eaLnBrk="1" hangingPunct="1">
              <a:buFontTx/>
              <a:buAutoNum type="arabicPeriod" startAt="6"/>
            </a:pPr>
            <a:r>
              <a:rPr lang="en-US" altLang="en-US" sz="1800" b="0">
                <a:solidFill>
                  <a:schemeClr val="tx1"/>
                </a:solidFill>
                <a:latin typeface="Verdana" pitchFamily="34" charset="0"/>
              </a:rPr>
              <a:t>Finally, on August 15 – known from then on as </a:t>
            </a:r>
            <a:r>
              <a:rPr lang="en-US" altLang="en-US" sz="1800">
                <a:solidFill>
                  <a:schemeClr val="tx1"/>
                </a:solidFill>
                <a:latin typeface="Verdana" pitchFamily="34" charset="0"/>
              </a:rPr>
              <a:t>V-J Day</a:t>
            </a:r>
            <a:r>
              <a:rPr lang="en-US" altLang="en-US" sz="1800" b="0">
                <a:solidFill>
                  <a:schemeClr val="tx1"/>
                </a:solidFill>
                <a:latin typeface="Verdana" pitchFamily="34" charset="0"/>
              </a:rPr>
              <a:t>—the Japanese emperor Hirohito announced the end of the war.</a:t>
            </a:r>
          </a:p>
        </p:txBody>
      </p:sp>
      <p:pic>
        <p:nvPicPr>
          <p:cNvPr id="56330" name="Picture 10"/>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8362950" y="5486400"/>
            <a:ext cx="171450" cy="171450"/>
          </a:xfrm>
          <a:noFill/>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9027"/>
                                        </p:tgtEl>
                                        <p:attrNameLst>
                                          <p:attrName>style.visibility</p:attrName>
                                        </p:attrNameLst>
                                      </p:cBhvr>
                                      <p:to>
                                        <p:strVal val="visible"/>
                                      </p:to>
                                    </p:set>
                                    <p:animEffect transition="in" filter="wipe(left)">
                                      <p:cBhvr>
                                        <p:cTn id="7" dur="500"/>
                                        <p:tgtEl>
                                          <p:spTgt spid="12902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9028"/>
                                        </p:tgtEl>
                                        <p:attrNameLst>
                                          <p:attrName>style.visibility</p:attrName>
                                        </p:attrNameLst>
                                      </p:cBhvr>
                                      <p:to>
                                        <p:strVal val="visible"/>
                                      </p:to>
                                    </p:set>
                                    <p:animEffect transition="in" filter="wipe(left)">
                                      <p:cBhvr>
                                        <p:cTn id="12" dur="500"/>
                                        <p:tgtEl>
                                          <p:spTgt spid="12902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29029"/>
                                        </p:tgtEl>
                                        <p:attrNameLst>
                                          <p:attrName>style.visibility</p:attrName>
                                        </p:attrNameLst>
                                      </p:cBhvr>
                                      <p:to>
                                        <p:strVal val="visible"/>
                                      </p:to>
                                    </p:set>
                                    <p:animEffect transition="in" filter="wipe(left)">
                                      <p:cBhvr>
                                        <p:cTn id="17" dur="500"/>
                                        <p:tgtEl>
                                          <p:spTgt spid="12902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29033"/>
                                        </p:tgtEl>
                                        <p:attrNameLst>
                                          <p:attrName>style.visibility</p:attrName>
                                        </p:attrNameLst>
                                      </p:cBhvr>
                                      <p:to>
                                        <p:strVal val="visible"/>
                                      </p:to>
                                    </p:set>
                                    <p:animEffect transition="in" filter="wipe(left)">
                                      <p:cBhvr>
                                        <p:cTn id="22" dur="500"/>
                                        <p:tgtEl>
                                          <p:spTgt spid="1290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027" grpId="0" animBg="1"/>
      <p:bldP spid="129028" grpId="0" animBg="1"/>
      <p:bldP spid="129029" grpId="0" animBg="1"/>
      <p:bldP spid="129033"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Text Box 2"/>
          <p:cNvSpPr txBox="1">
            <a:spLocks noChangeArrowheads="1"/>
          </p:cNvSpPr>
          <p:nvPr/>
        </p:nvSpPr>
        <p:spPr bwMode="auto">
          <a:xfrm>
            <a:off x="457200" y="1524000"/>
            <a:ext cx="2514600" cy="4343400"/>
          </a:xfrm>
          <a:prstGeom prst="rect">
            <a:avLst/>
          </a:prstGeom>
          <a:solidFill>
            <a:srgbClr val="3366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eaLnBrk="1" hangingPunct="1">
              <a:spcBef>
                <a:spcPct val="50000"/>
              </a:spcBef>
            </a:pPr>
            <a:r>
              <a:rPr lang="en-US" altLang="en-US" sz="1800">
                <a:solidFill>
                  <a:schemeClr val="bg1"/>
                </a:solidFill>
                <a:latin typeface="Verdana" pitchFamily="34" charset="0"/>
              </a:rPr>
              <a:t>1. United Nations</a:t>
            </a:r>
            <a:endParaRPr lang="en-US" altLang="en-US" sz="1800" b="0">
              <a:solidFill>
                <a:schemeClr val="bg1"/>
              </a:solidFill>
              <a:latin typeface="Verdana" pitchFamily="34" charset="0"/>
            </a:endParaRPr>
          </a:p>
          <a:p>
            <a:pPr algn="l" eaLnBrk="1" hangingPunct="1">
              <a:spcBef>
                <a:spcPct val="50000"/>
              </a:spcBef>
              <a:buFontTx/>
              <a:buChar char="•"/>
            </a:pPr>
            <a:r>
              <a:rPr lang="en-US" altLang="en-US" sz="1800" b="0">
                <a:solidFill>
                  <a:schemeClr val="bg1"/>
                </a:solidFill>
                <a:latin typeface="Verdana" pitchFamily="34" charset="0"/>
              </a:rPr>
              <a:t>Representatives from 50 countries met to form a new organization, the </a:t>
            </a:r>
            <a:r>
              <a:rPr lang="en-US" altLang="en-US" sz="1800">
                <a:solidFill>
                  <a:schemeClr val="bg1"/>
                </a:solidFill>
                <a:latin typeface="Verdana" pitchFamily="34" charset="0"/>
              </a:rPr>
              <a:t>United Nations</a:t>
            </a:r>
            <a:r>
              <a:rPr lang="en-US" altLang="en-US" sz="1800" b="0">
                <a:solidFill>
                  <a:schemeClr val="bg1"/>
                </a:solidFill>
                <a:latin typeface="Verdana" pitchFamily="34" charset="0"/>
              </a:rPr>
              <a:t>.</a:t>
            </a:r>
          </a:p>
          <a:p>
            <a:pPr algn="l" eaLnBrk="1" hangingPunct="1">
              <a:spcBef>
                <a:spcPct val="30000"/>
              </a:spcBef>
              <a:buFontTx/>
              <a:buChar char="•"/>
            </a:pPr>
            <a:r>
              <a:rPr lang="en-US" altLang="en-US" sz="1800" b="0">
                <a:solidFill>
                  <a:schemeClr val="bg1"/>
                </a:solidFill>
                <a:latin typeface="Verdana" pitchFamily="34" charset="0"/>
              </a:rPr>
              <a:t>The UN was meant to encourage cooperation among nations and to prevent wars.</a:t>
            </a:r>
          </a:p>
        </p:txBody>
      </p:sp>
      <p:sp>
        <p:nvSpPr>
          <p:cNvPr id="131075" name="Text Box 3"/>
          <p:cNvSpPr txBox="1">
            <a:spLocks noChangeArrowheads="1"/>
          </p:cNvSpPr>
          <p:nvPr/>
        </p:nvSpPr>
        <p:spPr bwMode="auto">
          <a:xfrm>
            <a:off x="3048000" y="1524000"/>
            <a:ext cx="2895600" cy="4343400"/>
          </a:xfrm>
          <a:prstGeom prst="rect">
            <a:avLst/>
          </a:prstGeom>
          <a:solidFill>
            <a:srgbClr val="6699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eaLnBrk="1" hangingPunct="1">
              <a:spcBef>
                <a:spcPct val="50000"/>
              </a:spcBef>
            </a:pPr>
            <a:r>
              <a:rPr lang="en-US" altLang="en-US" sz="1800">
                <a:solidFill>
                  <a:schemeClr val="bg1"/>
                </a:solidFill>
                <a:latin typeface="Verdana" pitchFamily="34" charset="0"/>
              </a:rPr>
              <a:t>2. Potsdam</a:t>
            </a:r>
          </a:p>
          <a:p>
            <a:pPr algn="l" eaLnBrk="1" hangingPunct="1">
              <a:spcBef>
                <a:spcPct val="50000"/>
              </a:spcBef>
              <a:buFontTx/>
              <a:buChar char="•"/>
            </a:pPr>
            <a:r>
              <a:rPr lang="en-US" altLang="en-US" sz="1800" b="0">
                <a:solidFill>
                  <a:schemeClr val="bg1"/>
                </a:solidFill>
                <a:latin typeface="Verdana" pitchFamily="34" charset="0"/>
              </a:rPr>
              <a:t>Allied leaders met in Potsdam, Germany, to discuss the spread of communism and Soviet influence in the postwar world.</a:t>
            </a:r>
          </a:p>
          <a:p>
            <a:pPr algn="l" eaLnBrk="1" hangingPunct="1">
              <a:spcBef>
                <a:spcPct val="30000"/>
              </a:spcBef>
              <a:buFontTx/>
              <a:buChar char="•"/>
            </a:pPr>
            <a:r>
              <a:rPr lang="en-US" altLang="en-US" sz="1800" b="0">
                <a:solidFill>
                  <a:schemeClr val="bg1"/>
                </a:solidFill>
                <a:latin typeface="Verdana" pitchFamily="34" charset="0"/>
              </a:rPr>
              <a:t>Truman hoped to get Stalin to live up to his promises from Yalta.</a:t>
            </a:r>
          </a:p>
          <a:p>
            <a:pPr algn="l" eaLnBrk="1" hangingPunct="1">
              <a:spcBef>
                <a:spcPct val="30000"/>
              </a:spcBef>
              <a:buFontTx/>
              <a:buChar char="•"/>
            </a:pPr>
            <a:r>
              <a:rPr lang="en-US" altLang="en-US" sz="1800" b="0">
                <a:solidFill>
                  <a:schemeClr val="bg1"/>
                </a:solidFill>
                <a:latin typeface="Verdana" pitchFamily="34" charset="0"/>
              </a:rPr>
              <a:t>Stalin did not do this.  This begins the Cold War</a:t>
            </a:r>
          </a:p>
        </p:txBody>
      </p:sp>
      <p:sp>
        <p:nvSpPr>
          <p:cNvPr id="55300" name="Rectangle 4"/>
          <p:cNvSpPr>
            <a:spLocks noGrp="1" noChangeArrowheads="1"/>
          </p:cNvSpPr>
          <p:nvPr>
            <p:ph type="title"/>
          </p:nvPr>
        </p:nvSpPr>
        <p:spPr>
          <a:xfrm>
            <a:off x="457200" y="381000"/>
            <a:ext cx="8077200" cy="838200"/>
          </a:xfrm>
        </p:spPr>
        <p:txBody>
          <a:bodyPr/>
          <a:lstStyle/>
          <a:p>
            <a:pPr eaLnBrk="1" hangingPunct="1">
              <a:defRPr/>
            </a:pPr>
            <a:r>
              <a:rPr lang="en-US" sz="4200" smtClean="0">
                <a:solidFill>
                  <a:schemeClr val="accent3"/>
                </a:solidFill>
              </a:rPr>
              <a:t>Challenges after the War</a:t>
            </a:r>
            <a:endParaRPr lang="en-US" sz="3800" smtClean="0">
              <a:solidFill>
                <a:schemeClr val="accent3"/>
              </a:solidFill>
            </a:endParaRPr>
          </a:p>
        </p:txBody>
      </p:sp>
      <p:pic>
        <p:nvPicPr>
          <p:cNvPr id="5734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86800" y="3352800"/>
            <a:ext cx="160338" cy="16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7350"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86800" y="2819400"/>
            <a:ext cx="160338" cy="16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735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86800" y="3810000"/>
            <a:ext cx="160338" cy="16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1080" name="Rectangle 8"/>
          <p:cNvSpPr>
            <a:spLocks noChangeArrowheads="1"/>
          </p:cNvSpPr>
          <p:nvPr/>
        </p:nvSpPr>
        <p:spPr bwMode="auto">
          <a:xfrm>
            <a:off x="6019800" y="1524000"/>
            <a:ext cx="2584450" cy="4343400"/>
          </a:xfrm>
          <a:prstGeom prst="rect">
            <a:avLst/>
          </a:prstGeom>
          <a:solidFill>
            <a:srgbClr val="336633"/>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marL="228600" indent="-228600"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eaLnBrk="1" hangingPunct="1">
              <a:spcBef>
                <a:spcPct val="50000"/>
              </a:spcBef>
            </a:pPr>
            <a:r>
              <a:rPr lang="en-US" altLang="en-US" sz="1800">
                <a:solidFill>
                  <a:schemeClr val="bg1"/>
                </a:solidFill>
                <a:latin typeface="Verdana" pitchFamily="34" charset="0"/>
              </a:rPr>
              <a:t>3. Rebuilding</a:t>
            </a:r>
            <a:r>
              <a:rPr lang="en-US" altLang="en-US" sz="2000" b="0">
                <a:solidFill>
                  <a:schemeClr val="bg1"/>
                </a:solidFill>
                <a:latin typeface="Verdana" pitchFamily="34" charset="0"/>
              </a:rPr>
              <a:t> </a:t>
            </a:r>
          </a:p>
          <a:p>
            <a:pPr algn="l" eaLnBrk="1" hangingPunct="1">
              <a:spcBef>
                <a:spcPct val="50000"/>
              </a:spcBef>
              <a:buFontTx/>
              <a:buChar char="•"/>
            </a:pPr>
            <a:r>
              <a:rPr lang="en-US" altLang="en-US" sz="1800" b="0">
                <a:solidFill>
                  <a:schemeClr val="bg1"/>
                </a:solidFill>
                <a:latin typeface="Verdana" pitchFamily="34" charset="0"/>
              </a:rPr>
              <a:t>MacArthur led efforts to help Japan rebuild its government and economy.</a:t>
            </a:r>
          </a:p>
          <a:p>
            <a:pPr algn="l" eaLnBrk="1" hangingPunct="1">
              <a:spcBef>
                <a:spcPct val="30000"/>
              </a:spcBef>
              <a:buFontTx/>
              <a:buChar char="•"/>
            </a:pPr>
            <a:r>
              <a:rPr lang="en-US" altLang="en-US" sz="1800" b="0">
                <a:solidFill>
                  <a:schemeClr val="bg1"/>
                </a:solidFill>
                <a:latin typeface="Verdana" pitchFamily="34" charset="0"/>
              </a:rPr>
              <a:t>Seven Japanese leaders were tried for war crimes.</a:t>
            </a:r>
          </a:p>
          <a:p>
            <a:pPr algn="l" eaLnBrk="1" hangingPunct="1">
              <a:spcBef>
                <a:spcPct val="30000"/>
              </a:spcBef>
              <a:buFontTx/>
              <a:buChar char="•"/>
            </a:pPr>
            <a:r>
              <a:rPr lang="en-US" altLang="en-US" sz="1800" b="0">
                <a:solidFill>
                  <a:schemeClr val="bg1"/>
                </a:solidFill>
                <a:latin typeface="Verdana" pitchFamily="34" charset="0"/>
              </a:rPr>
              <a:t>Rebuilding Europe caused tensions between the U.S and the Soviet Union. </a:t>
            </a:r>
          </a:p>
        </p:txBody>
      </p:sp>
      <p:sp>
        <p:nvSpPr>
          <p:cNvPr id="57353" name="Rectangle 9">
            <a:hlinkClick r:id="" action="ppaction://hlinkshowjump?jump=firstslide"/>
          </p:cNvPr>
          <p:cNvSpPr>
            <a:spLocks noChangeArrowheads="1"/>
          </p:cNvSpPr>
          <p:nvPr/>
        </p:nvSpPr>
        <p:spPr bwMode="auto">
          <a:xfrm>
            <a:off x="6934200" y="6019800"/>
            <a:ext cx="6096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eaLnBrk="1" hangingPunct="1"/>
            <a:endParaRPr lang="en-US" alt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31074"/>
                                        </p:tgtEl>
                                        <p:attrNameLst>
                                          <p:attrName>style.visibility</p:attrName>
                                        </p:attrNameLst>
                                      </p:cBhvr>
                                      <p:to>
                                        <p:strVal val="visible"/>
                                      </p:to>
                                    </p:set>
                                    <p:anim calcmode="lin" valueType="num">
                                      <p:cBhvr additive="base">
                                        <p:cTn id="7" dur="500" fill="hold"/>
                                        <p:tgtEl>
                                          <p:spTgt spid="131074"/>
                                        </p:tgtEl>
                                        <p:attrNameLst>
                                          <p:attrName>ppt_x</p:attrName>
                                        </p:attrNameLst>
                                      </p:cBhvr>
                                      <p:tavLst>
                                        <p:tav tm="0">
                                          <p:val>
                                            <p:strVal val="0-#ppt_w/2"/>
                                          </p:val>
                                        </p:tav>
                                        <p:tav tm="100000">
                                          <p:val>
                                            <p:strVal val="#ppt_x"/>
                                          </p:val>
                                        </p:tav>
                                      </p:tavLst>
                                    </p:anim>
                                    <p:anim calcmode="lin" valueType="num">
                                      <p:cBhvr additive="base">
                                        <p:cTn id="8" dur="500" fill="hold"/>
                                        <p:tgtEl>
                                          <p:spTgt spid="131074"/>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31075"/>
                                        </p:tgtEl>
                                        <p:attrNameLst>
                                          <p:attrName>style.visibility</p:attrName>
                                        </p:attrNameLst>
                                      </p:cBhvr>
                                      <p:to>
                                        <p:strVal val="visible"/>
                                      </p:to>
                                    </p:set>
                                    <p:anim calcmode="lin" valueType="num">
                                      <p:cBhvr additive="base">
                                        <p:cTn id="13" dur="500" fill="hold"/>
                                        <p:tgtEl>
                                          <p:spTgt spid="131075"/>
                                        </p:tgtEl>
                                        <p:attrNameLst>
                                          <p:attrName>ppt_x</p:attrName>
                                        </p:attrNameLst>
                                      </p:cBhvr>
                                      <p:tavLst>
                                        <p:tav tm="0">
                                          <p:val>
                                            <p:strVal val="#ppt_x"/>
                                          </p:val>
                                        </p:tav>
                                        <p:tav tm="100000">
                                          <p:val>
                                            <p:strVal val="#ppt_x"/>
                                          </p:val>
                                        </p:tav>
                                      </p:tavLst>
                                    </p:anim>
                                    <p:anim calcmode="lin" valueType="num">
                                      <p:cBhvr additive="base">
                                        <p:cTn id="14" dur="500" fill="hold"/>
                                        <p:tgtEl>
                                          <p:spTgt spid="131075"/>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31080"/>
                                        </p:tgtEl>
                                        <p:attrNameLst>
                                          <p:attrName>style.visibility</p:attrName>
                                        </p:attrNameLst>
                                      </p:cBhvr>
                                      <p:to>
                                        <p:strVal val="visible"/>
                                      </p:to>
                                    </p:set>
                                    <p:anim calcmode="lin" valueType="num">
                                      <p:cBhvr additive="base">
                                        <p:cTn id="19" dur="500" fill="hold"/>
                                        <p:tgtEl>
                                          <p:spTgt spid="131080"/>
                                        </p:tgtEl>
                                        <p:attrNameLst>
                                          <p:attrName>ppt_x</p:attrName>
                                        </p:attrNameLst>
                                      </p:cBhvr>
                                      <p:tavLst>
                                        <p:tav tm="0">
                                          <p:val>
                                            <p:strVal val="1+#ppt_w/2"/>
                                          </p:val>
                                        </p:tav>
                                        <p:tav tm="100000">
                                          <p:val>
                                            <p:strVal val="#ppt_x"/>
                                          </p:val>
                                        </p:tav>
                                      </p:tavLst>
                                    </p:anim>
                                    <p:anim calcmode="lin" valueType="num">
                                      <p:cBhvr additive="base">
                                        <p:cTn id="20" dur="500" fill="hold"/>
                                        <p:tgtEl>
                                          <p:spTgt spid="13108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074" grpId="0" animBg="1"/>
      <p:bldP spid="131075" grpId="0" animBg="1"/>
      <p:bldP spid="131080"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eaLnBrk="1" hangingPunct="1">
              <a:defRPr/>
            </a:pPr>
            <a:r>
              <a:rPr lang="en-US" sz="4200" dirty="0" smtClean="0">
                <a:solidFill>
                  <a:schemeClr val="accent3"/>
                </a:solidFill>
              </a:rPr>
              <a:t>The Home Front</a:t>
            </a:r>
          </a:p>
        </p:txBody>
      </p:sp>
      <p:sp>
        <p:nvSpPr>
          <p:cNvPr id="58371" name="Text Box 3"/>
          <p:cNvSpPr txBox="1">
            <a:spLocks noChangeArrowheads="1"/>
          </p:cNvSpPr>
          <p:nvPr/>
        </p:nvSpPr>
        <p:spPr bwMode="auto">
          <a:xfrm>
            <a:off x="533400" y="1371600"/>
            <a:ext cx="8077200" cy="4419600"/>
          </a:xfrm>
          <a:prstGeom prst="rect">
            <a:avLst/>
          </a:prstGeom>
          <a:solidFill>
            <a:srgbClr val="FFFF99"/>
          </a:solidFill>
          <a:ln w="9525">
            <a:solidFill>
              <a:srgbClr val="FFFF99"/>
            </a:solidFill>
            <a:miter lim="800000"/>
            <a:headEnd/>
            <a:tailEnd/>
          </a:ln>
        </p:spPr>
        <p:txBody>
          <a:bodyPr/>
          <a:lstStyle>
            <a:lvl1pPr marL="342900" indent="-342900"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eaLnBrk="1" hangingPunct="1">
              <a:spcBef>
                <a:spcPct val="50000"/>
              </a:spcBef>
            </a:pPr>
            <a:r>
              <a:rPr lang="en-US" altLang="en-US" sz="1800">
                <a:solidFill>
                  <a:srgbClr val="003300"/>
                </a:solidFill>
                <a:latin typeface="Verdana" pitchFamily="34" charset="0"/>
              </a:rPr>
              <a:t>The Main Idea</a:t>
            </a:r>
          </a:p>
          <a:p>
            <a:pPr eaLnBrk="1" hangingPunct="1"/>
            <a:r>
              <a:rPr lang="en-US" altLang="en-US" sz="1800" b="0">
                <a:solidFill>
                  <a:srgbClr val="003300"/>
                </a:solidFill>
                <a:latin typeface="Verdana" pitchFamily="34" charset="0"/>
              </a:rPr>
              <a:t>While millions of military men and women were serving in World War II, Americans on the home front were making contributions of their own.</a:t>
            </a:r>
            <a:endParaRPr lang="en-US" altLang="en-US" sz="1800">
              <a:solidFill>
                <a:srgbClr val="003300"/>
              </a:solidFill>
              <a:latin typeface="Verdana" pitchFamily="34" charset="0"/>
            </a:endParaRPr>
          </a:p>
          <a:p>
            <a:pPr eaLnBrk="1" hangingPunct="1"/>
            <a:endParaRPr lang="en-US" altLang="en-US" sz="1800">
              <a:solidFill>
                <a:srgbClr val="003300"/>
              </a:solidFill>
              <a:latin typeface="Verdana" pitchFamily="34" charset="0"/>
            </a:endParaRPr>
          </a:p>
          <a:p>
            <a:pPr eaLnBrk="1" hangingPunct="1"/>
            <a:r>
              <a:rPr lang="en-US" altLang="en-US" sz="1800">
                <a:solidFill>
                  <a:srgbClr val="003300"/>
                </a:solidFill>
                <a:latin typeface="Verdana" pitchFamily="34" charset="0"/>
              </a:rPr>
              <a:t>Reading Focus</a:t>
            </a:r>
          </a:p>
          <a:p>
            <a:pPr algn="l" eaLnBrk="1" hangingPunct="1">
              <a:spcBef>
                <a:spcPct val="50000"/>
              </a:spcBef>
              <a:buFontTx/>
              <a:buChar char="•"/>
            </a:pPr>
            <a:r>
              <a:rPr lang="en-US" altLang="en-US" sz="1800" b="0">
                <a:solidFill>
                  <a:srgbClr val="003300"/>
                </a:solidFill>
                <a:latin typeface="Verdana" pitchFamily="34" charset="0"/>
              </a:rPr>
              <a:t>What sacrifices and struggles did Americans at home experience? </a:t>
            </a:r>
          </a:p>
          <a:p>
            <a:pPr algn="l" eaLnBrk="1" hangingPunct="1">
              <a:spcBef>
                <a:spcPct val="50000"/>
              </a:spcBef>
              <a:buFontTx/>
              <a:buChar char="•"/>
            </a:pPr>
            <a:r>
              <a:rPr lang="en-US" altLang="en-US" sz="1800" b="0">
                <a:solidFill>
                  <a:srgbClr val="003300"/>
                </a:solidFill>
                <a:latin typeface="Verdana" pitchFamily="34" charset="0"/>
              </a:rPr>
              <a:t>How did the U.S. government seek to win American support for the war?</a:t>
            </a:r>
          </a:p>
          <a:p>
            <a:pPr algn="l" eaLnBrk="1" hangingPunct="1">
              <a:spcBef>
                <a:spcPct val="50000"/>
              </a:spcBef>
              <a:buFontTx/>
              <a:buChar char="•"/>
            </a:pPr>
            <a:r>
              <a:rPr lang="en-US" altLang="en-US" sz="1800" b="0">
                <a:solidFill>
                  <a:srgbClr val="003300"/>
                </a:solidFill>
                <a:latin typeface="Verdana" pitchFamily="34" charset="0"/>
              </a:rPr>
              <a:t>What was Japanese internment?</a:t>
            </a:r>
          </a:p>
          <a:p>
            <a:pPr algn="l" eaLnBrk="1" hangingPunct="1">
              <a:spcBef>
                <a:spcPct val="50000"/>
              </a:spcBef>
              <a:buFontTx/>
              <a:buChar char="•"/>
            </a:pPr>
            <a:r>
              <a:rPr lang="en-US" altLang="en-US" sz="1800" b="0">
                <a:solidFill>
                  <a:srgbClr val="003300"/>
                </a:solidFill>
                <a:latin typeface="Verdana" pitchFamily="34" charset="0"/>
              </a:rPr>
              <a:t>How did World War II help expand the role of the government in the lives of the American people?</a:t>
            </a:r>
          </a:p>
        </p:txBody>
      </p:sp>
      <p:sp>
        <p:nvSpPr>
          <p:cNvPr id="58372" name="Rectangle 4">
            <a:hlinkClick r:id="" action="ppaction://hlinkshowjump?jump=firstslide"/>
          </p:cNvPr>
          <p:cNvSpPr>
            <a:spLocks noChangeArrowheads="1"/>
          </p:cNvSpPr>
          <p:nvPr/>
        </p:nvSpPr>
        <p:spPr bwMode="auto">
          <a:xfrm>
            <a:off x="6172200" y="6019800"/>
            <a:ext cx="7620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eaLnBrk="1" hangingPunct="1"/>
            <a:endParaRPr lang="en-US" altLang="en-US"/>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533400" y="381000"/>
            <a:ext cx="8077200" cy="1066800"/>
          </a:xfrm>
        </p:spPr>
        <p:txBody>
          <a:bodyPr/>
          <a:lstStyle/>
          <a:p>
            <a:pPr eaLnBrk="1" hangingPunct="1">
              <a:spcBef>
                <a:spcPct val="50000"/>
              </a:spcBef>
              <a:defRPr/>
            </a:pPr>
            <a:r>
              <a:rPr lang="en-US" sz="4200" dirty="0" smtClean="0">
                <a:solidFill>
                  <a:schemeClr val="accent3"/>
                </a:solidFill>
              </a:rPr>
              <a:t>Sacrifice and Struggle for Americans at Home</a:t>
            </a:r>
          </a:p>
        </p:txBody>
      </p:sp>
      <p:sp>
        <p:nvSpPr>
          <p:cNvPr id="106499" name="Rectangle 3"/>
          <p:cNvSpPr>
            <a:spLocks noChangeArrowheads="1"/>
          </p:cNvSpPr>
          <p:nvPr/>
        </p:nvSpPr>
        <p:spPr bwMode="auto">
          <a:xfrm>
            <a:off x="1981200" y="3771900"/>
            <a:ext cx="6324600" cy="1143000"/>
          </a:xfrm>
          <a:prstGeom prst="rect">
            <a:avLst/>
          </a:prstGeom>
          <a:solidFill>
            <a:srgbClr val="FFFF99"/>
          </a:solidFill>
          <a:ln w="9525">
            <a:solidFill>
              <a:srgbClr val="336633"/>
            </a:solidFill>
            <a:miter lim="800000"/>
            <a:headEnd/>
            <a:tailEnd/>
          </a:ln>
        </p:spPr>
        <p:txBody>
          <a:bodyPr/>
          <a:lstStyle>
            <a:lvl1pPr marL="342900" indent="-342900"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algn="l" eaLnBrk="1" hangingPunct="1">
              <a:spcBef>
                <a:spcPct val="50000"/>
              </a:spcBef>
              <a:buFontTx/>
              <a:buChar char="•"/>
            </a:pPr>
            <a:r>
              <a:rPr lang="en-US" altLang="en-US" sz="1600">
                <a:solidFill>
                  <a:schemeClr val="tx1"/>
                </a:solidFill>
              </a:rPr>
              <a:t>Americans bought millions of dollars worth of war bonds.</a:t>
            </a:r>
          </a:p>
          <a:p>
            <a:pPr algn="l" eaLnBrk="1" hangingPunct="1">
              <a:spcBef>
                <a:spcPct val="50000"/>
              </a:spcBef>
              <a:buFontTx/>
              <a:buChar char="•"/>
            </a:pPr>
            <a:r>
              <a:rPr lang="en-US" altLang="en-US" sz="1600">
                <a:solidFill>
                  <a:schemeClr val="tx1"/>
                </a:solidFill>
              </a:rPr>
              <a:t>Over half of the population did their civic duty and bought war bonds. </a:t>
            </a:r>
          </a:p>
        </p:txBody>
      </p:sp>
      <p:sp>
        <p:nvSpPr>
          <p:cNvPr id="106500" name="Text Box 4"/>
          <p:cNvSpPr txBox="1">
            <a:spLocks noChangeArrowheads="1"/>
          </p:cNvSpPr>
          <p:nvPr/>
        </p:nvSpPr>
        <p:spPr bwMode="auto">
          <a:xfrm>
            <a:off x="228600" y="2286000"/>
            <a:ext cx="1636713" cy="1200150"/>
          </a:xfrm>
          <a:prstGeom prst="rect">
            <a:avLst/>
          </a:prstGeom>
          <a:noFill/>
          <a:ln w="9525" algn="ctr">
            <a:noFill/>
            <a:miter lim="800000"/>
            <a:headEnd/>
            <a:tailEnd/>
          </a:ln>
        </p:spPr>
        <p:txBody>
          <a:bodyPr wrap="none">
            <a:spAutoFit/>
          </a:bodyPr>
          <a:lstStyle/>
          <a:p>
            <a:pPr>
              <a:defRPr/>
            </a:pPr>
            <a:r>
              <a:rPr lang="en-US" sz="1800" dirty="0">
                <a:solidFill>
                  <a:schemeClr val="accent3"/>
                </a:solidFill>
                <a:latin typeface="Verdana" pitchFamily="34" charset="0"/>
              </a:rPr>
              <a:t>Conserving</a:t>
            </a:r>
          </a:p>
          <a:p>
            <a:pPr>
              <a:defRPr/>
            </a:pPr>
            <a:r>
              <a:rPr lang="en-US" sz="1800" dirty="0">
                <a:solidFill>
                  <a:schemeClr val="accent3"/>
                </a:solidFill>
                <a:latin typeface="Verdana" pitchFamily="34" charset="0"/>
              </a:rPr>
              <a:t>Food</a:t>
            </a:r>
          </a:p>
          <a:p>
            <a:pPr>
              <a:defRPr/>
            </a:pPr>
            <a:r>
              <a:rPr lang="en-US" sz="1800" dirty="0">
                <a:solidFill>
                  <a:schemeClr val="accent3"/>
                </a:solidFill>
                <a:latin typeface="Verdana" pitchFamily="34" charset="0"/>
              </a:rPr>
              <a:t>and other</a:t>
            </a:r>
          </a:p>
          <a:p>
            <a:pPr>
              <a:defRPr/>
            </a:pPr>
            <a:r>
              <a:rPr lang="en-US" sz="1800" dirty="0">
                <a:solidFill>
                  <a:schemeClr val="accent3"/>
                </a:solidFill>
                <a:latin typeface="Verdana" pitchFamily="34" charset="0"/>
              </a:rPr>
              <a:t>Goods</a:t>
            </a:r>
          </a:p>
        </p:txBody>
      </p:sp>
      <p:sp>
        <p:nvSpPr>
          <p:cNvPr id="106501" name="Rectangle 5"/>
          <p:cNvSpPr>
            <a:spLocks noChangeArrowheads="1"/>
          </p:cNvSpPr>
          <p:nvPr/>
        </p:nvSpPr>
        <p:spPr bwMode="auto">
          <a:xfrm>
            <a:off x="1981200" y="1828800"/>
            <a:ext cx="6324600" cy="1905000"/>
          </a:xfrm>
          <a:prstGeom prst="rect">
            <a:avLst/>
          </a:prstGeom>
          <a:solidFill>
            <a:srgbClr val="FFFF99"/>
          </a:solidFill>
          <a:ln w="9525">
            <a:solidFill>
              <a:srgbClr val="336633"/>
            </a:solidFill>
            <a:miter lim="800000"/>
            <a:headEnd/>
            <a:tailEnd/>
          </a:ln>
        </p:spPr>
        <p:txBody>
          <a:bodyPr/>
          <a:lstStyle>
            <a:lvl1pPr marL="342900" indent="-342900"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algn="l" eaLnBrk="1" hangingPunct="1">
              <a:spcBef>
                <a:spcPct val="50000"/>
              </a:spcBef>
              <a:buFontTx/>
              <a:buChar char="•"/>
            </a:pPr>
            <a:r>
              <a:rPr lang="en-US" altLang="en-US" sz="1600">
                <a:solidFill>
                  <a:schemeClr val="tx1"/>
                </a:solidFill>
              </a:rPr>
              <a:t>Americans planted victory gardens. </a:t>
            </a:r>
          </a:p>
          <a:p>
            <a:pPr algn="l" eaLnBrk="1" hangingPunct="1">
              <a:spcBef>
                <a:spcPct val="50000"/>
              </a:spcBef>
              <a:buFontTx/>
              <a:buChar char="•"/>
            </a:pPr>
            <a:r>
              <a:rPr lang="en-US" altLang="en-US" sz="1600">
                <a:solidFill>
                  <a:schemeClr val="tx1"/>
                </a:solidFill>
              </a:rPr>
              <a:t>The United States began rationing food items such as coffee, butter, sugar, and meat.</a:t>
            </a:r>
          </a:p>
          <a:p>
            <a:pPr algn="l" eaLnBrk="1" hangingPunct="1">
              <a:spcBef>
                <a:spcPct val="50000"/>
              </a:spcBef>
              <a:buFontTx/>
              <a:buChar char="•"/>
            </a:pPr>
            <a:r>
              <a:rPr lang="en-US" altLang="en-US" sz="1600">
                <a:solidFill>
                  <a:schemeClr val="tx1"/>
                </a:solidFill>
              </a:rPr>
              <a:t>Metal, glass, rubber, and gasoline were scarce goods.</a:t>
            </a:r>
          </a:p>
          <a:p>
            <a:pPr algn="l" eaLnBrk="1" hangingPunct="1">
              <a:spcBef>
                <a:spcPct val="50000"/>
              </a:spcBef>
              <a:buFontTx/>
              <a:buChar char="•"/>
            </a:pPr>
            <a:r>
              <a:rPr lang="en-US" altLang="en-US" sz="1600">
                <a:solidFill>
                  <a:schemeClr val="tx1"/>
                </a:solidFill>
              </a:rPr>
              <a:t>Americans held scrap drives to collect waste materials that might be used in the war effort.</a:t>
            </a:r>
          </a:p>
        </p:txBody>
      </p:sp>
      <p:sp>
        <p:nvSpPr>
          <p:cNvPr id="106502" name="Text Box 6"/>
          <p:cNvSpPr txBox="1">
            <a:spLocks noChangeArrowheads="1"/>
          </p:cNvSpPr>
          <p:nvPr/>
        </p:nvSpPr>
        <p:spPr bwMode="auto">
          <a:xfrm>
            <a:off x="228600" y="3886200"/>
            <a:ext cx="1506538" cy="923925"/>
          </a:xfrm>
          <a:prstGeom prst="rect">
            <a:avLst/>
          </a:prstGeom>
          <a:noFill/>
          <a:ln w="9525" algn="ctr">
            <a:noFill/>
            <a:miter lim="800000"/>
            <a:headEnd/>
            <a:tailEnd/>
          </a:ln>
        </p:spPr>
        <p:txBody>
          <a:bodyPr wrap="none">
            <a:spAutoFit/>
          </a:bodyPr>
          <a:lstStyle/>
          <a:p>
            <a:pPr>
              <a:defRPr/>
            </a:pPr>
            <a:r>
              <a:rPr lang="en-US" sz="1800">
                <a:solidFill>
                  <a:schemeClr val="accent3"/>
                </a:solidFill>
                <a:latin typeface="Verdana" pitchFamily="34" charset="0"/>
              </a:rPr>
              <a:t>Investing </a:t>
            </a:r>
          </a:p>
          <a:p>
            <a:pPr>
              <a:defRPr/>
            </a:pPr>
            <a:r>
              <a:rPr lang="en-US" sz="1800">
                <a:solidFill>
                  <a:schemeClr val="accent3"/>
                </a:solidFill>
                <a:latin typeface="Verdana" pitchFamily="34" charset="0"/>
              </a:rPr>
              <a:t>in</a:t>
            </a:r>
          </a:p>
          <a:p>
            <a:pPr>
              <a:defRPr/>
            </a:pPr>
            <a:r>
              <a:rPr lang="en-US" sz="1800">
                <a:solidFill>
                  <a:schemeClr val="accent3"/>
                </a:solidFill>
                <a:latin typeface="Verdana" pitchFamily="34" charset="0"/>
              </a:rPr>
              <a:t>Victory</a:t>
            </a:r>
          </a:p>
        </p:txBody>
      </p:sp>
      <p:pic>
        <p:nvPicPr>
          <p:cNvPr id="59399"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58200" y="2667000"/>
            <a:ext cx="160338" cy="16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9400"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58200" y="4343400"/>
            <a:ext cx="160338" cy="16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6505" name="Rectangle 9"/>
          <p:cNvSpPr>
            <a:spLocks noChangeArrowheads="1"/>
          </p:cNvSpPr>
          <p:nvPr/>
        </p:nvSpPr>
        <p:spPr bwMode="auto">
          <a:xfrm>
            <a:off x="1981200" y="4953000"/>
            <a:ext cx="6324600" cy="1219200"/>
          </a:xfrm>
          <a:prstGeom prst="rect">
            <a:avLst/>
          </a:prstGeom>
          <a:solidFill>
            <a:srgbClr val="FFFF99"/>
          </a:solidFill>
          <a:ln w="9525">
            <a:solidFill>
              <a:srgbClr val="336633"/>
            </a:solidFill>
            <a:miter lim="800000"/>
            <a:headEnd/>
            <a:tailEnd/>
          </a:ln>
        </p:spPr>
        <p:txBody>
          <a:bodyPr/>
          <a:lstStyle>
            <a:lvl1pPr marL="342900" indent="-342900"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algn="l" eaLnBrk="1" hangingPunct="1">
              <a:spcBef>
                <a:spcPct val="50000"/>
              </a:spcBef>
              <a:buFontTx/>
              <a:buChar char="•"/>
            </a:pPr>
            <a:r>
              <a:rPr lang="en-US" altLang="en-US" sz="1600">
                <a:solidFill>
                  <a:schemeClr val="tx1"/>
                </a:solidFill>
              </a:rPr>
              <a:t>Families dealt with the absence of loved ones by displaying a flag with a blue star.</a:t>
            </a:r>
          </a:p>
          <a:p>
            <a:pPr algn="l" eaLnBrk="1" hangingPunct="1">
              <a:spcBef>
                <a:spcPct val="50000"/>
              </a:spcBef>
              <a:buFontTx/>
              <a:buChar char="•"/>
            </a:pPr>
            <a:r>
              <a:rPr lang="en-US" altLang="en-US" sz="1600">
                <a:solidFill>
                  <a:schemeClr val="tx1"/>
                </a:solidFill>
              </a:rPr>
              <a:t>Americans read news accounts of the war with great interest (Ernie Pyle – newspaper journalist).</a:t>
            </a:r>
          </a:p>
        </p:txBody>
      </p:sp>
      <p:sp>
        <p:nvSpPr>
          <p:cNvPr id="106506" name="Text Box 10"/>
          <p:cNvSpPr txBox="1">
            <a:spLocks noChangeArrowheads="1"/>
          </p:cNvSpPr>
          <p:nvPr/>
        </p:nvSpPr>
        <p:spPr bwMode="auto">
          <a:xfrm>
            <a:off x="228600" y="5181600"/>
            <a:ext cx="1568450" cy="923925"/>
          </a:xfrm>
          <a:prstGeom prst="rect">
            <a:avLst/>
          </a:prstGeom>
          <a:noFill/>
          <a:ln w="9525" algn="ctr">
            <a:noFill/>
            <a:miter lim="800000"/>
            <a:headEnd/>
            <a:tailEnd/>
          </a:ln>
        </p:spPr>
        <p:txBody>
          <a:bodyPr wrap="none">
            <a:spAutoFit/>
          </a:bodyPr>
          <a:lstStyle/>
          <a:p>
            <a:pPr>
              <a:defRPr/>
            </a:pPr>
            <a:r>
              <a:rPr lang="en-US" sz="1800">
                <a:solidFill>
                  <a:schemeClr val="accent3"/>
                </a:solidFill>
                <a:latin typeface="Verdana" pitchFamily="34" charset="0"/>
              </a:rPr>
              <a:t>Paying the</a:t>
            </a:r>
          </a:p>
          <a:p>
            <a:pPr>
              <a:defRPr/>
            </a:pPr>
            <a:r>
              <a:rPr lang="en-US" sz="1800">
                <a:solidFill>
                  <a:schemeClr val="accent3"/>
                </a:solidFill>
                <a:latin typeface="Verdana" pitchFamily="34" charset="0"/>
              </a:rPr>
              <a:t>Personal </a:t>
            </a:r>
          </a:p>
          <a:p>
            <a:pPr>
              <a:defRPr/>
            </a:pPr>
            <a:r>
              <a:rPr lang="en-US" sz="1800">
                <a:solidFill>
                  <a:schemeClr val="accent3"/>
                </a:solidFill>
                <a:latin typeface="Verdana" pitchFamily="34" charset="0"/>
              </a:rPr>
              <a:t>Price</a:t>
            </a:r>
          </a:p>
        </p:txBody>
      </p:sp>
      <p:pic>
        <p:nvPicPr>
          <p:cNvPr id="59403" name="Picture 11"/>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8458200" y="5486400"/>
            <a:ext cx="171450" cy="171450"/>
          </a:xfrm>
          <a:noFill/>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06500"/>
                                        </p:tgtEl>
                                        <p:attrNameLst>
                                          <p:attrName>style.visibility</p:attrName>
                                        </p:attrNameLst>
                                      </p:cBhvr>
                                      <p:to>
                                        <p:strVal val="visible"/>
                                      </p:to>
                                    </p:set>
                                    <p:animEffect transition="in" filter="wipe(up)">
                                      <p:cBhvr>
                                        <p:cTn id="7" dur="500"/>
                                        <p:tgtEl>
                                          <p:spTgt spid="106500"/>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106501"/>
                                        </p:tgtEl>
                                        <p:attrNameLst>
                                          <p:attrName>style.visibility</p:attrName>
                                        </p:attrNameLst>
                                      </p:cBhvr>
                                      <p:to>
                                        <p:strVal val="visible"/>
                                      </p:to>
                                    </p:set>
                                    <p:animEffect transition="in" filter="wipe(up)">
                                      <p:cBhvr>
                                        <p:cTn id="10" dur="500"/>
                                        <p:tgtEl>
                                          <p:spTgt spid="106501"/>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1" fill="hold" grpId="0" nodeType="clickEffect">
                                  <p:stCondLst>
                                    <p:cond delay="0"/>
                                  </p:stCondLst>
                                  <p:childTnLst>
                                    <p:set>
                                      <p:cBhvr>
                                        <p:cTn id="14" dur="1" fill="hold">
                                          <p:stCondLst>
                                            <p:cond delay="0"/>
                                          </p:stCondLst>
                                        </p:cTn>
                                        <p:tgtEl>
                                          <p:spTgt spid="106502"/>
                                        </p:tgtEl>
                                        <p:attrNameLst>
                                          <p:attrName>style.visibility</p:attrName>
                                        </p:attrNameLst>
                                      </p:cBhvr>
                                      <p:to>
                                        <p:strVal val="visible"/>
                                      </p:to>
                                    </p:set>
                                    <p:animEffect transition="in" filter="wipe(up)">
                                      <p:cBhvr>
                                        <p:cTn id="15" dur="500"/>
                                        <p:tgtEl>
                                          <p:spTgt spid="106502"/>
                                        </p:tgtEl>
                                      </p:cBhvr>
                                    </p:animEffect>
                                  </p:childTnLst>
                                </p:cTn>
                              </p:par>
                              <p:par>
                                <p:cTn id="16" presetID="22" presetClass="entr" presetSubtype="1" fill="hold" grpId="0" nodeType="withEffect">
                                  <p:stCondLst>
                                    <p:cond delay="0"/>
                                  </p:stCondLst>
                                  <p:childTnLst>
                                    <p:set>
                                      <p:cBhvr>
                                        <p:cTn id="17" dur="1" fill="hold">
                                          <p:stCondLst>
                                            <p:cond delay="0"/>
                                          </p:stCondLst>
                                        </p:cTn>
                                        <p:tgtEl>
                                          <p:spTgt spid="106499"/>
                                        </p:tgtEl>
                                        <p:attrNameLst>
                                          <p:attrName>style.visibility</p:attrName>
                                        </p:attrNameLst>
                                      </p:cBhvr>
                                      <p:to>
                                        <p:strVal val="visible"/>
                                      </p:to>
                                    </p:set>
                                    <p:animEffect transition="in" filter="wipe(up)">
                                      <p:cBhvr>
                                        <p:cTn id="18" dur="500"/>
                                        <p:tgtEl>
                                          <p:spTgt spid="106499"/>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2" presetClass="entr" presetSubtype="1" fill="hold" grpId="0" nodeType="clickEffect">
                                  <p:stCondLst>
                                    <p:cond delay="0"/>
                                  </p:stCondLst>
                                  <p:childTnLst>
                                    <p:set>
                                      <p:cBhvr>
                                        <p:cTn id="22" dur="1" fill="hold">
                                          <p:stCondLst>
                                            <p:cond delay="0"/>
                                          </p:stCondLst>
                                        </p:cTn>
                                        <p:tgtEl>
                                          <p:spTgt spid="106506"/>
                                        </p:tgtEl>
                                        <p:attrNameLst>
                                          <p:attrName>style.visibility</p:attrName>
                                        </p:attrNameLst>
                                      </p:cBhvr>
                                      <p:to>
                                        <p:strVal val="visible"/>
                                      </p:to>
                                    </p:set>
                                    <p:animEffect transition="in" filter="wipe(up)">
                                      <p:cBhvr>
                                        <p:cTn id="23" dur="500"/>
                                        <p:tgtEl>
                                          <p:spTgt spid="106506"/>
                                        </p:tgtEl>
                                      </p:cBhvr>
                                    </p:animEffect>
                                  </p:childTnLst>
                                </p:cTn>
                              </p:par>
                              <p:par>
                                <p:cTn id="24" presetID="22" presetClass="entr" presetSubtype="1" fill="hold" grpId="0" nodeType="withEffect">
                                  <p:stCondLst>
                                    <p:cond delay="0"/>
                                  </p:stCondLst>
                                  <p:childTnLst>
                                    <p:set>
                                      <p:cBhvr>
                                        <p:cTn id="25" dur="1" fill="hold">
                                          <p:stCondLst>
                                            <p:cond delay="0"/>
                                          </p:stCondLst>
                                        </p:cTn>
                                        <p:tgtEl>
                                          <p:spTgt spid="106505"/>
                                        </p:tgtEl>
                                        <p:attrNameLst>
                                          <p:attrName>style.visibility</p:attrName>
                                        </p:attrNameLst>
                                      </p:cBhvr>
                                      <p:to>
                                        <p:strVal val="visible"/>
                                      </p:to>
                                    </p:set>
                                    <p:animEffect transition="in" filter="wipe(up)">
                                      <p:cBhvr>
                                        <p:cTn id="26" dur="500"/>
                                        <p:tgtEl>
                                          <p:spTgt spid="1065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499" grpId="0" animBg="1"/>
      <p:bldP spid="106500" grpId="0"/>
      <p:bldP spid="106501" grpId="0" animBg="1"/>
      <p:bldP spid="106502" grpId="0"/>
      <p:bldP spid="106505" grpId="0" animBg="1"/>
      <p:bldP spid="106506"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304800" y="304800"/>
            <a:ext cx="8077200" cy="1143000"/>
          </a:xfrm>
        </p:spPr>
        <p:txBody>
          <a:bodyPr/>
          <a:lstStyle/>
          <a:p>
            <a:pPr eaLnBrk="1" hangingPunct="1">
              <a:defRPr/>
            </a:pPr>
            <a:r>
              <a:rPr lang="en-US" sz="4200" dirty="0" smtClean="0">
                <a:solidFill>
                  <a:schemeClr val="accent3"/>
                </a:solidFill>
              </a:rPr>
              <a:t>American Support for the War</a:t>
            </a:r>
          </a:p>
        </p:txBody>
      </p:sp>
      <p:sp>
        <p:nvSpPr>
          <p:cNvPr id="108547" name="Text Box 3"/>
          <p:cNvSpPr txBox="1">
            <a:spLocks noChangeArrowheads="1"/>
          </p:cNvSpPr>
          <p:nvPr/>
        </p:nvSpPr>
        <p:spPr bwMode="auto">
          <a:xfrm>
            <a:off x="533400" y="1600200"/>
            <a:ext cx="7620000" cy="915988"/>
          </a:xfrm>
          <a:prstGeom prst="rect">
            <a:avLst/>
          </a:prstGeom>
          <a:solidFill>
            <a:srgbClr val="FFFF99"/>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marL="342900" indent="-342900"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algn="l" eaLnBrk="1" hangingPunct="1">
              <a:buFontTx/>
              <a:buAutoNum type="arabicPeriod"/>
            </a:pPr>
            <a:r>
              <a:rPr lang="en-US" altLang="en-US" sz="1800" b="0">
                <a:solidFill>
                  <a:schemeClr val="tx1"/>
                </a:solidFill>
                <a:latin typeface="Verdana" pitchFamily="34" charset="0"/>
              </a:rPr>
              <a:t>Roosevelt called on the nation to protect the “four freedoms” – freedom of speech, freedom of worship, freedom from want, and freedom from fear.</a:t>
            </a:r>
          </a:p>
        </p:txBody>
      </p:sp>
      <p:sp>
        <p:nvSpPr>
          <p:cNvPr id="108548" name="Text Box 4"/>
          <p:cNvSpPr txBox="1">
            <a:spLocks noChangeArrowheads="1"/>
          </p:cNvSpPr>
          <p:nvPr/>
        </p:nvSpPr>
        <p:spPr bwMode="auto">
          <a:xfrm>
            <a:off x="533400" y="2667000"/>
            <a:ext cx="7620000" cy="1465263"/>
          </a:xfrm>
          <a:prstGeom prst="rect">
            <a:avLst/>
          </a:prstGeom>
          <a:solidFill>
            <a:srgbClr val="FFFF99"/>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marL="342900" indent="-342900"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algn="l" eaLnBrk="1" hangingPunct="1"/>
            <a:r>
              <a:rPr lang="en-US" altLang="en-US" sz="1800" b="0">
                <a:solidFill>
                  <a:schemeClr val="tx1"/>
                </a:solidFill>
                <a:latin typeface="Verdana" pitchFamily="34" charset="0"/>
              </a:rPr>
              <a:t>2. The Office of War Information spread propaganda, or information and ideas designed to promote a cause.  Examples included posters encouraging people to join the armed forces or to save gasoline.  The OWI also warned the public about the dangers they faced.</a:t>
            </a:r>
          </a:p>
        </p:txBody>
      </p:sp>
      <p:sp>
        <p:nvSpPr>
          <p:cNvPr id="108549" name="Text Box 5"/>
          <p:cNvSpPr txBox="1">
            <a:spLocks noChangeArrowheads="1"/>
          </p:cNvSpPr>
          <p:nvPr/>
        </p:nvSpPr>
        <p:spPr bwMode="auto">
          <a:xfrm>
            <a:off x="533400" y="4267200"/>
            <a:ext cx="7620000" cy="641350"/>
          </a:xfrm>
          <a:prstGeom prst="rect">
            <a:avLst/>
          </a:prstGeom>
          <a:solidFill>
            <a:srgbClr val="FFFF99"/>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marL="342900" indent="-342900"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algn="l" eaLnBrk="1" hangingPunct="1"/>
            <a:r>
              <a:rPr lang="en-US" altLang="en-US" sz="1800" b="0">
                <a:solidFill>
                  <a:schemeClr val="tx1"/>
                </a:solidFill>
                <a:latin typeface="Verdana" pitchFamily="34" charset="0"/>
              </a:rPr>
              <a:t>3. Hollywood made a series of patriotic films that featured soldiers and workers on the home front.</a:t>
            </a:r>
          </a:p>
        </p:txBody>
      </p:sp>
      <p:pic>
        <p:nvPicPr>
          <p:cNvPr id="60422"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0" y="2057400"/>
            <a:ext cx="160338" cy="16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0423"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0" y="3352800"/>
            <a:ext cx="160338" cy="16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0424"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0" y="4495800"/>
            <a:ext cx="160338" cy="16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8553" name="Text Box 9"/>
          <p:cNvSpPr txBox="1">
            <a:spLocks noChangeArrowheads="1"/>
          </p:cNvSpPr>
          <p:nvPr/>
        </p:nvSpPr>
        <p:spPr bwMode="auto">
          <a:xfrm>
            <a:off x="533400" y="5029200"/>
            <a:ext cx="7620000" cy="915988"/>
          </a:xfrm>
          <a:prstGeom prst="rect">
            <a:avLst/>
          </a:prstGeom>
          <a:solidFill>
            <a:srgbClr val="FFFF99"/>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marL="342900" indent="-342900"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algn="l" eaLnBrk="1" hangingPunct="1"/>
            <a:r>
              <a:rPr lang="en-US" altLang="en-US" sz="1800" b="0">
                <a:solidFill>
                  <a:schemeClr val="tx1"/>
                </a:solidFill>
                <a:latin typeface="Verdana" pitchFamily="34" charset="0"/>
              </a:rPr>
              <a:t>4. Sometimes the drive to influence public attitudes led to conflict.  For example, the </a:t>
            </a:r>
            <a:r>
              <a:rPr lang="en-US" altLang="en-US" sz="1800" b="0" i="1">
                <a:solidFill>
                  <a:schemeClr val="tx1"/>
                </a:solidFill>
                <a:latin typeface="Verdana" pitchFamily="34" charset="0"/>
              </a:rPr>
              <a:t>Barnette</a:t>
            </a:r>
            <a:r>
              <a:rPr lang="en-US" altLang="en-US" sz="1800" b="0">
                <a:solidFill>
                  <a:schemeClr val="tx1"/>
                </a:solidFill>
                <a:latin typeface="Verdana" pitchFamily="34" charset="0"/>
              </a:rPr>
              <a:t> ruling argued that Americans could not be forced to salute the flag.</a:t>
            </a:r>
          </a:p>
        </p:txBody>
      </p:sp>
      <p:pic>
        <p:nvPicPr>
          <p:cNvPr id="60426" name="Picture 10"/>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8382000" y="5410200"/>
            <a:ext cx="171450" cy="171450"/>
          </a:xfrm>
          <a:noFill/>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8547"/>
                                        </p:tgtEl>
                                        <p:attrNameLst>
                                          <p:attrName>style.visibility</p:attrName>
                                        </p:attrNameLst>
                                      </p:cBhvr>
                                      <p:to>
                                        <p:strVal val="visible"/>
                                      </p:to>
                                    </p:set>
                                    <p:animEffect transition="in" filter="wipe(left)">
                                      <p:cBhvr>
                                        <p:cTn id="7" dur="500"/>
                                        <p:tgtEl>
                                          <p:spTgt spid="10854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8548"/>
                                        </p:tgtEl>
                                        <p:attrNameLst>
                                          <p:attrName>style.visibility</p:attrName>
                                        </p:attrNameLst>
                                      </p:cBhvr>
                                      <p:to>
                                        <p:strVal val="visible"/>
                                      </p:to>
                                    </p:set>
                                    <p:animEffect transition="in" filter="wipe(left)">
                                      <p:cBhvr>
                                        <p:cTn id="12" dur="500"/>
                                        <p:tgtEl>
                                          <p:spTgt spid="10854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08549"/>
                                        </p:tgtEl>
                                        <p:attrNameLst>
                                          <p:attrName>style.visibility</p:attrName>
                                        </p:attrNameLst>
                                      </p:cBhvr>
                                      <p:to>
                                        <p:strVal val="visible"/>
                                      </p:to>
                                    </p:set>
                                    <p:animEffect transition="in" filter="wipe(left)">
                                      <p:cBhvr>
                                        <p:cTn id="17" dur="500"/>
                                        <p:tgtEl>
                                          <p:spTgt spid="10854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08553"/>
                                        </p:tgtEl>
                                        <p:attrNameLst>
                                          <p:attrName>style.visibility</p:attrName>
                                        </p:attrNameLst>
                                      </p:cBhvr>
                                      <p:to>
                                        <p:strVal val="visible"/>
                                      </p:to>
                                    </p:set>
                                    <p:animEffect transition="in" filter="wipe(left)">
                                      <p:cBhvr>
                                        <p:cTn id="22" dur="500"/>
                                        <p:tgtEl>
                                          <p:spTgt spid="1085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547" grpId="0" animBg="1"/>
      <p:bldP spid="108548" grpId="0" animBg="1"/>
      <p:bldP spid="108549" grpId="0" animBg="1"/>
      <p:bldP spid="108553"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381000" y="457200"/>
            <a:ext cx="8077200" cy="530225"/>
          </a:xfrm>
        </p:spPr>
        <p:txBody>
          <a:bodyPr/>
          <a:lstStyle/>
          <a:p>
            <a:pPr eaLnBrk="1" hangingPunct="1">
              <a:defRPr/>
            </a:pPr>
            <a:r>
              <a:rPr lang="en-US" sz="4200" dirty="0" smtClean="0">
                <a:solidFill>
                  <a:schemeClr val="accent3"/>
                </a:solidFill>
              </a:rPr>
              <a:t>Japanese American Internment</a:t>
            </a:r>
          </a:p>
        </p:txBody>
      </p:sp>
      <p:sp>
        <p:nvSpPr>
          <p:cNvPr id="110595" name="Rectangle 3"/>
          <p:cNvSpPr>
            <a:spLocks noGrp="1" noChangeArrowheads="1"/>
          </p:cNvSpPr>
          <p:nvPr>
            <p:ph type="body" sz="half" idx="1"/>
          </p:nvPr>
        </p:nvSpPr>
        <p:spPr>
          <a:xfrm>
            <a:off x="228600" y="1295400"/>
            <a:ext cx="4114800" cy="5257800"/>
          </a:xfrm>
          <a:solidFill>
            <a:srgbClr val="336633"/>
          </a:solidFill>
        </p:spPr>
        <p:txBody>
          <a:bodyPr/>
          <a:lstStyle/>
          <a:p>
            <a:pPr algn="ctr" eaLnBrk="1" hangingPunct="1">
              <a:lnSpc>
                <a:spcPct val="80000"/>
              </a:lnSpc>
              <a:spcBef>
                <a:spcPct val="50000"/>
              </a:spcBef>
              <a:buFontTx/>
              <a:buAutoNum type="arabicPeriod"/>
            </a:pPr>
            <a:r>
              <a:rPr lang="en-US" altLang="en-US" sz="1900" b="1" smtClean="0">
                <a:solidFill>
                  <a:schemeClr val="bg1"/>
                </a:solidFill>
              </a:rPr>
              <a:t>Executive Order 9066</a:t>
            </a:r>
          </a:p>
          <a:p>
            <a:pPr eaLnBrk="1" hangingPunct="1">
              <a:lnSpc>
                <a:spcPct val="80000"/>
              </a:lnSpc>
              <a:spcBef>
                <a:spcPct val="50000"/>
              </a:spcBef>
              <a:buFont typeface="Arial" charset="0"/>
              <a:buChar char="–"/>
            </a:pPr>
            <a:r>
              <a:rPr lang="en-US" altLang="en-US" sz="1900" smtClean="0">
                <a:solidFill>
                  <a:schemeClr val="bg1"/>
                </a:solidFill>
              </a:rPr>
              <a:t>After Pearl Harbor, military officials began to investigate the Japanese American community for signs of spying or other illegal activity.</a:t>
            </a:r>
          </a:p>
          <a:p>
            <a:pPr eaLnBrk="1" hangingPunct="1">
              <a:lnSpc>
                <a:spcPct val="80000"/>
              </a:lnSpc>
              <a:spcBef>
                <a:spcPct val="50000"/>
              </a:spcBef>
              <a:buFont typeface="Arial" charset="0"/>
              <a:buChar char="–"/>
            </a:pPr>
            <a:r>
              <a:rPr lang="en-US" altLang="en-US" sz="1900" smtClean="0">
                <a:solidFill>
                  <a:schemeClr val="bg1"/>
                </a:solidFill>
              </a:rPr>
              <a:t>It was recommended that all people of Japanese background be removed from the West Coast.</a:t>
            </a:r>
          </a:p>
          <a:p>
            <a:pPr eaLnBrk="1" hangingPunct="1">
              <a:lnSpc>
                <a:spcPct val="80000"/>
              </a:lnSpc>
              <a:spcBef>
                <a:spcPct val="50000"/>
              </a:spcBef>
              <a:buFont typeface="Arial" charset="0"/>
              <a:buChar char="–"/>
            </a:pPr>
            <a:r>
              <a:rPr lang="en-US" altLang="en-US" sz="1900" smtClean="0">
                <a:solidFill>
                  <a:schemeClr val="bg1"/>
                </a:solidFill>
              </a:rPr>
              <a:t>Order 9066 established military zones and could force people to leave these zones.</a:t>
            </a:r>
          </a:p>
          <a:p>
            <a:pPr eaLnBrk="1" hangingPunct="1">
              <a:lnSpc>
                <a:spcPct val="80000"/>
              </a:lnSpc>
              <a:spcBef>
                <a:spcPct val="50000"/>
              </a:spcBef>
              <a:buFont typeface="Arial" charset="0"/>
              <a:buChar char="–"/>
            </a:pPr>
            <a:r>
              <a:rPr lang="en-US" altLang="en-US" sz="1900" smtClean="0">
                <a:solidFill>
                  <a:schemeClr val="bg1"/>
                </a:solidFill>
              </a:rPr>
              <a:t>Japanese Americans in California, Washington, Oregon, and Arizona were forced into </a:t>
            </a:r>
            <a:r>
              <a:rPr lang="en-US" altLang="en-US" sz="1900" b="1" smtClean="0">
                <a:solidFill>
                  <a:schemeClr val="bg1"/>
                </a:solidFill>
              </a:rPr>
              <a:t>internment</a:t>
            </a:r>
            <a:r>
              <a:rPr lang="en-US" altLang="en-US" sz="1900" smtClean="0">
                <a:solidFill>
                  <a:schemeClr val="bg1"/>
                </a:solidFill>
              </a:rPr>
              <a:t> camps.</a:t>
            </a:r>
          </a:p>
          <a:p>
            <a:pPr eaLnBrk="1" hangingPunct="1">
              <a:lnSpc>
                <a:spcPct val="80000"/>
              </a:lnSpc>
              <a:spcBef>
                <a:spcPct val="50000"/>
              </a:spcBef>
              <a:buFont typeface="Arial" charset="0"/>
              <a:buChar char="–"/>
            </a:pPr>
            <a:r>
              <a:rPr lang="en-US" altLang="en-US" sz="1900" smtClean="0">
                <a:solidFill>
                  <a:schemeClr val="bg1"/>
                </a:solidFill>
              </a:rPr>
              <a:t>Many lost their homes and businesses.</a:t>
            </a:r>
          </a:p>
        </p:txBody>
      </p:sp>
      <p:sp>
        <p:nvSpPr>
          <p:cNvPr id="110596" name="Rectangle 4"/>
          <p:cNvSpPr>
            <a:spLocks noGrp="1" noChangeArrowheads="1"/>
          </p:cNvSpPr>
          <p:nvPr>
            <p:ph type="body" sz="half" idx="2"/>
          </p:nvPr>
        </p:nvSpPr>
        <p:spPr>
          <a:xfrm>
            <a:off x="4419600" y="1295400"/>
            <a:ext cx="4267200" cy="5257800"/>
          </a:xfrm>
          <a:solidFill>
            <a:srgbClr val="336633"/>
          </a:solidFill>
        </p:spPr>
        <p:txBody>
          <a:bodyPr/>
          <a:lstStyle/>
          <a:p>
            <a:pPr marL="228600" indent="-228600" algn="ctr" eaLnBrk="1" hangingPunct="1">
              <a:lnSpc>
                <a:spcPct val="80000"/>
              </a:lnSpc>
              <a:spcBef>
                <a:spcPct val="50000"/>
              </a:spcBef>
              <a:buFontTx/>
              <a:buNone/>
            </a:pPr>
            <a:r>
              <a:rPr lang="en-US" altLang="en-US" sz="2000" b="1" smtClean="0">
                <a:solidFill>
                  <a:schemeClr val="bg1"/>
                </a:solidFill>
              </a:rPr>
              <a:t>2.  Japanese American Loyalty</a:t>
            </a:r>
          </a:p>
          <a:p>
            <a:pPr marL="228600" indent="-228600" eaLnBrk="1" hangingPunct="1">
              <a:lnSpc>
                <a:spcPct val="80000"/>
              </a:lnSpc>
              <a:spcBef>
                <a:spcPct val="50000"/>
              </a:spcBef>
              <a:buFont typeface="Arial" charset="0"/>
              <a:buChar char="–"/>
            </a:pPr>
            <a:r>
              <a:rPr lang="en-US" altLang="en-US" sz="2000" smtClean="0">
                <a:solidFill>
                  <a:schemeClr val="bg1"/>
                </a:solidFill>
              </a:rPr>
              <a:t>While interned, Japanese Americans were forced to answer questions about their loyalty to the United States.</a:t>
            </a:r>
          </a:p>
          <a:p>
            <a:pPr marL="228600" indent="-228600" eaLnBrk="1" hangingPunct="1">
              <a:lnSpc>
                <a:spcPct val="80000"/>
              </a:lnSpc>
              <a:spcBef>
                <a:spcPct val="50000"/>
              </a:spcBef>
              <a:buFont typeface="Arial" charset="0"/>
              <a:buChar char="–"/>
            </a:pPr>
            <a:r>
              <a:rPr lang="en-US" altLang="en-US" sz="2000" smtClean="0">
                <a:solidFill>
                  <a:schemeClr val="bg1"/>
                </a:solidFill>
              </a:rPr>
              <a:t>German and Italian Americans also faced restrictions.</a:t>
            </a:r>
          </a:p>
          <a:p>
            <a:pPr marL="228600" indent="-228600" eaLnBrk="1" hangingPunct="1">
              <a:lnSpc>
                <a:spcPct val="80000"/>
              </a:lnSpc>
              <a:spcBef>
                <a:spcPct val="50000"/>
              </a:spcBef>
              <a:buFont typeface="Arial" charset="0"/>
              <a:buChar char="–"/>
            </a:pPr>
            <a:r>
              <a:rPr lang="en-US" altLang="en-US" sz="2000" smtClean="0">
                <a:solidFill>
                  <a:schemeClr val="bg1"/>
                </a:solidFill>
              </a:rPr>
              <a:t>Many young people from the camps joined the armed forces to prove their loyalty.</a:t>
            </a:r>
          </a:p>
          <a:p>
            <a:pPr marL="228600" indent="-228600" eaLnBrk="1" hangingPunct="1">
              <a:lnSpc>
                <a:spcPct val="80000"/>
              </a:lnSpc>
              <a:spcBef>
                <a:spcPct val="50000"/>
              </a:spcBef>
              <a:buFont typeface="Arial" charset="0"/>
              <a:buChar char="–"/>
            </a:pPr>
            <a:r>
              <a:rPr lang="en-US" altLang="en-US" sz="2000" smtClean="0">
                <a:solidFill>
                  <a:schemeClr val="bg1"/>
                </a:solidFill>
              </a:rPr>
              <a:t>Not all Japanese Americans accepted their internment peacefully.</a:t>
            </a:r>
          </a:p>
          <a:p>
            <a:pPr marL="228600" indent="-228600" eaLnBrk="1" hangingPunct="1">
              <a:lnSpc>
                <a:spcPct val="80000"/>
              </a:lnSpc>
              <a:spcBef>
                <a:spcPct val="50000"/>
              </a:spcBef>
              <a:buFont typeface="Arial" charset="0"/>
              <a:buChar char="–"/>
            </a:pPr>
            <a:r>
              <a:rPr lang="en-US" altLang="en-US" sz="2000" smtClean="0">
                <a:solidFill>
                  <a:schemeClr val="bg1"/>
                </a:solidFill>
              </a:rPr>
              <a:t>Some mounted legal challenges such as </a:t>
            </a:r>
            <a:r>
              <a:rPr lang="en-US" altLang="en-US" sz="2000" i="1" smtClean="0">
                <a:solidFill>
                  <a:schemeClr val="bg1"/>
                </a:solidFill>
              </a:rPr>
              <a:t>Korematsu </a:t>
            </a:r>
            <a:r>
              <a:rPr lang="en-US" altLang="en-US" sz="2000" smtClean="0">
                <a:solidFill>
                  <a:schemeClr val="bg1"/>
                </a:solidFill>
              </a:rPr>
              <a:t>v.</a:t>
            </a:r>
            <a:r>
              <a:rPr lang="en-US" altLang="en-US" sz="2000" i="1" smtClean="0">
                <a:solidFill>
                  <a:schemeClr val="bg1"/>
                </a:solidFill>
              </a:rPr>
              <a:t> United States.</a:t>
            </a:r>
            <a:endParaRPr lang="en-US" altLang="en-US" sz="2000" smtClean="0">
              <a:solidFill>
                <a:schemeClr val="bg1"/>
              </a:solidFill>
            </a:endParaRPr>
          </a:p>
        </p:txBody>
      </p:sp>
      <p:pic>
        <p:nvPicPr>
          <p:cNvPr id="6144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55063" y="3352800"/>
            <a:ext cx="160337" cy="16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46"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55063" y="3810000"/>
            <a:ext cx="160337" cy="16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10595"/>
                                        </p:tgtEl>
                                        <p:attrNameLst>
                                          <p:attrName>style.visibility</p:attrName>
                                        </p:attrNameLst>
                                      </p:cBhvr>
                                      <p:to>
                                        <p:strVal val="visible"/>
                                      </p:to>
                                    </p:set>
                                    <p:anim calcmode="lin" valueType="num">
                                      <p:cBhvr additive="base">
                                        <p:cTn id="7" dur="500" fill="hold"/>
                                        <p:tgtEl>
                                          <p:spTgt spid="110595"/>
                                        </p:tgtEl>
                                        <p:attrNameLst>
                                          <p:attrName>ppt_x</p:attrName>
                                        </p:attrNameLst>
                                      </p:cBhvr>
                                      <p:tavLst>
                                        <p:tav tm="0">
                                          <p:val>
                                            <p:strVal val="0-#ppt_w/2"/>
                                          </p:val>
                                        </p:tav>
                                        <p:tav tm="100000">
                                          <p:val>
                                            <p:strVal val="#ppt_x"/>
                                          </p:val>
                                        </p:tav>
                                      </p:tavLst>
                                    </p:anim>
                                    <p:anim calcmode="lin" valueType="num">
                                      <p:cBhvr additive="base">
                                        <p:cTn id="8" dur="500" fill="hold"/>
                                        <p:tgtEl>
                                          <p:spTgt spid="110595"/>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10596"/>
                                        </p:tgtEl>
                                        <p:attrNameLst>
                                          <p:attrName>style.visibility</p:attrName>
                                        </p:attrNameLst>
                                      </p:cBhvr>
                                      <p:to>
                                        <p:strVal val="visible"/>
                                      </p:to>
                                    </p:set>
                                    <p:anim calcmode="lin" valueType="num">
                                      <p:cBhvr additive="base">
                                        <p:cTn id="13" dur="500" fill="hold"/>
                                        <p:tgtEl>
                                          <p:spTgt spid="110596"/>
                                        </p:tgtEl>
                                        <p:attrNameLst>
                                          <p:attrName>ppt_x</p:attrName>
                                        </p:attrNameLst>
                                      </p:cBhvr>
                                      <p:tavLst>
                                        <p:tav tm="0">
                                          <p:val>
                                            <p:strVal val="1+#ppt_w/2"/>
                                          </p:val>
                                        </p:tav>
                                        <p:tav tm="100000">
                                          <p:val>
                                            <p:strVal val="#ppt_x"/>
                                          </p:val>
                                        </p:tav>
                                      </p:tavLst>
                                    </p:anim>
                                    <p:anim calcmode="lin" valueType="num">
                                      <p:cBhvr additive="base">
                                        <p:cTn id="14" dur="500" fill="hold"/>
                                        <p:tgtEl>
                                          <p:spTgt spid="11059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595" grpId="0" animBg="1"/>
      <p:bldP spid="110596"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533400" y="688975"/>
            <a:ext cx="8077200" cy="530225"/>
          </a:xfrm>
        </p:spPr>
        <p:txBody>
          <a:bodyPr/>
          <a:lstStyle/>
          <a:p>
            <a:pPr eaLnBrk="1" hangingPunct="1">
              <a:defRPr/>
            </a:pPr>
            <a:r>
              <a:rPr lang="en-US" sz="4000" i="1" dirty="0" err="1" smtClean="0">
                <a:solidFill>
                  <a:schemeClr val="accent3"/>
                </a:solidFill>
              </a:rPr>
              <a:t>Korematsu</a:t>
            </a:r>
            <a:r>
              <a:rPr lang="en-US" sz="4000" i="1" dirty="0" smtClean="0">
                <a:solidFill>
                  <a:schemeClr val="accent3"/>
                </a:solidFill>
              </a:rPr>
              <a:t> </a:t>
            </a:r>
            <a:r>
              <a:rPr lang="en-US" sz="4000" dirty="0" smtClean="0">
                <a:solidFill>
                  <a:schemeClr val="accent3"/>
                </a:solidFill>
              </a:rPr>
              <a:t>v.</a:t>
            </a:r>
            <a:r>
              <a:rPr lang="en-US" sz="4000" i="1" dirty="0" smtClean="0">
                <a:solidFill>
                  <a:schemeClr val="accent3"/>
                </a:solidFill>
              </a:rPr>
              <a:t> United States</a:t>
            </a:r>
            <a:r>
              <a:rPr lang="en-US" sz="4000" dirty="0" smtClean="0">
                <a:solidFill>
                  <a:schemeClr val="accent3"/>
                </a:solidFill>
              </a:rPr>
              <a:t> (1944)</a:t>
            </a:r>
          </a:p>
        </p:txBody>
      </p:sp>
      <p:sp>
        <p:nvSpPr>
          <p:cNvPr id="62467" name="Rectangle 3"/>
          <p:cNvSpPr>
            <a:spLocks noGrp="1" noChangeArrowheads="1"/>
          </p:cNvSpPr>
          <p:nvPr>
            <p:ph type="body" idx="1"/>
          </p:nvPr>
        </p:nvSpPr>
        <p:spPr>
          <a:xfrm>
            <a:off x="533400" y="1752600"/>
            <a:ext cx="8077200" cy="4419600"/>
          </a:xfrm>
          <a:solidFill>
            <a:srgbClr val="FFFF99"/>
          </a:solidFill>
          <a:ln>
            <a:solidFill>
              <a:srgbClr val="FFFF99"/>
            </a:solidFill>
            <a:miter lim="800000"/>
            <a:headEnd/>
            <a:tailEnd/>
          </a:ln>
        </p:spPr>
        <p:txBody>
          <a:bodyPr/>
          <a:lstStyle/>
          <a:p>
            <a:pPr marL="609600" indent="-609600" eaLnBrk="1" hangingPunct="1">
              <a:lnSpc>
                <a:spcPct val="80000"/>
              </a:lnSpc>
              <a:spcBef>
                <a:spcPct val="50000"/>
              </a:spcBef>
              <a:buFontTx/>
              <a:buAutoNum type="arabicPeriod"/>
            </a:pPr>
            <a:r>
              <a:rPr lang="en-US" altLang="en-US" sz="2200" smtClean="0"/>
              <a:t>The Supreme Court tried to find the right balance between the rights of Japanese Americans and wartime needs.</a:t>
            </a:r>
          </a:p>
          <a:p>
            <a:pPr marL="609600" indent="-609600" eaLnBrk="1" hangingPunct="1">
              <a:lnSpc>
                <a:spcPct val="80000"/>
              </a:lnSpc>
              <a:spcBef>
                <a:spcPct val="50000"/>
              </a:spcBef>
              <a:buFontTx/>
              <a:buAutoNum type="arabicPeriod"/>
            </a:pPr>
            <a:r>
              <a:rPr lang="en-US" altLang="en-US" sz="2200" smtClean="0"/>
              <a:t>Fred Korematsu refused the executive order that relocated 110,000 Japanese Americans to internment camps. </a:t>
            </a:r>
          </a:p>
          <a:p>
            <a:pPr marL="990600" lvl="1" indent="-533400" eaLnBrk="1" hangingPunct="1">
              <a:lnSpc>
                <a:spcPct val="80000"/>
              </a:lnSpc>
              <a:spcBef>
                <a:spcPct val="50000"/>
              </a:spcBef>
            </a:pPr>
            <a:r>
              <a:rPr lang="en-US" altLang="en-US" sz="2200" smtClean="0"/>
              <a:t>Korematsu was born in Oakland, California, and was an American citizen.</a:t>
            </a:r>
          </a:p>
          <a:p>
            <a:pPr marL="990600" lvl="1" indent="-533400" eaLnBrk="1" hangingPunct="1">
              <a:lnSpc>
                <a:spcPct val="80000"/>
              </a:lnSpc>
              <a:spcBef>
                <a:spcPct val="50000"/>
              </a:spcBef>
            </a:pPr>
            <a:r>
              <a:rPr lang="en-US" altLang="en-US" sz="2200" smtClean="0"/>
              <a:t>He was arrested and then appealed his case to the Supreme Court.</a:t>
            </a:r>
          </a:p>
          <a:p>
            <a:pPr marL="609600" indent="-609600" eaLnBrk="1" hangingPunct="1">
              <a:lnSpc>
                <a:spcPct val="80000"/>
              </a:lnSpc>
              <a:spcBef>
                <a:spcPct val="50000"/>
              </a:spcBef>
              <a:buFontTx/>
              <a:buAutoNum type="arabicPeriod"/>
            </a:pPr>
            <a:r>
              <a:rPr lang="en-US" altLang="en-US" sz="2200" smtClean="0"/>
              <a:t>The Supreme Court ruled against Korematsu stating that the relocation order was justified as a temporary wartime measure.</a:t>
            </a:r>
          </a:p>
          <a:p>
            <a:pPr marL="990600" lvl="1" indent="-533400" eaLnBrk="1" hangingPunct="1">
              <a:lnSpc>
                <a:spcPct val="80000"/>
              </a:lnSpc>
              <a:spcBef>
                <a:spcPct val="50000"/>
              </a:spcBef>
            </a:pPr>
            <a:r>
              <a:rPr lang="en-US" altLang="en-US" sz="2200" smtClean="0"/>
              <a:t>He continued to work for civil rights and had his conviction overturned in 1983.</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533400" y="304800"/>
            <a:ext cx="8077200" cy="1143000"/>
          </a:xfrm>
        </p:spPr>
        <p:txBody>
          <a:bodyPr/>
          <a:lstStyle/>
          <a:p>
            <a:pPr eaLnBrk="1" hangingPunct="1">
              <a:defRPr/>
            </a:pPr>
            <a:r>
              <a:rPr lang="en-US" sz="3600" dirty="0" smtClean="0">
                <a:solidFill>
                  <a:schemeClr val="accent3"/>
                </a:solidFill>
              </a:rPr>
              <a:t>New Roles for Federal Government </a:t>
            </a:r>
          </a:p>
        </p:txBody>
      </p:sp>
      <p:sp>
        <p:nvSpPr>
          <p:cNvPr id="63491" name="Rectangle 3"/>
          <p:cNvSpPr>
            <a:spLocks noGrp="1" noChangeArrowheads="1"/>
          </p:cNvSpPr>
          <p:nvPr>
            <p:ph type="body" idx="1"/>
          </p:nvPr>
        </p:nvSpPr>
        <p:spPr>
          <a:xfrm>
            <a:off x="533400" y="1828800"/>
            <a:ext cx="8077200" cy="3886200"/>
          </a:xfrm>
          <a:solidFill>
            <a:srgbClr val="FFFF99"/>
          </a:solidFill>
          <a:ln>
            <a:solidFill>
              <a:srgbClr val="FFFF99"/>
            </a:solidFill>
            <a:miter lim="800000"/>
            <a:headEnd/>
            <a:tailEnd/>
          </a:ln>
        </p:spPr>
        <p:txBody>
          <a:bodyPr/>
          <a:lstStyle/>
          <a:p>
            <a:pPr eaLnBrk="1" hangingPunct="1">
              <a:lnSpc>
                <a:spcPct val="80000"/>
              </a:lnSpc>
              <a:spcBef>
                <a:spcPct val="50000"/>
              </a:spcBef>
            </a:pPr>
            <a:r>
              <a:rPr lang="en-US" altLang="en-US" sz="2200" smtClean="0"/>
              <a:t>The Office of Price Administration placed limits on the prices businesses could charge for products and materials.</a:t>
            </a:r>
          </a:p>
          <a:p>
            <a:pPr eaLnBrk="1" hangingPunct="1">
              <a:lnSpc>
                <a:spcPct val="80000"/>
              </a:lnSpc>
              <a:spcBef>
                <a:spcPct val="50000"/>
              </a:spcBef>
            </a:pPr>
            <a:r>
              <a:rPr lang="en-US" altLang="en-US" sz="2200" smtClean="0"/>
              <a:t>The War Production Board made sure the military got the products and resources it needed.  </a:t>
            </a:r>
          </a:p>
          <a:p>
            <a:pPr lvl="1" eaLnBrk="1" hangingPunct="1">
              <a:lnSpc>
                <a:spcPct val="80000"/>
              </a:lnSpc>
              <a:spcBef>
                <a:spcPct val="50000"/>
              </a:spcBef>
            </a:pPr>
            <a:r>
              <a:rPr lang="en-US" altLang="en-US" sz="2200" smtClean="0"/>
              <a:t>The WPB placed limits on clothing manufacturers.</a:t>
            </a:r>
          </a:p>
          <a:p>
            <a:pPr lvl="1" eaLnBrk="1" hangingPunct="1">
              <a:lnSpc>
                <a:spcPct val="80000"/>
              </a:lnSpc>
              <a:spcBef>
                <a:spcPct val="50000"/>
              </a:spcBef>
            </a:pPr>
            <a:r>
              <a:rPr lang="en-US" altLang="en-US" sz="2200" smtClean="0"/>
              <a:t>The WPB placed restrictions on clothing.  For examples, jackets were only allowed to be a certain length.</a:t>
            </a:r>
          </a:p>
          <a:p>
            <a:pPr eaLnBrk="1" hangingPunct="1">
              <a:lnSpc>
                <a:spcPct val="80000"/>
              </a:lnSpc>
              <a:spcBef>
                <a:spcPct val="50000"/>
              </a:spcBef>
            </a:pPr>
            <a:r>
              <a:rPr lang="en-US" altLang="en-US" sz="2200" smtClean="0"/>
              <a:t>Government spending during the war rose sharply.  Most of the money went to the armed forces. </a:t>
            </a:r>
          </a:p>
          <a:p>
            <a:pPr eaLnBrk="1" hangingPunct="1">
              <a:lnSpc>
                <a:spcPct val="80000"/>
              </a:lnSpc>
              <a:spcBef>
                <a:spcPct val="50000"/>
              </a:spcBef>
            </a:pPr>
            <a:r>
              <a:rPr lang="en-US" altLang="en-US" sz="2200" smtClean="0"/>
              <a:t>The government increased income tax rates to help pay for the war.  Millions paid income taxes for the very first time.</a:t>
            </a:r>
          </a:p>
        </p:txBody>
      </p:sp>
      <p:sp>
        <p:nvSpPr>
          <p:cNvPr id="63492" name="Rectangle 4">
            <a:hlinkClick r:id="" action="ppaction://hlinkshowjump?jump=firstslide"/>
          </p:cNvPr>
          <p:cNvSpPr>
            <a:spLocks noChangeArrowheads="1"/>
          </p:cNvSpPr>
          <p:nvPr/>
        </p:nvSpPr>
        <p:spPr bwMode="auto">
          <a:xfrm>
            <a:off x="6934200" y="6019800"/>
            <a:ext cx="6096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eaLnBrk="1" hangingPunct="1"/>
            <a:endParaRPr lang="en-US"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defRPr/>
            </a:pPr>
            <a:r>
              <a:rPr lang="en-US" sz="4200" dirty="0" smtClean="0">
                <a:solidFill>
                  <a:schemeClr val="accent3"/>
                </a:solidFill>
              </a:rPr>
              <a:t>The United States Enters the War</a:t>
            </a:r>
          </a:p>
        </p:txBody>
      </p:sp>
      <p:sp>
        <p:nvSpPr>
          <p:cNvPr id="18435" name="Text Box 3"/>
          <p:cNvSpPr txBox="1">
            <a:spLocks noChangeArrowheads="1"/>
          </p:cNvSpPr>
          <p:nvPr/>
        </p:nvSpPr>
        <p:spPr bwMode="auto">
          <a:xfrm>
            <a:off x="533400" y="1371600"/>
            <a:ext cx="8077200" cy="5029200"/>
          </a:xfrm>
          <a:prstGeom prst="rect">
            <a:avLst/>
          </a:prstGeom>
          <a:solidFill>
            <a:srgbClr val="FFFF99"/>
          </a:solidFill>
          <a:ln w="9525">
            <a:solidFill>
              <a:srgbClr val="FFFF99"/>
            </a:solidFill>
            <a:miter lim="800000"/>
            <a:headEnd/>
            <a:tailEnd/>
          </a:ln>
        </p:spPr>
        <p:txBody>
          <a:bodyPr/>
          <a:lstStyle>
            <a:lvl1pPr marL="342900" indent="-342900"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eaLnBrk="1" hangingPunct="1">
              <a:spcBef>
                <a:spcPct val="50000"/>
              </a:spcBef>
            </a:pPr>
            <a:r>
              <a:rPr lang="en-US" altLang="en-US" sz="1800">
                <a:latin typeface="Verdana" pitchFamily="34" charset="0"/>
              </a:rPr>
              <a:t>The Main Idea</a:t>
            </a:r>
          </a:p>
          <a:p>
            <a:pPr eaLnBrk="1" hangingPunct="1"/>
            <a:r>
              <a:rPr lang="en-US" altLang="en-US" sz="1600" b="0">
                <a:latin typeface="Verdana" pitchFamily="34" charset="0"/>
              </a:rPr>
              <a:t>Isolationist feeling in the United States was strong in the 1930s, but Axis aggression eventually destroyed it, pushed the United States into war and </a:t>
            </a:r>
            <a:r>
              <a:rPr lang="en-US" altLang="en-US" sz="1600" b="0"/>
              <a:t>spurred the mobilization of American military and industrial might</a:t>
            </a:r>
            <a:r>
              <a:rPr lang="en-US" altLang="en-US" sz="1600" b="0">
                <a:latin typeface="Verdana" pitchFamily="34" charset="0"/>
              </a:rPr>
              <a:t>.</a:t>
            </a:r>
            <a:endParaRPr lang="en-US" altLang="en-US" sz="1600">
              <a:latin typeface="Verdana" pitchFamily="34" charset="0"/>
            </a:endParaRPr>
          </a:p>
          <a:p>
            <a:pPr eaLnBrk="1" hangingPunct="1"/>
            <a:endParaRPr lang="en-US" altLang="en-US" sz="1600">
              <a:latin typeface="Verdana" pitchFamily="34" charset="0"/>
            </a:endParaRPr>
          </a:p>
          <a:p>
            <a:pPr eaLnBrk="1" hangingPunct="1"/>
            <a:r>
              <a:rPr lang="en-US" altLang="en-US" sz="1800">
                <a:latin typeface="Verdana" pitchFamily="34" charset="0"/>
              </a:rPr>
              <a:t>Reading Focus</a:t>
            </a:r>
          </a:p>
          <a:p>
            <a:pPr algn="l" eaLnBrk="1" hangingPunct="1">
              <a:spcBef>
                <a:spcPct val="50000"/>
              </a:spcBef>
              <a:buFontTx/>
              <a:buChar char="•"/>
            </a:pPr>
            <a:r>
              <a:rPr lang="en-US" altLang="en-US" sz="1600" b="0"/>
              <a:t>Why was a commitment to isolationism so widespread in the 1930s? </a:t>
            </a:r>
          </a:p>
          <a:p>
            <a:pPr algn="l" eaLnBrk="1" hangingPunct="1">
              <a:spcBef>
                <a:spcPct val="50000"/>
              </a:spcBef>
              <a:buFontTx/>
              <a:buChar char="•"/>
            </a:pPr>
            <a:r>
              <a:rPr lang="en-US" altLang="en-US" sz="1600" b="0"/>
              <a:t>How did Roosevelt balance American isolationism with the need to intervene in the war?</a:t>
            </a:r>
          </a:p>
          <a:p>
            <a:pPr algn="l" eaLnBrk="1" hangingPunct="1">
              <a:spcBef>
                <a:spcPct val="50000"/>
              </a:spcBef>
              <a:buFontTx/>
              <a:buChar char="•"/>
            </a:pPr>
            <a:r>
              <a:rPr lang="en-US" altLang="en-US" sz="1600" b="0"/>
              <a:t>What did the United States do to prepare for war in 1940 and 1941?</a:t>
            </a:r>
          </a:p>
          <a:p>
            <a:pPr algn="l" eaLnBrk="1" hangingPunct="1">
              <a:spcBef>
                <a:spcPct val="50000"/>
              </a:spcBef>
              <a:buFontTx/>
              <a:buChar char="•"/>
            </a:pPr>
            <a:r>
              <a:rPr lang="en-US" altLang="en-US" sz="1600" b="0"/>
              <a:t>What were the causes and effects of the Japanese attack at Pearl Harbor?</a:t>
            </a:r>
          </a:p>
          <a:p>
            <a:pPr algn="l" eaLnBrk="1" hangingPunct="1">
              <a:spcBef>
                <a:spcPct val="50000"/>
              </a:spcBef>
              <a:buFontTx/>
              <a:buChar char="•"/>
            </a:pPr>
            <a:r>
              <a:rPr lang="en-US" altLang="en-US" sz="1600" b="0"/>
              <a:t>How did the U.S. armed forces mobilize to fight World War II? </a:t>
            </a:r>
          </a:p>
          <a:p>
            <a:pPr algn="l" eaLnBrk="1" hangingPunct="1">
              <a:spcBef>
                <a:spcPct val="50000"/>
              </a:spcBef>
              <a:buFontTx/>
              <a:buChar char="•"/>
            </a:pPr>
            <a:r>
              <a:rPr lang="en-US" altLang="en-US" sz="1600" b="0"/>
              <a:t>What role did American industry and science play in mobilizing to fight World War II?</a:t>
            </a:r>
          </a:p>
          <a:p>
            <a:pPr algn="l" eaLnBrk="1" hangingPunct="1">
              <a:spcBef>
                <a:spcPct val="50000"/>
              </a:spcBef>
              <a:buFontTx/>
              <a:buChar char="•"/>
            </a:pPr>
            <a:r>
              <a:rPr lang="en-US" altLang="en-US" sz="1600" b="0"/>
              <a:t>How did mobilization challenge the nation’s ideals of freedom?</a:t>
            </a:r>
          </a:p>
          <a:p>
            <a:pPr algn="l" eaLnBrk="1" hangingPunct="1">
              <a:spcBef>
                <a:spcPct val="50000"/>
              </a:spcBef>
              <a:buFontTx/>
              <a:buChar char="•"/>
            </a:pPr>
            <a:endParaRPr lang="en-US" altLang="en-US" sz="1600" b="0"/>
          </a:p>
        </p:txBody>
      </p:sp>
      <p:sp>
        <p:nvSpPr>
          <p:cNvPr id="18436" name="Rectangle 4">
            <a:hlinkClick r:id="" action="ppaction://hlinkshowjump?jump=firstslide"/>
          </p:cNvPr>
          <p:cNvSpPr>
            <a:spLocks noChangeArrowheads="1"/>
          </p:cNvSpPr>
          <p:nvPr/>
        </p:nvSpPr>
        <p:spPr bwMode="auto">
          <a:xfrm>
            <a:off x="6172200" y="6019800"/>
            <a:ext cx="7620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eaLnBrk="1" hangingPunct="1"/>
            <a:endParaRPr lang="en-US" altLang="en-US"/>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43-0045a.jpg"/>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1066800" y="584200"/>
            <a:ext cx="7010400" cy="568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Text Box 3"/>
          <p:cNvSpPr txBox="1">
            <a:spLocks noChangeArrowheads="1"/>
          </p:cNvSpPr>
          <p:nvPr/>
        </p:nvSpPr>
        <p:spPr bwMode="auto">
          <a:xfrm>
            <a:off x="381000" y="3048000"/>
            <a:ext cx="8550275"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eaLnBrk="1" hangingPunct="1"/>
            <a:r>
              <a:rPr lang="en-US" altLang="en-US" sz="3600">
                <a:solidFill>
                  <a:srgbClr val="FF0000"/>
                </a:solidFill>
                <a:latin typeface="Stencil" pitchFamily="82" charset="0"/>
              </a:rPr>
              <a:t>Atrocities of WWII</a:t>
            </a:r>
          </a:p>
        </p:txBody>
      </p:sp>
      <p:sp>
        <p:nvSpPr>
          <p:cNvPr id="64516" name="Rectangle 5"/>
          <p:cNvSpPr>
            <a:spLocks noChangeArrowheads="1"/>
          </p:cNvSpPr>
          <p:nvPr/>
        </p:nvSpPr>
        <p:spPr bwMode="auto">
          <a:xfrm>
            <a:off x="1714500" y="11096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eaLnBrk="1" hangingPunct="1"/>
            <a:endParaRPr lang="en-US" alt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9" presetClass="entr" presetSubtype="10" fill="hold" nodeType="clickEffect">
                                  <p:stCondLst>
                                    <p:cond delay="0"/>
                                  </p:stCondLst>
                                  <p:childTnLst>
                                    <p:set>
                                      <p:cBhvr>
                                        <p:cTn id="6" dur="1" fill="hold">
                                          <p:stCondLst>
                                            <p:cond delay="0"/>
                                          </p:stCondLst>
                                        </p:cTn>
                                        <p:tgtEl>
                                          <p:spTgt spid="2052"/>
                                        </p:tgtEl>
                                        <p:attrNameLst>
                                          <p:attrName>style.visibility</p:attrName>
                                        </p:attrNameLst>
                                      </p:cBhvr>
                                      <p:to>
                                        <p:strVal val="visible"/>
                                      </p:to>
                                    </p:set>
                                    <p:anim calcmode="lin" valueType="num">
                                      <p:cBhvr>
                                        <p:cTn id="7" dur="5000" fill="hold"/>
                                        <p:tgtEl>
                                          <p:spTgt spid="2052"/>
                                        </p:tgtEl>
                                        <p:attrNameLst>
                                          <p:attrName>ppt_w</p:attrName>
                                        </p:attrNameLst>
                                      </p:cBhvr>
                                      <p:tavLst>
                                        <p:tav tm="0" fmla="#ppt_w*sin(2.5*pi*$)">
                                          <p:val>
                                            <p:fltVal val="0"/>
                                          </p:val>
                                        </p:tav>
                                        <p:tav tm="100000">
                                          <p:val>
                                            <p:fltVal val="1"/>
                                          </p:val>
                                        </p:tav>
                                      </p:tavLst>
                                    </p:anim>
                                    <p:anim calcmode="lin" valueType="num">
                                      <p:cBhvr>
                                        <p:cTn id="8" dur="5000" fill="hold"/>
                                        <p:tgtEl>
                                          <p:spTgt spid="2052"/>
                                        </p:tgtEl>
                                        <p:attrNameLst>
                                          <p:attrName>ppt_h</p:attrName>
                                        </p:attrNameLst>
                                      </p:cBhvr>
                                      <p:tavLst>
                                        <p:tav tm="0">
                                          <p:val>
                                            <p:strVal val="#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iterate type="lt">
                                    <p:tmPct val="100000"/>
                                  </p:iterate>
                                  <p:childTnLst>
                                    <p:set>
                                      <p:cBhvr>
                                        <p:cTn id="12" dur="1" fill="hold">
                                          <p:stCondLst>
                                            <p:cond delay="0"/>
                                          </p:stCondLst>
                                        </p:cTn>
                                        <p:tgtEl>
                                          <p:spTgt spid="2051"/>
                                        </p:tgtEl>
                                        <p:attrNameLst>
                                          <p:attrName>style.visibility</p:attrName>
                                        </p:attrNameLst>
                                      </p:cBhvr>
                                      <p:to>
                                        <p:strVal val="visible"/>
                                      </p:to>
                                    </p:set>
                                    <p:anim calcmode="lin" valueType="num">
                                      <p:cBhvr additive="base">
                                        <p:cTn id="13" dur="75" fill="hold"/>
                                        <p:tgtEl>
                                          <p:spTgt spid="2051"/>
                                        </p:tgtEl>
                                        <p:attrNameLst>
                                          <p:attrName>ppt_x</p:attrName>
                                        </p:attrNameLst>
                                      </p:cBhvr>
                                      <p:tavLst>
                                        <p:tav tm="0">
                                          <p:val>
                                            <p:strVal val="#ppt_x"/>
                                          </p:val>
                                        </p:tav>
                                        <p:tav tm="100000">
                                          <p:val>
                                            <p:strVal val="#ppt_x"/>
                                          </p:val>
                                        </p:tav>
                                      </p:tavLst>
                                    </p:anim>
                                    <p:anim calcmode="lin" valueType="num">
                                      <p:cBhvr additive="base">
                                        <p:cTn id="14" dur="75" fill="hold"/>
                                        <p:tgtEl>
                                          <p:spTgt spid="2051"/>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2" name="typ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1" grpId="0" autoUpdateAnimBg="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5538" name="Picture 6" descr="http://www.cowboyclipart.net/horizontalrules/barbed_wire1.gif"/>
          <p:cNvPicPr>
            <a:picLocks noChangeAspect="1" noChangeArrowheads="1"/>
          </p:cNvPicPr>
          <p:nvPr/>
        </p:nvPicPr>
        <p:blipFill>
          <a:blip r:embed="rId3">
            <a:lum bright="48000"/>
            <a:grayscl/>
            <a:extLst>
              <a:ext uri="{28A0092B-C50C-407E-A947-70E740481C1C}">
                <a14:useLocalDpi xmlns:a14="http://schemas.microsoft.com/office/drawing/2010/main" val="0"/>
              </a:ext>
            </a:extLst>
          </a:blip>
          <a:srcRect/>
          <a:stretch>
            <a:fillRect/>
          </a:stretch>
        </p:blipFill>
        <p:spPr bwMode="auto">
          <a:xfrm>
            <a:off x="304800" y="304800"/>
            <a:ext cx="86106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5539" name="Picture 9" descr="http://www.cowboyclipart.net/horizontalrules/barbed_wire1.gif"/>
          <p:cNvPicPr>
            <a:picLocks noChangeAspect="1" noChangeArrowheads="1"/>
          </p:cNvPicPr>
          <p:nvPr/>
        </p:nvPicPr>
        <p:blipFill>
          <a:blip r:embed="rId3">
            <a:lum bright="48000"/>
            <a:grayscl/>
            <a:extLst>
              <a:ext uri="{28A0092B-C50C-407E-A947-70E740481C1C}">
                <a14:useLocalDpi xmlns:a14="http://schemas.microsoft.com/office/drawing/2010/main" val="0"/>
              </a:ext>
            </a:extLst>
          </a:blip>
          <a:srcRect/>
          <a:stretch>
            <a:fillRect/>
          </a:stretch>
        </p:blipFill>
        <p:spPr bwMode="auto">
          <a:xfrm>
            <a:off x="304800" y="1447800"/>
            <a:ext cx="86106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5540" name="Picture 10" descr="http://www.cowboyclipart.net/horizontalrules/barbed_wire1.gif"/>
          <p:cNvPicPr>
            <a:picLocks noChangeAspect="1" noChangeArrowheads="1"/>
          </p:cNvPicPr>
          <p:nvPr/>
        </p:nvPicPr>
        <p:blipFill>
          <a:blip r:embed="rId3">
            <a:lum bright="48000"/>
            <a:grayscl/>
            <a:extLst>
              <a:ext uri="{28A0092B-C50C-407E-A947-70E740481C1C}">
                <a14:useLocalDpi xmlns:a14="http://schemas.microsoft.com/office/drawing/2010/main" val="0"/>
              </a:ext>
            </a:extLst>
          </a:blip>
          <a:srcRect/>
          <a:stretch>
            <a:fillRect/>
          </a:stretch>
        </p:blipFill>
        <p:spPr bwMode="auto">
          <a:xfrm>
            <a:off x="304800" y="3932238"/>
            <a:ext cx="86106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5541" name="Picture 11" descr="http://www.cowboyclipart.net/horizontalrules/barbed_wire1.gif"/>
          <p:cNvPicPr>
            <a:picLocks noChangeAspect="1" noChangeArrowheads="1"/>
          </p:cNvPicPr>
          <p:nvPr/>
        </p:nvPicPr>
        <p:blipFill>
          <a:blip r:embed="rId3">
            <a:lum bright="48000"/>
            <a:grayscl/>
            <a:extLst>
              <a:ext uri="{28A0092B-C50C-407E-A947-70E740481C1C}">
                <a14:useLocalDpi xmlns:a14="http://schemas.microsoft.com/office/drawing/2010/main" val="0"/>
              </a:ext>
            </a:extLst>
          </a:blip>
          <a:srcRect/>
          <a:stretch>
            <a:fillRect/>
          </a:stretch>
        </p:blipFill>
        <p:spPr bwMode="auto">
          <a:xfrm>
            <a:off x="304800" y="2713038"/>
            <a:ext cx="86106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5542" name="Picture 14" descr="http://www.cowboyclipart.net/horizontalrules/barbed_wire1.gif"/>
          <p:cNvPicPr>
            <a:picLocks noChangeAspect="1" noChangeArrowheads="1"/>
          </p:cNvPicPr>
          <p:nvPr/>
        </p:nvPicPr>
        <p:blipFill>
          <a:blip r:embed="rId3">
            <a:lum bright="48000"/>
            <a:grayscl/>
            <a:extLst>
              <a:ext uri="{28A0092B-C50C-407E-A947-70E740481C1C}">
                <a14:useLocalDpi xmlns:a14="http://schemas.microsoft.com/office/drawing/2010/main" val="0"/>
              </a:ext>
            </a:extLst>
          </a:blip>
          <a:srcRect/>
          <a:stretch>
            <a:fillRect/>
          </a:stretch>
        </p:blipFill>
        <p:spPr bwMode="auto">
          <a:xfrm>
            <a:off x="304800" y="5075238"/>
            <a:ext cx="86106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5543" name="Picture 15" descr="http://www.cowboyclipart.net/horizontalrules/barbed_wire1.gif"/>
          <p:cNvPicPr>
            <a:picLocks noChangeAspect="1" noChangeArrowheads="1"/>
          </p:cNvPicPr>
          <p:nvPr/>
        </p:nvPicPr>
        <p:blipFill>
          <a:blip r:embed="rId3">
            <a:lum bright="48000"/>
            <a:grayscl/>
            <a:extLst>
              <a:ext uri="{28A0092B-C50C-407E-A947-70E740481C1C}">
                <a14:useLocalDpi xmlns:a14="http://schemas.microsoft.com/office/drawing/2010/main" val="0"/>
              </a:ext>
            </a:extLst>
          </a:blip>
          <a:srcRect/>
          <a:stretch>
            <a:fillRect/>
          </a:stretch>
        </p:blipFill>
        <p:spPr bwMode="auto">
          <a:xfrm>
            <a:off x="304800" y="6294438"/>
            <a:ext cx="86106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8" name="Text Box 16"/>
          <p:cNvSpPr txBox="1">
            <a:spLocks noChangeArrowheads="1"/>
          </p:cNvSpPr>
          <p:nvPr/>
        </p:nvSpPr>
        <p:spPr bwMode="auto">
          <a:xfrm>
            <a:off x="685800" y="1363663"/>
            <a:ext cx="3962400" cy="3970337"/>
          </a:xfrm>
          <a:prstGeom prst="rect">
            <a:avLst/>
          </a:prstGeom>
          <a:solidFill>
            <a:schemeClr val="accent3">
              <a:alpha val="79000"/>
            </a:schemeClr>
          </a:solidFill>
          <a:ln w="9525">
            <a:noFill/>
            <a:miter lim="800000"/>
            <a:headEnd/>
            <a:tailEnd/>
          </a:ln>
          <a:effectLst/>
        </p:spPr>
        <p:txBody>
          <a:bodyPr>
            <a:spAutoFit/>
          </a:bodyPr>
          <a:lstStyle/>
          <a:p>
            <a:pPr>
              <a:spcBef>
                <a:spcPct val="50000"/>
              </a:spcBef>
              <a:defRPr/>
            </a:pPr>
            <a:r>
              <a:rPr lang="en-US" sz="2400" u="sng" dirty="0">
                <a:solidFill>
                  <a:schemeClr val="accent4"/>
                </a:solidFill>
                <a:latin typeface="Stencil" pitchFamily="82" charset="0"/>
              </a:rPr>
              <a:t>Atrocities</a:t>
            </a:r>
          </a:p>
          <a:p>
            <a:pPr>
              <a:spcBef>
                <a:spcPct val="50000"/>
              </a:spcBef>
              <a:buFontTx/>
              <a:buChar char="•"/>
              <a:defRPr/>
            </a:pPr>
            <a:r>
              <a:rPr lang="en-US" sz="2400" dirty="0">
                <a:solidFill>
                  <a:schemeClr val="accent4"/>
                </a:solidFill>
                <a:latin typeface="Courier New" pitchFamily="49" charset="0"/>
              </a:rPr>
              <a:t>Horrific acts of aggression</a:t>
            </a:r>
          </a:p>
          <a:p>
            <a:pPr>
              <a:spcBef>
                <a:spcPct val="50000"/>
              </a:spcBef>
              <a:defRPr/>
            </a:pPr>
            <a:endParaRPr lang="en-US" sz="2400" dirty="0">
              <a:solidFill>
                <a:schemeClr val="accent4"/>
              </a:solidFill>
              <a:latin typeface="Courier New" pitchFamily="49" charset="0"/>
            </a:endParaRPr>
          </a:p>
          <a:p>
            <a:pPr>
              <a:spcBef>
                <a:spcPct val="50000"/>
              </a:spcBef>
              <a:buFontTx/>
              <a:buChar char="•"/>
              <a:defRPr/>
            </a:pPr>
            <a:r>
              <a:rPr lang="en-US" sz="2400" dirty="0">
                <a:solidFill>
                  <a:schemeClr val="accent4"/>
                </a:solidFill>
                <a:latin typeface="Courier New" pitchFamily="49" charset="0"/>
              </a:rPr>
              <a:t>Senseless violence</a:t>
            </a:r>
          </a:p>
          <a:p>
            <a:pPr>
              <a:spcBef>
                <a:spcPct val="50000"/>
              </a:spcBef>
              <a:defRPr/>
            </a:pPr>
            <a:endParaRPr lang="en-US" sz="2400" dirty="0">
              <a:solidFill>
                <a:schemeClr val="accent4"/>
              </a:solidFill>
              <a:latin typeface="Courier New" pitchFamily="49" charset="0"/>
            </a:endParaRPr>
          </a:p>
          <a:p>
            <a:pPr>
              <a:spcBef>
                <a:spcPct val="50000"/>
              </a:spcBef>
              <a:buFontTx/>
              <a:buChar char="•"/>
              <a:defRPr/>
            </a:pPr>
            <a:r>
              <a:rPr lang="en-US" sz="2400" dirty="0">
                <a:solidFill>
                  <a:schemeClr val="accent4"/>
                </a:solidFill>
                <a:latin typeface="Courier New" pitchFamily="49" charset="0"/>
              </a:rPr>
              <a:t>Involved every nation in WWII</a:t>
            </a:r>
          </a:p>
        </p:txBody>
      </p:sp>
      <p:sp>
        <p:nvSpPr>
          <p:cNvPr id="3095" name="Text Box 23"/>
          <p:cNvSpPr txBox="1">
            <a:spLocks noChangeArrowheads="1"/>
          </p:cNvSpPr>
          <p:nvPr/>
        </p:nvSpPr>
        <p:spPr bwMode="auto">
          <a:xfrm>
            <a:off x="4800600" y="865188"/>
            <a:ext cx="3962400" cy="5078412"/>
          </a:xfrm>
          <a:prstGeom prst="rect">
            <a:avLst/>
          </a:prstGeom>
          <a:solidFill>
            <a:schemeClr val="accent3">
              <a:alpha val="82000"/>
            </a:schemeClr>
          </a:solidFill>
          <a:ln w="9525">
            <a:noFill/>
            <a:miter lim="800000"/>
            <a:headEnd/>
            <a:tailEnd/>
          </a:ln>
          <a:effectLst/>
        </p:spPr>
        <p:txBody>
          <a:bodyPr>
            <a:spAutoFit/>
          </a:bodyPr>
          <a:lstStyle/>
          <a:p>
            <a:pPr>
              <a:spcBef>
                <a:spcPct val="50000"/>
              </a:spcBef>
              <a:defRPr/>
            </a:pPr>
            <a:r>
              <a:rPr lang="en-US" sz="2400" u="sng" dirty="0">
                <a:solidFill>
                  <a:schemeClr val="accent4"/>
                </a:solidFill>
                <a:latin typeface="Stencil" pitchFamily="82" charset="0"/>
              </a:rPr>
              <a:t>War Crimes</a:t>
            </a:r>
          </a:p>
          <a:p>
            <a:pPr fontAlgn="t">
              <a:spcBef>
                <a:spcPct val="50000"/>
              </a:spcBef>
              <a:buFontTx/>
              <a:buChar char="•"/>
              <a:defRPr/>
            </a:pPr>
            <a:r>
              <a:rPr lang="en-US" sz="2400" dirty="0">
                <a:solidFill>
                  <a:schemeClr val="accent4"/>
                </a:solidFill>
                <a:latin typeface="Courier New" pitchFamily="49" charset="0"/>
              </a:rPr>
              <a:t>Any crimes committed during war </a:t>
            </a:r>
          </a:p>
          <a:p>
            <a:pPr fontAlgn="t">
              <a:spcBef>
                <a:spcPct val="50000"/>
              </a:spcBef>
              <a:buFontTx/>
              <a:buChar char="•"/>
              <a:defRPr/>
            </a:pPr>
            <a:endParaRPr lang="en-US" sz="2400" dirty="0">
              <a:solidFill>
                <a:schemeClr val="accent4"/>
              </a:solidFill>
              <a:latin typeface="Courier New" pitchFamily="49" charset="0"/>
            </a:endParaRPr>
          </a:p>
          <a:p>
            <a:pPr fontAlgn="t">
              <a:spcBef>
                <a:spcPct val="50000"/>
              </a:spcBef>
              <a:buFontTx/>
              <a:buChar char="•"/>
              <a:defRPr/>
            </a:pPr>
            <a:r>
              <a:rPr lang="en-US" sz="2400" dirty="0">
                <a:solidFill>
                  <a:schemeClr val="accent4"/>
                </a:solidFill>
                <a:latin typeface="Courier New" pitchFamily="49" charset="0"/>
              </a:rPr>
              <a:t>violation of preset rules of warfare</a:t>
            </a:r>
          </a:p>
          <a:p>
            <a:pPr fontAlgn="t">
              <a:spcBef>
                <a:spcPct val="50000"/>
              </a:spcBef>
              <a:defRPr/>
            </a:pPr>
            <a:endParaRPr lang="en-US" sz="2400" dirty="0">
              <a:solidFill>
                <a:schemeClr val="accent4"/>
              </a:solidFill>
              <a:latin typeface="Courier New" pitchFamily="49" charset="0"/>
            </a:endParaRPr>
          </a:p>
          <a:p>
            <a:pPr fontAlgn="t">
              <a:spcBef>
                <a:spcPct val="50000"/>
              </a:spcBef>
              <a:buFontTx/>
              <a:buChar char="•"/>
              <a:defRPr/>
            </a:pPr>
            <a:r>
              <a:rPr lang="en-US" sz="2400" dirty="0">
                <a:solidFill>
                  <a:schemeClr val="accent4"/>
                </a:solidFill>
                <a:latin typeface="Courier New" pitchFamily="49" charset="0"/>
              </a:rPr>
              <a:t>Performed against civilians or prisoners of war (POW’s)</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grpId="0" nodeType="clickEffect">
                                  <p:stCondLst>
                                    <p:cond delay="0"/>
                                  </p:stCondLst>
                                  <p:childTnLst>
                                    <p:set>
                                      <p:cBhvr>
                                        <p:cTn id="6" dur="1" fill="hold">
                                          <p:stCondLst>
                                            <p:cond delay="499"/>
                                          </p:stCondLst>
                                        </p:cTn>
                                        <p:tgtEl>
                                          <p:spTgt spid="3095"/>
                                        </p:tgtEl>
                                        <p:attrNameLst>
                                          <p:attrName>style.visibility</p:attrName>
                                        </p:attrNameLst>
                                      </p:cBhvr>
                                      <p:to>
                                        <p:strVal val="visible"/>
                                      </p:to>
                                    </p:set>
                                    <p:anim to="" calcmode="lin" valueType="num">
                                      <p:cBhvr>
                                        <p:cTn id="7" dur="1" fill="hold"/>
                                        <p:tgtEl>
                                          <p:spTgt spid="3095"/>
                                        </p:tgtEl>
                                        <p:attrNameLst>
                                          <p:attrName/>
                                        </p:attrNameLst>
                                      </p:cBhvr>
                                    </p:anim>
                                  </p:childTnLst>
                                  <p:subTnLst>
                                    <p:audio>
                                      <p:cMediaNode>
                                        <p:cTn display="0" masterRel="sameClick">
                                          <p:stCondLst>
                                            <p:cond evt="begin" delay="0">
                                              <p:tn val="5"/>
                                            </p:cond>
                                          </p:stCondLst>
                                          <p:endCondLst>
                                            <p:cond evt="onStopAudio" delay="0">
                                              <p:tgtEl>
                                                <p:sldTgt/>
                                              </p:tgtEl>
                                            </p:cond>
                                          </p:endCondLst>
                                        </p:cTn>
                                        <p:tgtEl>
                                          <p:sndTgt r:embed="rId2" name="projctor.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3088"/>
                                        </p:tgtEl>
                                        <p:attrNameLst>
                                          <p:attrName>style.visibility</p:attrName>
                                        </p:attrNameLst>
                                      </p:cBhvr>
                                      <p:to>
                                        <p:strVal val="visible"/>
                                      </p:to>
                                    </p:set>
                                    <p:anim calcmode="lin" valueType="num">
                                      <p:cBhvr additive="base">
                                        <p:cTn id="12" dur="500" fill="hold"/>
                                        <p:tgtEl>
                                          <p:spTgt spid="3088"/>
                                        </p:tgtEl>
                                        <p:attrNameLst>
                                          <p:attrName>ppt_x</p:attrName>
                                        </p:attrNameLst>
                                      </p:cBhvr>
                                      <p:tavLst>
                                        <p:tav tm="0">
                                          <p:val>
                                            <p:strVal val="0-#ppt_w/2"/>
                                          </p:val>
                                        </p:tav>
                                        <p:tav tm="100000">
                                          <p:val>
                                            <p:strVal val="#ppt_x"/>
                                          </p:val>
                                        </p:tav>
                                      </p:tavLst>
                                    </p:anim>
                                    <p:anim calcmode="lin" valueType="num">
                                      <p:cBhvr additive="base">
                                        <p:cTn id="13" dur="500" fill="hold"/>
                                        <p:tgtEl>
                                          <p:spTgt spid="3088"/>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2" name="projcto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8" grpId="0" animBg="1" autoUpdateAnimBg="0"/>
      <p:bldP spid="3095" grpId="0" animBg="1" autoUpdateAnimBg="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6562" name="Picture 2" descr="http://www.cowboyclipart.net/horizontalrules/barbed_wire1.gif"/>
          <p:cNvPicPr>
            <a:picLocks noChangeAspect="1" noChangeArrowheads="1"/>
          </p:cNvPicPr>
          <p:nvPr/>
        </p:nvPicPr>
        <p:blipFill>
          <a:blip r:embed="rId3">
            <a:lum bright="48000"/>
            <a:grayscl/>
            <a:extLst>
              <a:ext uri="{28A0092B-C50C-407E-A947-70E740481C1C}">
                <a14:useLocalDpi xmlns:a14="http://schemas.microsoft.com/office/drawing/2010/main" val="0"/>
              </a:ext>
            </a:extLst>
          </a:blip>
          <a:srcRect/>
          <a:stretch>
            <a:fillRect/>
          </a:stretch>
        </p:blipFill>
        <p:spPr bwMode="auto">
          <a:xfrm>
            <a:off x="304800" y="304800"/>
            <a:ext cx="86106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6563" name="Picture 3" descr="http://www.cowboyclipart.net/horizontalrules/barbed_wire1.gif"/>
          <p:cNvPicPr>
            <a:picLocks noChangeAspect="1" noChangeArrowheads="1"/>
          </p:cNvPicPr>
          <p:nvPr/>
        </p:nvPicPr>
        <p:blipFill>
          <a:blip r:embed="rId3">
            <a:lum bright="48000"/>
            <a:grayscl/>
            <a:extLst>
              <a:ext uri="{28A0092B-C50C-407E-A947-70E740481C1C}">
                <a14:useLocalDpi xmlns:a14="http://schemas.microsoft.com/office/drawing/2010/main" val="0"/>
              </a:ext>
            </a:extLst>
          </a:blip>
          <a:srcRect/>
          <a:stretch>
            <a:fillRect/>
          </a:stretch>
        </p:blipFill>
        <p:spPr bwMode="auto">
          <a:xfrm>
            <a:off x="304800" y="1447800"/>
            <a:ext cx="86106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6564" name="Picture 4" descr="http://www.cowboyclipart.net/horizontalrules/barbed_wire1.gif"/>
          <p:cNvPicPr>
            <a:picLocks noChangeAspect="1" noChangeArrowheads="1"/>
          </p:cNvPicPr>
          <p:nvPr/>
        </p:nvPicPr>
        <p:blipFill>
          <a:blip r:embed="rId3">
            <a:lum bright="48000"/>
            <a:grayscl/>
            <a:extLst>
              <a:ext uri="{28A0092B-C50C-407E-A947-70E740481C1C}">
                <a14:useLocalDpi xmlns:a14="http://schemas.microsoft.com/office/drawing/2010/main" val="0"/>
              </a:ext>
            </a:extLst>
          </a:blip>
          <a:srcRect/>
          <a:stretch>
            <a:fillRect/>
          </a:stretch>
        </p:blipFill>
        <p:spPr bwMode="auto">
          <a:xfrm>
            <a:off x="304800" y="3932238"/>
            <a:ext cx="86106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6565" name="Picture 5" descr="http://www.cowboyclipart.net/horizontalrules/barbed_wire1.gif"/>
          <p:cNvPicPr>
            <a:picLocks noChangeAspect="1" noChangeArrowheads="1"/>
          </p:cNvPicPr>
          <p:nvPr/>
        </p:nvPicPr>
        <p:blipFill>
          <a:blip r:embed="rId3">
            <a:lum bright="48000"/>
            <a:grayscl/>
            <a:extLst>
              <a:ext uri="{28A0092B-C50C-407E-A947-70E740481C1C}">
                <a14:useLocalDpi xmlns:a14="http://schemas.microsoft.com/office/drawing/2010/main" val="0"/>
              </a:ext>
            </a:extLst>
          </a:blip>
          <a:srcRect/>
          <a:stretch>
            <a:fillRect/>
          </a:stretch>
        </p:blipFill>
        <p:spPr bwMode="auto">
          <a:xfrm>
            <a:off x="304800" y="2713038"/>
            <a:ext cx="86106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6566" name="Picture 6" descr="http://www.cowboyclipart.net/horizontalrules/barbed_wire1.gif"/>
          <p:cNvPicPr>
            <a:picLocks noChangeAspect="1" noChangeArrowheads="1"/>
          </p:cNvPicPr>
          <p:nvPr/>
        </p:nvPicPr>
        <p:blipFill>
          <a:blip r:embed="rId3">
            <a:lum bright="48000"/>
            <a:grayscl/>
            <a:extLst>
              <a:ext uri="{28A0092B-C50C-407E-A947-70E740481C1C}">
                <a14:useLocalDpi xmlns:a14="http://schemas.microsoft.com/office/drawing/2010/main" val="0"/>
              </a:ext>
            </a:extLst>
          </a:blip>
          <a:srcRect/>
          <a:stretch>
            <a:fillRect/>
          </a:stretch>
        </p:blipFill>
        <p:spPr bwMode="auto">
          <a:xfrm>
            <a:off x="304800" y="5075238"/>
            <a:ext cx="86106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6567" name="Picture 7" descr="http://www.cowboyclipart.net/horizontalrules/barbed_wire1.gif"/>
          <p:cNvPicPr>
            <a:picLocks noChangeAspect="1" noChangeArrowheads="1"/>
          </p:cNvPicPr>
          <p:nvPr/>
        </p:nvPicPr>
        <p:blipFill>
          <a:blip r:embed="rId3">
            <a:lum bright="48000"/>
            <a:grayscl/>
            <a:extLst>
              <a:ext uri="{28A0092B-C50C-407E-A947-70E740481C1C}">
                <a14:useLocalDpi xmlns:a14="http://schemas.microsoft.com/office/drawing/2010/main" val="0"/>
              </a:ext>
            </a:extLst>
          </a:blip>
          <a:srcRect/>
          <a:stretch>
            <a:fillRect/>
          </a:stretch>
        </p:blipFill>
        <p:spPr bwMode="auto">
          <a:xfrm>
            <a:off x="304800" y="6294438"/>
            <a:ext cx="86106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8" name="Text Box 8"/>
          <p:cNvSpPr txBox="1">
            <a:spLocks noChangeArrowheads="1"/>
          </p:cNvSpPr>
          <p:nvPr/>
        </p:nvSpPr>
        <p:spPr bwMode="auto">
          <a:xfrm>
            <a:off x="2335213" y="39688"/>
            <a:ext cx="4446587" cy="646112"/>
          </a:xfrm>
          <a:prstGeom prst="rect">
            <a:avLst/>
          </a:prstGeom>
          <a:solidFill>
            <a:schemeClr val="accent3">
              <a:alpha val="85000"/>
            </a:schemeClr>
          </a:solidFill>
          <a:ln w="9525">
            <a:noFill/>
            <a:miter lim="800000"/>
            <a:headEnd/>
            <a:tailEnd/>
          </a:ln>
          <a:effectLst/>
        </p:spPr>
        <p:txBody>
          <a:bodyPr>
            <a:spAutoFit/>
          </a:bodyPr>
          <a:lstStyle/>
          <a:p>
            <a:pPr>
              <a:defRPr/>
            </a:pPr>
            <a:r>
              <a:rPr lang="en-US" sz="3600" dirty="0">
                <a:solidFill>
                  <a:schemeClr val="accent6"/>
                </a:solidFill>
                <a:effectLst>
                  <a:outerShdw blurRad="38100" dist="38100" dir="2700000" algn="tl">
                    <a:srgbClr val="000000"/>
                  </a:outerShdw>
                </a:effectLst>
                <a:latin typeface="Stencil" pitchFamily="82" charset="0"/>
              </a:rPr>
              <a:t>Allied Atrocities</a:t>
            </a:r>
          </a:p>
        </p:txBody>
      </p:sp>
      <p:sp>
        <p:nvSpPr>
          <p:cNvPr id="5131" name="Text Box 11"/>
          <p:cNvSpPr txBox="1">
            <a:spLocks noChangeArrowheads="1"/>
          </p:cNvSpPr>
          <p:nvPr/>
        </p:nvSpPr>
        <p:spPr bwMode="auto">
          <a:xfrm>
            <a:off x="381000" y="627063"/>
            <a:ext cx="3962400" cy="6078537"/>
          </a:xfrm>
          <a:prstGeom prst="rect">
            <a:avLst/>
          </a:prstGeom>
          <a:solidFill>
            <a:schemeClr val="accent3">
              <a:alpha val="85000"/>
            </a:schemeClr>
          </a:solidFill>
          <a:ln w="9525">
            <a:noFill/>
            <a:miter lim="800000"/>
            <a:headEnd/>
            <a:tailEnd/>
          </a:ln>
          <a:effectLst/>
        </p:spPr>
        <p:txBody>
          <a:bodyPr>
            <a:spAutoFit/>
          </a:bodyPr>
          <a:lstStyle/>
          <a:p>
            <a:pPr marL="457200" indent="-457200">
              <a:spcBef>
                <a:spcPct val="50000"/>
              </a:spcBef>
              <a:defRPr/>
            </a:pPr>
            <a:r>
              <a:rPr lang="en-US" sz="2600" u="sng" dirty="0">
                <a:solidFill>
                  <a:schemeClr val="accent4"/>
                </a:solidFill>
                <a:latin typeface="Stencil" pitchFamily="82" charset="0"/>
              </a:rPr>
              <a:t>American &amp; British</a:t>
            </a:r>
          </a:p>
          <a:p>
            <a:pPr marL="457200" indent="-457200" algn="just">
              <a:spcBef>
                <a:spcPct val="50000"/>
              </a:spcBef>
              <a:buFontTx/>
              <a:buChar char="•"/>
              <a:defRPr/>
            </a:pPr>
            <a:r>
              <a:rPr lang="en-US" sz="2000" dirty="0">
                <a:solidFill>
                  <a:schemeClr val="accent4"/>
                </a:solidFill>
                <a:latin typeface="Courier New" pitchFamily="49" charset="0"/>
              </a:rPr>
              <a:t>Civilian Mistreatment</a:t>
            </a:r>
          </a:p>
          <a:p>
            <a:pPr marL="457200" indent="-457200" algn="just">
              <a:spcBef>
                <a:spcPct val="50000"/>
              </a:spcBef>
              <a:buFontTx/>
              <a:buAutoNum type="arabicPeriod"/>
              <a:defRPr/>
            </a:pPr>
            <a:r>
              <a:rPr lang="en-US" sz="1800" dirty="0">
                <a:solidFill>
                  <a:schemeClr val="accent4"/>
                </a:solidFill>
                <a:latin typeface="Courier New" pitchFamily="49" charset="0"/>
              </a:rPr>
              <a:t>Fire-Bombing of Dresden</a:t>
            </a:r>
          </a:p>
          <a:p>
            <a:pPr marL="457200" indent="-457200" algn="just">
              <a:spcBef>
                <a:spcPct val="50000"/>
              </a:spcBef>
              <a:buFontTx/>
              <a:buAutoNum type="arabicPeriod"/>
              <a:defRPr/>
            </a:pPr>
            <a:r>
              <a:rPr lang="en-US" sz="1800" dirty="0">
                <a:solidFill>
                  <a:schemeClr val="accent4"/>
                </a:solidFill>
                <a:latin typeface="Courier New" pitchFamily="49" charset="0"/>
              </a:rPr>
              <a:t>Atomic Bombing of Japan</a:t>
            </a:r>
          </a:p>
          <a:p>
            <a:pPr marL="914400" lvl="1" indent="-457200" algn="just">
              <a:spcBef>
                <a:spcPct val="50000"/>
              </a:spcBef>
              <a:buFontTx/>
              <a:buAutoNum type="alphaLcPeriod"/>
              <a:defRPr/>
            </a:pPr>
            <a:r>
              <a:rPr lang="en-US" sz="1800" dirty="0">
                <a:solidFill>
                  <a:schemeClr val="accent4"/>
                </a:solidFill>
                <a:latin typeface="Courier New" pitchFamily="49" charset="0"/>
              </a:rPr>
              <a:t>Japan’s refusal to surrender = choice: invasion or A-Bombs</a:t>
            </a:r>
          </a:p>
          <a:p>
            <a:pPr marL="914400" lvl="1" indent="-457200" algn="just">
              <a:spcBef>
                <a:spcPct val="50000"/>
              </a:spcBef>
              <a:buFontTx/>
              <a:buAutoNum type="alphaLcPeriod"/>
              <a:defRPr/>
            </a:pPr>
            <a:r>
              <a:rPr lang="en-US" sz="1800" dirty="0">
                <a:solidFill>
                  <a:schemeClr val="accent4"/>
                </a:solidFill>
                <a:latin typeface="Courier New" pitchFamily="49" charset="0"/>
              </a:rPr>
              <a:t>Shortened the war</a:t>
            </a:r>
          </a:p>
          <a:p>
            <a:pPr marL="914400" lvl="1" indent="-457200" algn="just">
              <a:spcBef>
                <a:spcPct val="50000"/>
              </a:spcBef>
              <a:buFontTx/>
              <a:buAutoNum type="alphaLcPeriod"/>
              <a:defRPr/>
            </a:pPr>
            <a:r>
              <a:rPr lang="en-US" sz="1800" dirty="0">
                <a:solidFill>
                  <a:schemeClr val="accent4"/>
                </a:solidFill>
                <a:latin typeface="Courier New" pitchFamily="49" charset="0"/>
              </a:rPr>
              <a:t>Civilian targets</a:t>
            </a:r>
          </a:p>
          <a:p>
            <a:pPr marL="457200" indent="-457200" algn="just">
              <a:spcBef>
                <a:spcPct val="50000"/>
              </a:spcBef>
              <a:buFontTx/>
              <a:buChar char="•"/>
              <a:defRPr/>
            </a:pPr>
            <a:r>
              <a:rPr lang="en-US" sz="2000" dirty="0">
                <a:solidFill>
                  <a:schemeClr val="accent4"/>
                </a:solidFill>
                <a:latin typeface="Courier New" pitchFamily="49" charset="0"/>
              </a:rPr>
              <a:t>Mistreatment of POW’s</a:t>
            </a:r>
          </a:p>
          <a:p>
            <a:pPr marL="457200" indent="-457200" algn="just">
              <a:spcBef>
                <a:spcPct val="50000"/>
              </a:spcBef>
              <a:buFontTx/>
              <a:buAutoNum type="arabicPeriod"/>
              <a:defRPr/>
            </a:pPr>
            <a:r>
              <a:rPr lang="en-US" sz="1800" dirty="0">
                <a:solidFill>
                  <a:schemeClr val="accent4"/>
                </a:solidFill>
                <a:latin typeface="Courier New" pitchFamily="49" charset="0"/>
              </a:rPr>
              <a:t>Some POW’s were killed after surrendering—areas of intense combat</a:t>
            </a:r>
          </a:p>
          <a:p>
            <a:pPr marL="457200" indent="-457200" algn="just">
              <a:spcBef>
                <a:spcPct val="50000"/>
              </a:spcBef>
              <a:buFontTx/>
              <a:buAutoNum type="arabicPeriod"/>
              <a:defRPr/>
            </a:pPr>
            <a:r>
              <a:rPr lang="en-US" sz="1800" dirty="0">
                <a:solidFill>
                  <a:schemeClr val="accent4"/>
                </a:solidFill>
                <a:latin typeface="Courier New" pitchFamily="49" charset="0"/>
              </a:rPr>
              <a:t>Revenge was a factor</a:t>
            </a:r>
          </a:p>
          <a:p>
            <a:pPr marL="457200" indent="-457200" algn="just">
              <a:spcBef>
                <a:spcPct val="50000"/>
              </a:spcBef>
              <a:buFontTx/>
              <a:buAutoNum type="arabicPeriod"/>
              <a:defRPr/>
            </a:pPr>
            <a:r>
              <a:rPr lang="en-US" sz="1800" dirty="0">
                <a:solidFill>
                  <a:schemeClr val="accent4"/>
                </a:solidFill>
                <a:latin typeface="Courier New" pitchFamily="49" charset="0"/>
              </a:rPr>
              <a:t>Asian-American Internment Camps</a:t>
            </a:r>
          </a:p>
        </p:txBody>
      </p:sp>
      <p:sp>
        <p:nvSpPr>
          <p:cNvPr id="5132" name="Text Box 12"/>
          <p:cNvSpPr txBox="1">
            <a:spLocks noChangeArrowheads="1"/>
          </p:cNvSpPr>
          <p:nvPr/>
        </p:nvSpPr>
        <p:spPr bwMode="auto">
          <a:xfrm>
            <a:off x="4876800" y="628650"/>
            <a:ext cx="3962400" cy="6153150"/>
          </a:xfrm>
          <a:prstGeom prst="rect">
            <a:avLst/>
          </a:prstGeom>
          <a:solidFill>
            <a:schemeClr val="accent3">
              <a:alpha val="85000"/>
            </a:schemeClr>
          </a:solidFill>
          <a:ln w="9525">
            <a:noFill/>
            <a:miter lim="800000"/>
            <a:headEnd/>
            <a:tailEnd/>
          </a:ln>
          <a:effectLst/>
        </p:spPr>
        <p:txBody>
          <a:bodyPr>
            <a:spAutoFit/>
          </a:bodyPr>
          <a:lstStyle/>
          <a:p>
            <a:pPr marL="457200" indent="-457200">
              <a:spcBef>
                <a:spcPct val="50000"/>
              </a:spcBef>
              <a:defRPr/>
            </a:pPr>
            <a:r>
              <a:rPr lang="en-US" sz="2600" u="sng" dirty="0">
                <a:solidFill>
                  <a:schemeClr val="accent4"/>
                </a:solidFill>
                <a:latin typeface="Stencil" pitchFamily="82" charset="0"/>
              </a:rPr>
              <a:t>Soviet Atrocities</a:t>
            </a:r>
          </a:p>
          <a:p>
            <a:pPr marL="457200" indent="-457200" algn="just">
              <a:spcBef>
                <a:spcPct val="50000"/>
              </a:spcBef>
              <a:buFontTx/>
              <a:buChar char="•"/>
              <a:defRPr/>
            </a:pPr>
            <a:r>
              <a:rPr lang="en-US" sz="2000" dirty="0">
                <a:solidFill>
                  <a:schemeClr val="accent4"/>
                </a:solidFill>
                <a:latin typeface="Courier New" pitchFamily="49" charset="0"/>
              </a:rPr>
              <a:t>Civilian Mistreatment</a:t>
            </a:r>
            <a:r>
              <a:rPr lang="en-US" sz="1800" dirty="0">
                <a:solidFill>
                  <a:schemeClr val="accent4"/>
                </a:solidFill>
                <a:latin typeface="Courier New" pitchFamily="49" charset="0"/>
              </a:rPr>
              <a:t> </a:t>
            </a:r>
          </a:p>
          <a:p>
            <a:pPr marL="457200" indent="-457200" algn="just">
              <a:spcBef>
                <a:spcPct val="50000"/>
              </a:spcBef>
              <a:buFontTx/>
              <a:buAutoNum type="arabicPeriod"/>
              <a:defRPr/>
            </a:pPr>
            <a:r>
              <a:rPr lang="en-US" sz="1800" dirty="0">
                <a:solidFill>
                  <a:schemeClr val="accent4"/>
                </a:solidFill>
                <a:latin typeface="Courier New" pitchFamily="49" charset="0"/>
              </a:rPr>
              <a:t>“Dangerous” elements in “liberated” countries</a:t>
            </a:r>
          </a:p>
          <a:p>
            <a:pPr marL="457200" indent="-457200" algn="just">
              <a:spcBef>
                <a:spcPct val="50000"/>
              </a:spcBef>
              <a:buFontTx/>
              <a:buAutoNum type="arabicPeriod"/>
              <a:defRPr/>
            </a:pPr>
            <a:r>
              <a:rPr lang="en-US" sz="1800" dirty="0">
                <a:solidFill>
                  <a:schemeClr val="accent4"/>
                </a:solidFill>
                <a:latin typeface="Courier New" pitchFamily="49" charset="0"/>
              </a:rPr>
              <a:t>Control territory</a:t>
            </a:r>
          </a:p>
          <a:p>
            <a:pPr marL="457200" indent="-457200" algn="just">
              <a:spcBef>
                <a:spcPct val="50000"/>
              </a:spcBef>
              <a:buFontTx/>
              <a:buAutoNum type="arabicPeriod"/>
              <a:defRPr/>
            </a:pPr>
            <a:r>
              <a:rPr lang="en-US" sz="1800" dirty="0">
                <a:solidFill>
                  <a:schemeClr val="accent4"/>
                </a:solidFill>
                <a:latin typeface="Courier New" pitchFamily="49" charset="0"/>
              </a:rPr>
              <a:t>Eliminated resistance to Soviet control</a:t>
            </a:r>
          </a:p>
          <a:p>
            <a:pPr marL="457200" indent="-457200" algn="just">
              <a:spcBef>
                <a:spcPct val="50000"/>
              </a:spcBef>
              <a:buFontTx/>
              <a:buAutoNum type="arabicPeriod"/>
              <a:defRPr/>
            </a:pPr>
            <a:r>
              <a:rPr lang="en-US" sz="1800" dirty="0">
                <a:solidFill>
                  <a:schemeClr val="accent4"/>
                </a:solidFill>
                <a:latin typeface="Courier New" pitchFamily="49" charset="0"/>
              </a:rPr>
              <a:t>Executed non-Communists</a:t>
            </a:r>
          </a:p>
          <a:p>
            <a:pPr marL="457200" indent="-457200" algn="just">
              <a:spcBef>
                <a:spcPct val="50000"/>
              </a:spcBef>
              <a:buFontTx/>
              <a:buAutoNum type="arabicPeriod"/>
              <a:defRPr/>
            </a:pPr>
            <a:r>
              <a:rPr lang="en-US" sz="1800" dirty="0">
                <a:solidFill>
                  <a:schemeClr val="accent4"/>
                </a:solidFill>
                <a:latin typeface="Courier New" pitchFamily="49" charset="0"/>
              </a:rPr>
              <a:t>Revenge a factor-Germany</a:t>
            </a:r>
          </a:p>
          <a:p>
            <a:pPr marL="457200" indent="-457200" algn="just">
              <a:spcBef>
                <a:spcPct val="50000"/>
              </a:spcBef>
              <a:buFontTx/>
              <a:buChar char="•"/>
              <a:defRPr/>
            </a:pPr>
            <a:r>
              <a:rPr lang="en-US" sz="2000" dirty="0">
                <a:solidFill>
                  <a:schemeClr val="accent4"/>
                </a:solidFill>
                <a:latin typeface="Courier New" pitchFamily="49" charset="0"/>
              </a:rPr>
              <a:t>Execution of POW’s</a:t>
            </a:r>
          </a:p>
          <a:p>
            <a:pPr marL="457200" indent="-457200" algn="just">
              <a:spcBef>
                <a:spcPct val="50000"/>
              </a:spcBef>
              <a:buFontTx/>
              <a:buAutoNum type="arabicPeriod"/>
              <a:defRPr/>
            </a:pPr>
            <a:r>
              <a:rPr lang="en-US" sz="1800" dirty="0">
                <a:solidFill>
                  <a:schemeClr val="accent4"/>
                </a:solidFill>
                <a:latin typeface="Courier New" pitchFamily="49" charset="0"/>
              </a:rPr>
              <a:t>Revenge against Germans</a:t>
            </a:r>
          </a:p>
          <a:p>
            <a:pPr marL="457200" indent="-457200" algn="just">
              <a:spcBef>
                <a:spcPct val="50000"/>
              </a:spcBef>
              <a:buFontTx/>
              <a:buAutoNum type="arabicPeriod"/>
              <a:defRPr/>
            </a:pPr>
            <a:r>
              <a:rPr lang="en-US" sz="1800" dirty="0">
                <a:solidFill>
                  <a:schemeClr val="accent4"/>
                </a:solidFill>
                <a:latin typeface="Courier New" pitchFamily="49" charset="0"/>
              </a:rPr>
              <a:t>Weakened armed forces of “liberated” countries</a:t>
            </a:r>
          </a:p>
          <a:p>
            <a:pPr marL="457200" indent="-457200" algn="just">
              <a:spcBef>
                <a:spcPct val="50000"/>
              </a:spcBef>
              <a:buFontTx/>
              <a:buChar char="•"/>
              <a:defRPr/>
            </a:pPr>
            <a:r>
              <a:rPr lang="en-US" sz="2000" dirty="0">
                <a:solidFill>
                  <a:schemeClr val="accent4"/>
                </a:solidFill>
                <a:latin typeface="Courier New" pitchFamily="49" charset="0"/>
              </a:rPr>
              <a:t>Cold War begins due to events like these</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grpId="0" nodeType="clickEffect">
                                  <p:stCondLst>
                                    <p:cond delay="0"/>
                                  </p:stCondLst>
                                  <p:childTnLst>
                                    <p:set>
                                      <p:cBhvr>
                                        <p:cTn id="6" dur="1" fill="hold">
                                          <p:stCondLst>
                                            <p:cond delay="499"/>
                                          </p:stCondLst>
                                        </p:cTn>
                                        <p:tgtEl>
                                          <p:spTgt spid="5131"/>
                                        </p:tgtEl>
                                        <p:attrNameLst>
                                          <p:attrName>style.visibility</p:attrName>
                                        </p:attrNameLst>
                                      </p:cBhvr>
                                      <p:to>
                                        <p:strVal val="visible"/>
                                      </p:to>
                                    </p:set>
                                    <p:anim to="" calcmode="lin" valueType="num">
                                      <p:cBhvr>
                                        <p:cTn id="7" dur="1" fill="hold"/>
                                        <p:tgtEl>
                                          <p:spTgt spid="5131"/>
                                        </p:tgtEl>
                                        <p:attrNameLst>
                                          <p:attrName/>
                                        </p:attrNameLst>
                                      </p:cBhvr>
                                    </p:anim>
                                  </p:childTnLst>
                                  <p:subTnLst>
                                    <p:audio>
                                      <p:cMediaNode>
                                        <p:cTn display="0" masterRel="sameClick">
                                          <p:stCondLst>
                                            <p:cond evt="begin" delay="0">
                                              <p:tn val="5"/>
                                            </p:cond>
                                          </p:stCondLst>
                                          <p:endCondLst>
                                            <p:cond evt="onStopAudio" delay="0">
                                              <p:tgtEl>
                                                <p:sldTgt/>
                                              </p:tgtEl>
                                            </p:cond>
                                          </p:endCondLst>
                                        </p:cTn>
                                        <p:tgtEl>
                                          <p:sndTgt r:embed="rId2" name="projctor.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24" presetClass="entr" presetSubtype="0" fill="hold" grpId="0" nodeType="clickEffect">
                                  <p:stCondLst>
                                    <p:cond delay="0"/>
                                  </p:stCondLst>
                                  <p:childTnLst>
                                    <p:set>
                                      <p:cBhvr>
                                        <p:cTn id="11" dur="1" fill="hold">
                                          <p:stCondLst>
                                            <p:cond delay="499"/>
                                          </p:stCondLst>
                                        </p:cTn>
                                        <p:tgtEl>
                                          <p:spTgt spid="5132"/>
                                        </p:tgtEl>
                                        <p:attrNameLst>
                                          <p:attrName>style.visibility</p:attrName>
                                        </p:attrNameLst>
                                      </p:cBhvr>
                                      <p:to>
                                        <p:strVal val="visible"/>
                                      </p:to>
                                    </p:set>
                                    <p:anim to="" calcmode="lin" valueType="num">
                                      <p:cBhvr>
                                        <p:cTn id="12" dur="1" fill="hold"/>
                                        <p:tgtEl>
                                          <p:spTgt spid="5132"/>
                                        </p:tgtEl>
                                        <p:attrNameLst>
                                          <p:attrName/>
                                        </p:attrNameLst>
                                      </p:cBhvr>
                                    </p:anim>
                                  </p:childTnLst>
                                  <p:subTnLst>
                                    <p:audio>
                                      <p:cMediaNode>
                                        <p:cTn display="0" masterRel="sameClick">
                                          <p:stCondLst>
                                            <p:cond evt="begin" delay="0">
                                              <p:tn val="10"/>
                                            </p:cond>
                                          </p:stCondLst>
                                          <p:endCondLst>
                                            <p:cond evt="onStopAudio" delay="0">
                                              <p:tgtEl>
                                                <p:sldTgt/>
                                              </p:tgtEl>
                                            </p:cond>
                                          </p:endCondLst>
                                        </p:cTn>
                                        <p:tgtEl>
                                          <p:sndTgt r:embed="rId2" name="projcto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31" grpId="0" animBg="1" autoUpdateAnimBg="0"/>
      <p:bldP spid="5132" grpId="0" animBg="1" autoUpdateAnimBg="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7586" name="Picture 2" descr="http://www.cowboyclipart.net/horizontalrules/barbed_wire1.gif"/>
          <p:cNvPicPr>
            <a:picLocks noChangeAspect="1" noChangeArrowheads="1"/>
          </p:cNvPicPr>
          <p:nvPr/>
        </p:nvPicPr>
        <p:blipFill>
          <a:blip r:embed="rId3">
            <a:lum bright="48000"/>
            <a:grayscl/>
            <a:extLst>
              <a:ext uri="{28A0092B-C50C-407E-A947-70E740481C1C}">
                <a14:useLocalDpi xmlns:a14="http://schemas.microsoft.com/office/drawing/2010/main" val="0"/>
              </a:ext>
            </a:extLst>
          </a:blip>
          <a:srcRect/>
          <a:stretch>
            <a:fillRect/>
          </a:stretch>
        </p:blipFill>
        <p:spPr bwMode="auto">
          <a:xfrm>
            <a:off x="304800" y="304800"/>
            <a:ext cx="86106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7587" name="Picture 3" descr="http://www.cowboyclipart.net/horizontalrules/barbed_wire1.gif"/>
          <p:cNvPicPr>
            <a:picLocks noChangeAspect="1" noChangeArrowheads="1"/>
          </p:cNvPicPr>
          <p:nvPr/>
        </p:nvPicPr>
        <p:blipFill>
          <a:blip r:embed="rId3">
            <a:lum bright="48000"/>
            <a:grayscl/>
            <a:extLst>
              <a:ext uri="{28A0092B-C50C-407E-A947-70E740481C1C}">
                <a14:useLocalDpi xmlns:a14="http://schemas.microsoft.com/office/drawing/2010/main" val="0"/>
              </a:ext>
            </a:extLst>
          </a:blip>
          <a:srcRect/>
          <a:stretch>
            <a:fillRect/>
          </a:stretch>
        </p:blipFill>
        <p:spPr bwMode="auto">
          <a:xfrm>
            <a:off x="304800" y="1447800"/>
            <a:ext cx="86106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7588" name="Picture 4" descr="http://www.cowboyclipart.net/horizontalrules/barbed_wire1.gif"/>
          <p:cNvPicPr>
            <a:picLocks noChangeAspect="1" noChangeArrowheads="1"/>
          </p:cNvPicPr>
          <p:nvPr/>
        </p:nvPicPr>
        <p:blipFill>
          <a:blip r:embed="rId3">
            <a:lum bright="48000"/>
            <a:grayscl/>
            <a:extLst>
              <a:ext uri="{28A0092B-C50C-407E-A947-70E740481C1C}">
                <a14:useLocalDpi xmlns:a14="http://schemas.microsoft.com/office/drawing/2010/main" val="0"/>
              </a:ext>
            </a:extLst>
          </a:blip>
          <a:srcRect/>
          <a:stretch>
            <a:fillRect/>
          </a:stretch>
        </p:blipFill>
        <p:spPr bwMode="auto">
          <a:xfrm>
            <a:off x="304800" y="3932238"/>
            <a:ext cx="86106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7589" name="Picture 5" descr="http://www.cowboyclipart.net/horizontalrules/barbed_wire1.gif"/>
          <p:cNvPicPr>
            <a:picLocks noChangeAspect="1" noChangeArrowheads="1"/>
          </p:cNvPicPr>
          <p:nvPr/>
        </p:nvPicPr>
        <p:blipFill>
          <a:blip r:embed="rId3">
            <a:lum bright="48000"/>
            <a:grayscl/>
            <a:extLst>
              <a:ext uri="{28A0092B-C50C-407E-A947-70E740481C1C}">
                <a14:useLocalDpi xmlns:a14="http://schemas.microsoft.com/office/drawing/2010/main" val="0"/>
              </a:ext>
            </a:extLst>
          </a:blip>
          <a:srcRect/>
          <a:stretch>
            <a:fillRect/>
          </a:stretch>
        </p:blipFill>
        <p:spPr bwMode="auto">
          <a:xfrm>
            <a:off x="304800" y="2713038"/>
            <a:ext cx="86106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7590" name="Picture 6" descr="http://www.cowboyclipart.net/horizontalrules/barbed_wire1.gif"/>
          <p:cNvPicPr>
            <a:picLocks noChangeAspect="1" noChangeArrowheads="1"/>
          </p:cNvPicPr>
          <p:nvPr/>
        </p:nvPicPr>
        <p:blipFill>
          <a:blip r:embed="rId3">
            <a:lum bright="48000"/>
            <a:grayscl/>
            <a:extLst>
              <a:ext uri="{28A0092B-C50C-407E-A947-70E740481C1C}">
                <a14:useLocalDpi xmlns:a14="http://schemas.microsoft.com/office/drawing/2010/main" val="0"/>
              </a:ext>
            </a:extLst>
          </a:blip>
          <a:srcRect/>
          <a:stretch>
            <a:fillRect/>
          </a:stretch>
        </p:blipFill>
        <p:spPr bwMode="auto">
          <a:xfrm>
            <a:off x="304800" y="5075238"/>
            <a:ext cx="86106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7591" name="Picture 7" descr="http://www.cowboyclipart.net/horizontalrules/barbed_wire1.gif"/>
          <p:cNvPicPr>
            <a:picLocks noChangeAspect="1" noChangeArrowheads="1"/>
          </p:cNvPicPr>
          <p:nvPr/>
        </p:nvPicPr>
        <p:blipFill>
          <a:blip r:embed="rId3">
            <a:lum bright="48000"/>
            <a:grayscl/>
            <a:extLst>
              <a:ext uri="{28A0092B-C50C-407E-A947-70E740481C1C}">
                <a14:useLocalDpi xmlns:a14="http://schemas.microsoft.com/office/drawing/2010/main" val="0"/>
              </a:ext>
            </a:extLst>
          </a:blip>
          <a:srcRect/>
          <a:stretch>
            <a:fillRect/>
          </a:stretch>
        </p:blipFill>
        <p:spPr bwMode="auto">
          <a:xfrm>
            <a:off x="304800" y="6294438"/>
            <a:ext cx="86106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2" name="Text Box 8"/>
          <p:cNvSpPr txBox="1">
            <a:spLocks noChangeArrowheads="1"/>
          </p:cNvSpPr>
          <p:nvPr/>
        </p:nvSpPr>
        <p:spPr bwMode="auto">
          <a:xfrm>
            <a:off x="457200" y="1219200"/>
            <a:ext cx="3962400" cy="4840288"/>
          </a:xfrm>
          <a:prstGeom prst="rect">
            <a:avLst/>
          </a:prstGeom>
          <a:solidFill>
            <a:schemeClr val="accent3">
              <a:alpha val="85000"/>
            </a:schemeClr>
          </a:solidFill>
          <a:ln w="9525">
            <a:noFill/>
            <a:miter lim="800000"/>
            <a:headEnd/>
            <a:tailEnd/>
          </a:ln>
          <a:effectLst/>
        </p:spPr>
        <p:txBody>
          <a:bodyPr>
            <a:spAutoFit/>
          </a:bodyPr>
          <a:lstStyle/>
          <a:p>
            <a:pPr marL="457200" indent="-457200">
              <a:spcBef>
                <a:spcPct val="50000"/>
              </a:spcBef>
              <a:defRPr/>
            </a:pPr>
            <a:r>
              <a:rPr lang="en-US" sz="2600" u="sng" dirty="0">
                <a:latin typeface="Stencil" pitchFamily="82" charset="0"/>
              </a:rPr>
              <a:t>In Africa</a:t>
            </a:r>
          </a:p>
          <a:p>
            <a:pPr marL="457200" indent="-457200" algn="just">
              <a:spcBef>
                <a:spcPct val="50000"/>
              </a:spcBef>
              <a:buFontTx/>
              <a:buChar char="•"/>
              <a:defRPr/>
            </a:pPr>
            <a:r>
              <a:rPr lang="en-US" sz="2000" dirty="0">
                <a:latin typeface="Courier New" pitchFamily="49" charset="0"/>
              </a:rPr>
              <a:t>Civilian Mistreatment</a:t>
            </a:r>
          </a:p>
          <a:p>
            <a:pPr marL="457200" indent="-457200" algn="just">
              <a:spcBef>
                <a:spcPct val="50000"/>
              </a:spcBef>
              <a:buFontTx/>
              <a:buAutoNum type="arabicPeriod"/>
              <a:defRPr/>
            </a:pPr>
            <a:r>
              <a:rPr lang="en-US" sz="1800" dirty="0">
                <a:solidFill>
                  <a:srgbClr val="006600"/>
                </a:solidFill>
                <a:latin typeface="Courier New" pitchFamily="49" charset="0"/>
              </a:rPr>
              <a:t>Executed nearly 1 million civilians</a:t>
            </a:r>
          </a:p>
          <a:p>
            <a:pPr marL="457200" indent="-457200" algn="just">
              <a:spcBef>
                <a:spcPct val="50000"/>
              </a:spcBef>
              <a:buFontTx/>
              <a:buAutoNum type="arabicPeriod"/>
              <a:defRPr/>
            </a:pPr>
            <a:r>
              <a:rPr lang="en-US" sz="1800" dirty="0">
                <a:solidFill>
                  <a:srgbClr val="006600"/>
                </a:solidFill>
                <a:latin typeface="Courier New" pitchFamily="49" charset="0"/>
              </a:rPr>
              <a:t>Believed they could control the country better</a:t>
            </a:r>
          </a:p>
          <a:p>
            <a:pPr marL="457200" indent="-457200" algn="just">
              <a:spcBef>
                <a:spcPct val="50000"/>
              </a:spcBef>
              <a:buFontTx/>
              <a:buChar char="•"/>
              <a:defRPr/>
            </a:pPr>
            <a:r>
              <a:rPr lang="en-US" sz="2000" dirty="0">
                <a:latin typeface="Courier New" pitchFamily="49" charset="0"/>
              </a:rPr>
              <a:t>Mistreatment of POW’s</a:t>
            </a:r>
          </a:p>
          <a:p>
            <a:pPr marL="457200" indent="-457200" algn="just">
              <a:spcBef>
                <a:spcPct val="50000"/>
              </a:spcBef>
              <a:buFontTx/>
              <a:buAutoNum type="arabicPeriod"/>
              <a:defRPr/>
            </a:pPr>
            <a:r>
              <a:rPr lang="en-US" sz="1800" dirty="0">
                <a:solidFill>
                  <a:srgbClr val="006600"/>
                </a:solidFill>
                <a:latin typeface="Courier New" pitchFamily="49" charset="0"/>
              </a:rPr>
              <a:t>Some were killed after surrendering</a:t>
            </a:r>
          </a:p>
          <a:p>
            <a:pPr marL="457200" indent="-457200" algn="just">
              <a:spcBef>
                <a:spcPct val="50000"/>
              </a:spcBef>
              <a:buFontTx/>
              <a:buAutoNum type="arabicPeriod"/>
              <a:defRPr/>
            </a:pPr>
            <a:r>
              <a:rPr lang="en-US" sz="1800" dirty="0">
                <a:solidFill>
                  <a:srgbClr val="006600"/>
                </a:solidFill>
                <a:latin typeface="Courier New" pitchFamily="49" charset="0"/>
              </a:rPr>
              <a:t>Revenge was a factor</a:t>
            </a:r>
          </a:p>
          <a:p>
            <a:pPr marL="457200" indent="-457200" algn="just">
              <a:spcBef>
                <a:spcPct val="50000"/>
              </a:spcBef>
              <a:buFontTx/>
              <a:buAutoNum type="arabicPeriod"/>
              <a:defRPr/>
            </a:pPr>
            <a:r>
              <a:rPr lang="en-US" sz="1800" dirty="0">
                <a:solidFill>
                  <a:srgbClr val="006600"/>
                </a:solidFill>
                <a:latin typeface="Courier New" pitchFamily="49" charset="0"/>
              </a:rPr>
              <a:t>Severe treatment/starvation</a:t>
            </a:r>
          </a:p>
        </p:txBody>
      </p:sp>
      <p:sp>
        <p:nvSpPr>
          <p:cNvPr id="6153" name="Text Box 9"/>
          <p:cNvSpPr txBox="1">
            <a:spLocks noChangeArrowheads="1"/>
          </p:cNvSpPr>
          <p:nvPr/>
        </p:nvSpPr>
        <p:spPr bwMode="auto">
          <a:xfrm>
            <a:off x="4800600" y="1377950"/>
            <a:ext cx="3962400" cy="4565650"/>
          </a:xfrm>
          <a:prstGeom prst="rect">
            <a:avLst/>
          </a:prstGeom>
          <a:solidFill>
            <a:schemeClr val="accent3">
              <a:alpha val="85000"/>
            </a:schemeClr>
          </a:solidFill>
          <a:ln w="9525">
            <a:noFill/>
            <a:miter lim="800000"/>
            <a:headEnd/>
            <a:tailEnd/>
          </a:ln>
          <a:effectLst/>
        </p:spPr>
        <p:txBody>
          <a:bodyPr>
            <a:spAutoFit/>
          </a:bodyPr>
          <a:lstStyle/>
          <a:p>
            <a:pPr marL="457200" indent="-457200">
              <a:spcBef>
                <a:spcPct val="50000"/>
              </a:spcBef>
              <a:defRPr/>
            </a:pPr>
            <a:r>
              <a:rPr lang="en-US" sz="2600" u="sng" dirty="0">
                <a:latin typeface="Stencil" pitchFamily="82" charset="0"/>
              </a:rPr>
              <a:t>In Italy</a:t>
            </a:r>
          </a:p>
          <a:p>
            <a:pPr marL="457200" indent="-457200" algn="just">
              <a:spcBef>
                <a:spcPct val="50000"/>
              </a:spcBef>
              <a:buFontTx/>
              <a:buChar char="•"/>
              <a:defRPr/>
            </a:pPr>
            <a:r>
              <a:rPr lang="en-US" sz="2000" dirty="0">
                <a:latin typeface="Courier New" pitchFamily="49" charset="0"/>
              </a:rPr>
              <a:t>Civilian Mistreatment</a:t>
            </a:r>
          </a:p>
          <a:p>
            <a:pPr marL="457200" indent="-457200" algn="just">
              <a:spcBef>
                <a:spcPct val="50000"/>
              </a:spcBef>
              <a:buFontTx/>
              <a:buAutoNum type="arabicPeriod"/>
              <a:defRPr/>
            </a:pPr>
            <a:r>
              <a:rPr lang="en-US" sz="1800" dirty="0">
                <a:solidFill>
                  <a:srgbClr val="006600"/>
                </a:solidFill>
                <a:latin typeface="Courier New" pitchFamily="49" charset="0"/>
              </a:rPr>
              <a:t>Means of controlling the people</a:t>
            </a:r>
          </a:p>
          <a:p>
            <a:pPr marL="457200" indent="-457200" algn="just">
              <a:spcBef>
                <a:spcPct val="50000"/>
              </a:spcBef>
              <a:buFontTx/>
              <a:buAutoNum type="arabicPeriod"/>
              <a:defRPr/>
            </a:pPr>
            <a:r>
              <a:rPr lang="en-US" sz="1800" dirty="0">
                <a:solidFill>
                  <a:srgbClr val="006600"/>
                </a:solidFill>
                <a:latin typeface="Courier New" pitchFamily="49" charset="0"/>
              </a:rPr>
              <a:t>Maximized war effort</a:t>
            </a:r>
          </a:p>
          <a:p>
            <a:pPr marL="457200" indent="-457200" algn="just">
              <a:spcBef>
                <a:spcPct val="50000"/>
              </a:spcBef>
              <a:buFontTx/>
              <a:buAutoNum type="arabicPeriod"/>
              <a:defRPr/>
            </a:pPr>
            <a:r>
              <a:rPr lang="en-US" sz="1800" dirty="0">
                <a:solidFill>
                  <a:srgbClr val="006600"/>
                </a:solidFill>
                <a:latin typeface="Courier New" pitchFamily="49" charset="0"/>
              </a:rPr>
              <a:t>Eliminated political Rivals</a:t>
            </a:r>
          </a:p>
          <a:p>
            <a:pPr marL="457200" indent="-457200" algn="just">
              <a:spcBef>
                <a:spcPct val="50000"/>
              </a:spcBef>
              <a:buFontTx/>
              <a:buChar char="•"/>
              <a:defRPr/>
            </a:pPr>
            <a:r>
              <a:rPr lang="en-US" sz="2000" dirty="0">
                <a:latin typeface="Courier New" pitchFamily="49" charset="0"/>
              </a:rPr>
              <a:t>Hurts Mussolini</a:t>
            </a:r>
          </a:p>
          <a:p>
            <a:pPr marL="457200" indent="-457200" algn="just">
              <a:spcBef>
                <a:spcPct val="50000"/>
              </a:spcBef>
              <a:buFontTx/>
              <a:buAutoNum type="arabicPeriod"/>
              <a:defRPr/>
            </a:pPr>
            <a:r>
              <a:rPr lang="en-US" sz="1800" dirty="0">
                <a:solidFill>
                  <a:srgbClr val="006600"/>
                </a:solidFill>
                <a:latin typeface="Courier New" pitchFamily="49" charset="0"/>
              </a:rPr>
              <a:t>Weakens hold on Italy as the war drags on</a:t>
            </a:r>
          </a:p>
          <a:p>
            <a:pPr marL="457200" indent="-457200" algn="just">
              <a:spcBef>
                <a:spcPct val="50000"/>
              </a:spcBef>
              <a:buFontTx/>
              <a:buAutoNum type="arabicPeriod"/>
              <a:defRPr/>
            </a:pPr>
            <a:r>
              <a:rPr lang="en-US" sz="1800" dirty="0">
                <a:solidFill>
                  <a:srgbClr val="006600"/>
                </a:solidFill>
                <a:latin typeface="Courier New" pitchFamily="49" charset="0"/>
              </a:rPr>
              <a:t>Citizens riot/oust him—eventually executed him</a:t>
            </a:r>
          </a:p>
        </p:txBody>
      </p:sp>
      <p:sp>
        <p:nvSpPr>
          <p:cNvPr id="6155" name="Text Box 11"/>
          <p:cNvSpPr txBox="1">
            <a:spLocks noChangeArrowheads="1"/>
          </p:cNvSpPr>
          <p:nvPr/>
        </p:nvSpPr>
        <p:spPr bwMode="auto">
          <a:xfrm>
            <a:off x="2300288" y="457200"/>
            <a:ext cx="4633912" cy="641350"/>
          </a:xfrm>
          <a:prstGeom prst="rect">
            <a:avLst/>
          </a:prstGeom>
          <a:solidFill>
            <a:schemeClr val="accent3">
              <a:alpha val="85000"/>
            </a:schemeClr>
          </a:solidFill>
          <a:ln w="9525">
            <a:noFill/>
            <a:miter lim="800000"/>
            <a:headEnd/>
            <a:tailEnd/>
          </a:ln>
          <a:effectLst/>
        </p:spPr>
        <p:txBody>
          <a:bodyPr wrap="none">
            <a:spAutoFit/>
          </a:bodyPr>
          <a:lstStyle/>
          <a:p>
            <a:pPr>
              <a:defRPr/>
            </a:pPr>
            <a:r>
              <a:rPr lang="en-US" sz="3600" dirty="0">
                <a:solidFill>
                  <a:srgbClr val="006600"/>
                </a:solidFill>
                <a:latin typeface="Stencil" pitchFamily="82" charset="0"/>
              </a:rPr>
              <a:t>Italian Atrocities</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grpId="0" nodeType="clickEffect">
                                  <p:stCondLst>
                                    <p:cond delay="0"/>
                                  </p:stCondLst>
                                  <p:childTnLst>
                                    <p:set>
                                      <p:cBhvr>
                                        <p:cTn id="6" dur="1" fill="hold">
                                          <p:stCondLst>
                                            <p:cond delay="499"/>
                                          </p:stCondLst>
                                        </p:cTn>
                                        <p:tgtEl>
                                          <p:spTgt spid="6152"/>
                                        </p:tgtEl>
                                        <p:attrNameLst>
                                          <p:attrName>style.visibility</p:attrName>
                                        </p:attrNameLst>
                                      </p:cBhvr>
                                      <p:to>
                                        <p:strVal val="visible"/>
                                      </p:to>
                                    </p:set>
                                    <p:anim to="" calcmode="lin" valueType="num">
                                      <p:cBhvr>
                                        <p:cTn id="7" dur="1" fill="hold"/>
                                        <p:tgtEl>
                                          <p:spTgt spid="6152"/>
                                        </p:tgtEl>
                                        <p:attrNameLst>
                                          <p:attrName/>
                                        </p:attrNameLst>
                                      </p:cBhvr>
                                    </p:anim>
                                  </p:childTnLst>
                                  <p:subTnLst>
                                    <p:audio>
                                      <p:cMediaNode>
                                        <p:cTn display="0" masterRel="sameClick">
                                          <p:stCondLst>
                                            <p:cond evt="begin" delay="0">
                                              <p:tn val="5"/>
                                            </p:cond>
                                          </p:stCondLst>
                                          <p:endCondLst>
                                            <p:cond evt="onStopAudio" delay="0">
                                              <p:tgtEl>
                                                <p:sldTgt/>
                                              </p:tgtEl>
                                            </p:cond>
                                          </p:endCondLst>
                                        </p:cTn>
                                        <p:tgtEl>
                                          <p:sndTgt r:embed="rId2" name="projctor.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6153"/>
                                        </p:tgtEl>
                                        <p:attrNameLst>
                                          <p:attrName>style.visibility</p:attrName>
                                        </p:attrNameLst>
                                      </p:cBhvr>
                                      <p:to>
                                        <p:strVal val="visible"/>
                                      </p:to>
                                    </p:set>
                                    <p:anim calcmode="lin" valueType="num">
                                      <p:cBhvr additive="base">
                                        <p:cTn id="12" dur="500" fill="hold"/>
                                        <p:tgtEl>
                                          <p:spTgt spid="6153"/>
                                        </p:tgtEl>
                                        <p:attrNameLst>
                                          <p:attrName>ppt_x</p:attrName>
                                        </p:attrNameLst>
                                      </p:cBhvr>
                                      <p:tavLst>
                                        <p:tav tm="0">
                                          <p:val>
                                            <p:strVal val="0-#ppt_w/2"/>
                                          </p:val>
                                        </p:tav>
                                        <p:tav tm="100000">
                                          <p:val>
                                            <p:strVal val="#ppt_x"/>
                                          </p:val>
                                        </p:tav>
                                      </p:tavLst>
                                    </p:anim>
                                    <p:anim calcmode="lin" valueType="num">
                                      <p:cBhvr additive="base">
                                        <p:cTn id="13" dur="500" fill="hold"/>
                                        <p:tgtEl>
                                          <p:spTgt spid="6153"/>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2" name="projcto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2" grpId="0" animBg="1" autoUpdateAnimBg="0"/>
      <p:bldP spid="6153" grpId="0" animBg="1" autoUpdateAnimBg="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8610" name="Picture 2" descr="barbed_wire1"/>
          <p:cNvPicPr>
            <a:picLocks noChangeAspect="1" noChangeArrowheads="1"/>
          </p:cNvPicPr>
          <p:nvPr/>
        </p:nvPicPr>
        <p:blipFill>
          <a:blip r:embed="rId3">
            <a:lum bright="48000"/>
            <a:grayscl/>
            <a:extLst>
              <a:ext uri="{28A0092B-C50C-407E-A947-70E740481C1C}">
                <a14:useLocalDpi xmlns:a14="http://schemas.microsoft.com/office/drawing/2010/main" val="0"/>
              </a:ext>
            </a:extLst>
          </a:blip>
          <a:srcRect/>
          <a:stretch>
            <a:fillRect/>
          </a:stretch>
        </p:blipFill>
        <p:spPr bwMode="auto">
          <a:xfrm>
            <a:off x="304800" y="304800"/>
            <a:ext cx="86106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8611" name="Picture 3" descr="barbed_wire1"/>
          <p:cNvPicPr>
            <a:picLocks noChangeAspect="1" noChangeArrowheads="1"/>
          </p:cNvPicPr>
          <p:nvPr/>
        </p:nvPicPr>
        <p:blipFill>
          <a:blip r:embed="rId3">
            <a:lum bright="48000"/>
            <a:grayscl/>
            <a:extLst>
              <a:ext uri="{28A0092B-C50C-407E-A947-70E740481C1C}">
                <a14:useLocalDpi xmlns:a14="http://schemas.microsoft.com/office/drawing/2010/main" val="0"/>
              </a:ext>
            </a:extLst>
          </a:blip>
          <a:srcRect/>
          <a:stretch>
            <a:fillRect/>
          </a:stretch>
        </p:blipFill>
        <p:spPr bwMode="auto">
          <a:xfrm>
            <a:off x="304800" y="1447800"/>
            <a:ext cx="86106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8612" name="Picture 4" descr="barbed_wire1"/>
          <p:cNvPicPr>
            <a:picLocks noChangeAspect="1" noChangeArrowheads="1"/>
          </p:cNvPicPr>
          <p:nvPr/>
        </p:nvPicPr>
        <p:blipFill>
          <a:blip r:embed="rId3">
            <a:lum bright="48000"/>
            <a:grayscl/>
            <a:extLst>
              <a:ext uri="{28A0092B-C50C-407E-A947-70E740481C1C}">
                <a14:useLocalDpi xmlns:a14="http://schemas.microsoft.com/office/drawing/2010/main" val="0"/>
              </a:ext>
            </a:extLst>
          </a:blip>
          <a:srcRect/>
          <a:stretch>
            <a:fillRect/>
          </a:stretch>
        </p:blipFill>
        <p:spPr bwMode="auto">
          <a:xfrm>
            <a:off x="304800" y="3932238"/>
            <a:ext cx="86106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8613" name="Picture 5" descr="barbed_wire1"/>
          <p:cNvPicPr>
            <a:picLocks noChangeAspect="1" noChangeArrowheads="1"/>
          </p:cNvPicPr>
          <p:nvPr/>
        </p:nvPicPr>
        <p:blipFill>
          <a:blip r:embed="rId3">
            <a:lum bright="48000"/>
            <a:grayscl/>
            <a:extLst>
              <a:ext uri="{28A0092B-C50C-407E-A947-70E740481C1C}">
                <a14:useLocalDpi xmlns:a14="http://schemas.microsoft.com/office/drawing/2010/main" val="0"/>
              </a:ext>
            </a:extLst>
          </a:blip>
          <a:srcRect/>
          <a:stretch>
            <a:fillRect/>
          </a:stretch>
        </p:blipFill>
        <p:spPr bwMode="auto">
          <a:xfrm>
            <a:off x="304800" y="2713038"/>
            <a:ext cx="86106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8614" name="Picture 6" descr="barbed_wire1"/>
          <p:cNvPicPr>
            <a:picLocks noChangeAspect="1" noChangeArrowheads="1"/>
          </p:cNvPicPr>
          <p:nvPr/>
        </p:nvPicPr>
        <p:blipFill>
          <a:blip r:embed="rId3">
            <a:lum bright="48000"/>
            <a:grayscl/>
            <a:extLst>
              <a:ext uri="{28A0092B-C50C-407E-A947-70E740481C1C}">
                <a14:useLocalDpi xmlns:a14="http://schemas.microsoft.com/office/drawing/2010/main" val="0"/>
              </a:ext>
            </a:extLst>
          </a:blip>
          <a:srcRect/>
          <a:stretch>
            <a:fillRect/>
          </a:stretch>
        </p:blipFill>
        <p:spPr bwMode="auto">
          <a:xfrm>
            <a:off x="304800" y="5075238"/>
            <a:ext cx="86106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8615" name="Picture 7" descr="barbed_wire1"/>
          <p:cNvPicPr>
            <a:picLocks noChangeAspect="1" noChangeArrowheads="1"/>
          </p:cNvPicPr>
          <p:nvPr/>
        </p:nvPicPr>
        <p:blipFill>
          <a:blip r:embed="rId3">
            <a:lum bright="48000"/>
            <a:grayscl/>
            <a:extLst>
              <a:ext uri="{28A0092B-C50C-407E-A947-70E740481C1C}">
                <a14:useLocalDpi xmlns:a14="http://schemas.microsoft.com/office/drawing/2010/main" val="0"/>
              </a:ext>
            </a:extLst>
          </a:blip>
          <a:srcRect/>
          <a:stretch>
            <a:fillRect/>
          </a:stretch>
        </p:blipFill>
        <p:spPr bwMode="auto">
          <a:xfrm>
            <a:off x="304800" y="6294438"/>
            <a:ext cx="86106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4" name="Text Box 8"/>
          <p:cNvSpPr txBox="1">
            <a:spLocks noChangeArrowheads="1"/>
          </p:cNvSpPr>
          <p:nvPr/>
        </p:nvSpPr>
        <p:spPr bwMode="auto">
          <a:xfrm>
            <a:off x="2057400" y="76200"/>
            <a:ext cx="5084763" cy="641350"/>
          </a:xfrm>
          <a:prstGeom prst="rect">
            <a:avLst/>
          </a:prstGeom>
          <a:solidFill>
            <a:schemeClr val="accent3">
              <a:alpha val="85000"/>
            </a:schemeClr>
          </a:solidFill>
          <a:ln w="9525">
            <a:noFill/>
            <a:miter lim="800000"/>
            <a:headEnd/>
            <a:tailEnd/>
          </a:ln>
          <a:effectLst/>
        </p:spPr>
        <p:txBody>
          <a:bodyPr wrap="none">
            <a:spAutoFit/>
          </a:bodyPr>
          <a:lstStyle/>
          <a:p>
            <a:pPr>
              <a:defRPr/>
            </a:pPr>
            <a:r>
              <a:rPr lang="en-US" sz="3600" dirty="0">
                <a:solidFill>
                  <a:srgbClr val="FF6600"/>
                </a:solidFill>
                <a:effectLst>
                  <a:outerShdw blurRad="38100" dist="38100" dir="2700000" algn="tl">
                    <a:srgbClr val="000000"/>
                  </a:outerShdw>
                </a:effectLst>
                <a:latin typeface="Stencil" pitchFamily="82" charset="0"/>
              </a:rPr>
              <a:t>Japanese Atrocities</a:t>
            </a:r>
          </a:p>
        </p:txBody>
      </p:sp>
      <p:sp>
        <p:nvSpPr>
          <p:cNvPr id="9225" name="Text Box 9"/>
          <p:cNvSpPr txBox="1">
            <a:spLocks noChangeArrowheads="1"/>
          </p:cNvSpPr>
          <p:nvPr/>
        </p:nvSpPr>
        <p:spPr bwMode="auto">
          <a:xfrm>
            <a:off x="457200" y="965200"/>
            <a:ext cx="3962400" cy="5432425"/>
          </a:xfrm>
          <a:prstGeom prst="rect">
            <a:avLst/>
          </a:prstGeom>
          <a:solidFill>
            <a:schemeClr val="accent3">
              <a:alpha val="85000"/>
            </a:schemeClr>
          </a:solidFill>
          <a:ln w="9525">
            <a:noFill/>
            <a:miter lim="800000"/>
            <a:headEnd/>
            <a:tailEnd/>
          </a:ln>
          <a:effectLst/>
        </p:spPr>
        <p:txBody>
          <a:bodyPr>
            <a:spAutoFit/>
          </a:bodyPr>
          <a:lstStyle/>
          <a:p>
            <a:pPr marL="457200" indent="-457200">
              <a:spcBef>
                <a:spcPct val="50000"/>
              </a:spcBef>
              <a:defRPr/>
            </a:pPr>
            <a:r>
              <a:rPr lang="en-US" sz="2600" u="sng" dirty="0">
                <a:latin typeface="Stencil" pitchFamily="82" charset="0"/>
              </a:rPr>
              <a:t>Acts on Civilians</a:t>
            </a:r>
          </a:p>
          <a:p>
            <a:pPr marL="457200" indent="-457200" algn="just">
              <a:spcBef>
                <a:spcPct val="50000"/>
              </a:spcBef>
              <a:buFontTx/>
              <a:buChar char="•"/>
              <a:defRPr/>
            </a:pPr>
            <a:r>
              <a:rPr lang="en-US" sz="2000" dirty="0">
                <a:latin typeface="Courier New" pitchFamily="49" charset="0"/>
              </a:rPr>
              <a:t>Nanking (1937-38)</a:t>
            </a:r>
          </a:p>
          <a:p>
            <a:pPr marL="457200" indent="-457200" algn="just">
              <a:spcBef>
                <a:spcPct val="50000"/>
              </a:spcBef>
              <a:buFontTx/>
              <a:buAutoNum type="arabicPeriod"/>
              <a:defRPr/>
            </a:pPr>
            <a:r>
              <a:rPr lang="en-US" sz="1800" dirty="0">
                <a:solidFill>
                  <a:srgbClr val="FF6600"/>
                </a:solidFill>
                <a:latin typeface="Courier New" pitchFamily="49" charset="0"/>
              </a:rPr>
              <a:t>Nearly 500,000 civilians were executed</a:t>
            </a:r>
          </a:p>
          <a:p>
            <a:pPr marL="457200" indent="-457200" algn="just">
              <a:spcBef>
                <a:spcPct val="50000"/>
              </a:spcBef>
              <a:buFontTx/>
              <a:buAutoNum type="arabicPeriod"/>
              <a:defRPr/>
            </a:pPr>
            <a:r>
              <a:rPr lang="en-US" sz="1800" dirty="0">
                <a:solidFill>
                  <a:srgbClr val="FF6600"/>
                </a:solidFill>
                <a:latin typeface="Courier New" pitchFamily="49" charset="0"/>
              </a:rPr>
              <a:t>Over 10,000 Chinese were raped</a:t>
            </a:r>
          </a:p>
          <a:p>
            <a:pPr marL="457200" indent="-457200" algn="just">
              <a:spcBef>
                <a:spcPct val="50000"/>
              </a:spcBef>
              <a:buFontTx/>
              <a:buChar char="•"/>
              <a:defRPr/>
            </a:pPr>
            <a:r>
              <a:rPr lang="en-US" sz="2000" dirty="0">
                <a:latin typeface="Courier New" pitchFamily="49" charset="0"/>
              </a:rPr>
              <a:t>Occupied Territories</a:t>
            </a:r>
          </a:p>
          <a:p>
            <a:pPr marL="457200" indent="-457200" algn="l">
              <a:spcBef>
                <a:spcPct val="50000"/>
              </a:spcBef>
              <a:buFontTx/>
              <a:buAutoNum type="arabicPeriod"/>
              <a:defRPr/>
            </a:pPr>
            <a:r>
              <a:rPr lang="en-US" sz="1800" dirty="0">
                <a:solidFill>
                  <a:srgbClr val="FF6600"/>
                </a:solidFill>
                <a:latin typeface="Courier New" pitchFamily="49" charset="0"/>
              </a:rPr>
              <a:t>Eliminated cultural and religious leadership to try to install Japanese lifestyles</a:t>
            </a:r>
          </a:p>
          <a:p>
            <a:pPr marL="457200" indent="-457200" algn="l">
              <a:spcBef>
                <a:spcPct val="50000"/>
              </a:spcBef>
              <a:buFontTx/>
              <a:buAutoNum type="arabicPeriod"/>
              <a:defRPr/>
            </a:pPr>
            <a:r>
              <a:rPr lang="en-US" sz="1800" dirty="0">
                <a:solidFill>
                  <a:srgbClr val="FF6600"/>
                </a:solidFill>
                <a:latin typeface="Courier New" pitchFamily="49" charset="0"/>
              </a:rPr>
              <a:t>Resistance suspects were rounded up and killed</a:t>
            </a:r>
          </a:p>
          <a:p>
            <a:pPr marL="457200" indent="-457200" algn="l">
              <a:spcBef>
                <a:spcPct val="50000"/>
              </a:spcBef>
              <a:buFontTx/>
              <a:buAutoNum type="arabicPeriod"/>
              <a:defRPr/>
            </a:pPr>
            <a:r>
              <a:rPr lang="en-US" sz="1800" dirty="0">
                <a:solidFill>
                  <a:srgbClr val="FF6600"/>
                </a:solidFill>
                <a:latin typeface="Courier New" pitchFamily="49" charset="0"/>
              </a:rPr>
              <a:t>Enslaved civilians for war industry</a:t>
            </a:r>
            <a:endParaRPr lang="en-US" sz="1800" dirty="0">
              <a:latin typeface="Courier New" pitchFamily="49" charset="0"/>
            </a:endParaRPr>
          </a:p>
        </p:txBody>
      </p:sp>
      <p:sp>
        <p:nvSpPr>
          <p:cNvPr id="9226" name="Text Box 10"/>
          <p:cNvSpPr txBox="1">
            <a:spLocks noChangeArrowheads="1"/>
          </p:cNvSpPr>
          <p:nvPr/>
        </p:nvSpPr>
        <p:spPr bwMode="auto">
          <a:xfrm>
            <a:off x="4800600" y="958850"/>
            <a:ext cx="3962400" cy="5060950"/>
          </a:xfrm>
          <a:prstGeom prst="rect">
            <a:avLst/>
          </a:prstGeom>
          <a:solidFill>
            <a:schemeClr val="accent3">
              <a:alpha val="85000"/>
            </a:schemeClr>
          </a:solidFill>
          <a:ln w="9525">
            <a:noFill/>
            <a:miter lim="800000"/>
            <a:headEnd/>
            <a:tailEnd/>
          </a:ln>
          <a:effectLst/>
        </p:spPr>
        <p:txBody>
          <a:bodyPr>
            <a:spAutoFit/>
          </a:bodyPr>
          <a:lstStyle/>
          <a:p>
            <a:pPr marL="457200" indent="-457200">
              <a:spcBef>
                <a:spcPct val="50000"/>
              </a:spcBef>
              <a:defRPr/>
            </a:pPr>
            <a:r>
              <a:rPr lang="en-US" sz="2600" u="sng" dirty="0">
                <a:latin typeface="Stencil" pitchFamily="82" charset="0"/>
              </a:rPr>
              <a:t>Treatment of POW’s</a:t>
            </a:r>
          </a:p>
          <a:p>
            <a:pPr marL="457200" indent="-457200" algn="just" eaLnBrk="0" hangingPunct="0">
              <a:buFontTx/>
              <a:buChar char="•"/>
              <a:defRPr/>
            </a:pPr>
            <a:r>
              <a:rPr lang="en-US" sz="2000" dirty="0">
                <a:latin typeface="Courier New" pitchFamily="49" charset="0"/>
              </a:rPr>
              <a:t>Wounded were often killed</a:t>
            </a:r>
          </a:p>
          <a:p>
            <a:pPr marL="457200" indent="-457200" algn="just" eaLnBrk="0" hangingPunct="0">
              <a:defRPr/>
            </a:pPr>
            <a:endParaRPr lang="en-US" sz="2000" dirty="0">
              <a:latin typeface="Courier New" pitchFamily="49" charset="0"/>
            </a:endParaRPr>
          </a:p>
          <a:p>
            <a:pPr marL="457200" indent="-457200" algn="just" eaLnBrk="0" hangingPunct="0">
              <a:buFontTx/>
              <a:buChar char="•"/>
              <a:defRPr/>
            </a:pPr>
            <a:r>
              <a:rPr lang="en-US" sz="2000" dirty="0">
                <a:latin typeface="Courier New" pitchFamily="49" charset="0"/>
              </a:rPr>
              <a:t>Food &amp; Water rations were minimal</a:t>
            </a:r>
          </a:p>
          <a:p>
            <a:pPr marL="457200" indent="-457200" algn="just" eaLnBrk="0" hangingPunct="0">
              <a:defRPr/>
            </a:pPr>
            <a:endParaRPr lang="en-US" sz="2000" dirty="0">
              <a:latin typeface="Courier New" pitchFamily="49" charset="0"/>
            </a:endParaRPr>
          </a:p>
          <a:p>
            <a:pPr marL="457200" indent="-457200" algn="just" eaLnBrk="0" hangingPunct="0">
              <a:buFontTx/>
              <a:buChar char="•"/>
              <a:defRPr/>
            </a:pPr>
            <a:r>
              <a:rPr lang="en-US" sz="2000" dirty="0">
                <a:latin typeface="Courier New" pitchFamily="49" charset="0"/>
              </a:rPr>
              <a:t>Often used for forced Labor</a:t>
            </a:r>
          </a:p>
          <a:p>
            <a:pPr marL="457200" indent="-457200" algn="just" eaLnBrk="0" hangingPunct="0">
              <a:defRPr/>
            </a:pPr>
            <a:endParaRPr lang="en-US" sz="2000" dirty="0">
              <a:latin typeface="Courier New" pitchFamily="49" charset="0"/>
            </a:endParaRPr>
          </a:p>
          <a:p>
            <a:pPr marL="457200" indent="-457200" algn="just" eaLnBrk="0" hangingPunct="0">
              <a:buFontTx/>
              <a:buChar char="•"/>
              <a:defRPr/>
            </a:pPr>
            <a:r>
              <a:rPr lang="en-US" sz="2000" dirty="0">
                <a:latin typeface="Courier New" pitchFamily="49" charset="0"/>
              </a:rPr>
              <a:t>Torture/Brain-washing for information and propaganda</a:t>
            </a:r>
          </a:p>
          <a:p>
            <a:pPr marL="457200" indent="-457200" algn="just" eaLnBrk="0" hangingPunct="0">
              <a:defRPr/>
            </a:pPr>
            <a:endParaRPr lang="en-US" sz="2000" dirty="0">
              <a:latin typeface="Courier New" pitchFamily="49" charset="0"/>
            </a:endParaRPr>
          </a:p>
          <a:p>
            <a:pPr marL="457200" indent="-457200" algn="just" eaLnBrk="0" hangingPunct="0">
              <a:buFontTx/>
              <a:buChar char="•"/>
              <a:defRPr/>
            </a:pPr>
            <a:r>
              <a:rPr lang="en-US" sz="2000" dirty="0">
                <a:latin typeface="Courier New" pitchFamily="49" charset="0"/>
              </a:rPr>
              <a:t>Varied greatly within the Japanese military</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grpId="0" nodeType="clickEffect">
                                  <p:stCondLst>
                                    <p:cond delay="0"/>
                                  </p:stCondLst>
                                  <p:childTnLst>
                                    <p:set>
                                      <p:cBhvr>
                                        <p:cTn id="6" dur="1" fill="hold">
                                          <p:stCondLst>
                                            <p:cond delay="499"/>
                                          </p:stCondLst>
                                        </p:cTn>
                                        <p:tgtEl>
                                          <p:spTgt spid="9225"/>
                                        </p:tgtEl>
                                        <p:attrNameLst>
                                          <p:attrName>style.visibility</p:attrName>
                                        </p:attrNameLst>
                                      </p:cBhvr>
                                      <p:to>
                                        <p:strVal val="visible"/>
                                      </p:to>
                                    </p:set>
                                    <p:anim to="" calcmode="lin" valueType="num">
                                      <p:cBhvr>
                                        <p:cTn id="7" dur="1" fill="hold"/>
                                        <p:tgtEl>
                                          <p:spTgt spid="9225"/>
                                        </p:tgtEl>
                                        <p:attrNameLst>
                                          <p:attrName/>
                                        </p:attrNameLst>
                                      </p:cBhvr>
                                    </p:anim>
                                  </p:childTnLst>
                                  <p:subTnLst>
                                    <p:audio>
                                      <p:cMediaNode>
                                        <p:cTn display="0" masterRel="sameClick">
                                          <p:stCondLst>
                                            <p:cond evt="begin" delay="0">
                                              <p:tn val="5"/>
                                            </p:cond>
                                          </p:stCondLst>
                                          <p:endCondLst>
                                            <p:cond evt="onStopAudio" delay="0">
                                              <p:tgtEl>
                                                <p:sldTgt/>
                                              </p:tgtEl>
                                            </p:cond>
                                          </p:endCondLst>
                                        </p:cTn>
                                        <p:tgtEl>
                                          <p:sndTgt r:embed="rId2" name="projctor.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24" presetClass="entr" presetSubtype="0" fill="hold" grpId="0" nodeType="clickEffect">
                                  <p:stCondLst>
                                    <p:cond delay="0"/>
                                  </p:stCondLst>
                                  <p:childTnLst>
                                    <p:set>
                                      <p:cBhvr>
                                        <p:cTn id="11" dur="1" fill="hold">
                                          <p:stCondLst>
                                            <p:cond delay="499"/>
                                          </p:stCondLst>
                                        </p:cTn>
                                        <p:tgtEl>
                                          <p:spTgt spid="9226"/>
                                        </p:tgtEl>
                                        <p:attrNameLst>
                                          <p:attrName>style.visibility</p:attrName>
                                        </p:attrNameLst>
                                      </p:cBhvr>
                                      <p:to>
                                        <p:strVal val="visible"/>
                                      </p:to>
                                    </p:set>
                                    <p:anim to="" calcmode="lin" valueType="num">
                                      <p:cBhvr>
                                        <p:cTn id="12" dur="1" fill="hold"/>
                                        <p:tgtEl>
                                          <p:spTgt spid="9226"/>
                                        </p:tgtEl>
                                        <p:attrNameLst>
                                          <p:attrName/>
                                        </p:attrNameLst>
                                      </p:cBhvr>
                                    </p:anim>
                                  </p:childTnLst>
                                  <p:subTnLst>
                                    <p:audio>
                                      <p:cMediaNode>
                                        <p:cTn display="0" masterRel="sameClick">
                                          <p:stCondLst>
                                            <p:cond evt="begin" delay="0">
                                              <p:tn val="10"/>
                                            </p:cond>
                                          </p:stCondLst>
                                          <p:endCondLst>
                                            <p:cond evt="onStopAudio" delay="0">
                                              <p:tgtEl>
                                                <p:sldTgt/>
                                              </p:tgtEl>
                                            </p:cond>
                                          </p:endCondLst>
                                        </p:cTn>
                                        <p:tgtEl>
                                          <p:sndTgt r:embed="rId2" name="projcto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5" grpId="0" animBg="1" autoUpdateAnimBg="0"/>
      <p:bldP spid="9226" grpId="0" animBg="1" autoUpdateAnimBg="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9634" name="Picture 2" descr="barbed_wire1"/>
          <p:cNvPicPr>
            <a:picLocks noChangeAspect="1" noChangeArrowheads="1"/>
          </p:cNvPicPr>
          <p:nvPr/>
        </p:nvPicPr>
        <p:blipFill>
          <a:blip r:embed="rId3">
            <a:lum bright="48000"/>
            <a:grayscl/>
            <a:extLst>
              <a:ext uri="{28A0092B-C50C-407E-A947-70E740481C1C}">
                <a14:useLocalDpi xmlns:a14="http://schemas.microsoft.com/office/drawing/2010/main" val="0"/>
              </a:ext>
            </a:extLst>
          </a:blip>
          <a:srcRect/>
          <a:stretch>
            <a:fillRect/>
          </a:stretch>
        </p:blipFill>
        <p:spPr bwMode="auto">
          <a:xfrm>
            <a:off x="304800" y="304800"/>
            <a:ext cx="86106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9635" name="Picture 3" descr="barbed_wire1"/>
          <p:cNvPicPr>
            <a:picLocks noChangeAspect="1" noChangeArrowheads="1"/>
          </p:cNvPicPr>
          <p:nvPr/>
        </p:nvPicPr>
        <p:blipFill>
          <a:blip r:embed="rId3">
            <a:lum bright="48000"/>
            <a:grayscl/>
            <a:extLst>
              <a:ext uri="{28A0092B-C50C-407E-A947-70E740481C1C}">
                <a14:useLocalDpi xmlns:a14="http://schemas.microsoft.com/office/drawing/2010/main" val="0"/>
              </a:ext>
            </a:extLst>
          </a:blip>
          <a:srcRect/>
          <a:stretch>
            <a:fillRect/>
          </a:stretch>
        </p:blipFill>
        <p:spPr bwMode="auto">
          <a:xfrm>
            <a:off x="304800" y="1447800"/>
            <a:ext cx="86106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9636" name="Picture 4" descr="barbed_wire1"/>
          <p:cNvPicPr>
            <a:picLocks noChangeAspect="1" noChangeArrowheads="1"/>
          </p:cNvPicPr>
          <p:nvPr/>
        </p:nvPicPr>
        <p:blipFill>
          <a:blip r:embed="rId3">
            <a:lum bright="48000"/>
            <a:grayscl/>
            <a:extLst>
              <a:ext uri="{28A0092B-C50C-407E-A947-70E740481C1C}">
                <a14:useLocalDpi xmlns:a14="http://schemas.microsoft.com/office/drawing/2010/main" val="0"/>
              </a:ext>
            </a:extLst>
          </a:blip>
          <a:srcRect/>
          <a:stretch>
            <a:fillRect/>
          </a:stretch>
        </p:blipFill>
        <p:spPr bwMode="auto">
          <a:xfrm>
            <a:off x="304800" y="3932238"/>
            <a:ext cx="86106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9637" name="Picture 5" descr="barbed_wire1"/>
          <p:cNvPicPr>
            <a:picLocks noChangeAspect="1" noChangeArrowheads="1"/>
          </p:cNvPicPr>
          <p:nvPr/>
        </p:nvPicPr>
        <p:blipFill>
          <a:blip r:embed="rId3">
            <a:lum bright="48000"/>
            <a:grayscl/>
            <a:extLst>
              <a:ext uri="{28A0092B-C50C-407E-A947-70E740481C1C}">
                <a14:useLocalDpi xmlns:a14="http://schemas.microsoft.com/office/drawing/2010/main" val="0"/>
              </a:ext>
            </a:extLst>
          </a:blip>
          <a:srcRect/>
          <a:stretch>
            <a:fillRect/>
          </a:stretch>
        </p:blipFill>
        <p:spPr bwMode="auto">
          <a:xfrm>
            <a:off x="304800" y="2713038"/>
            <a:ext cx="86106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9638" name="Picture 6" descr="barbed_wire1"/>
          <p:cNvPicPr>
            <a:picLocks noChangeAspect="1" noChangeArrowheads="1"/>
          </p:cNvPicPr>
          <p:nvPr/>
        </p:nvPicPr>
        <p:blipFill>
          <a:blip r:embed="rId3">
            <a:lum bright="48000"/>
            <a:grayscl/>
            <a:extLst>
              <a:ext uri="{28A0092B-C50C-407E-A947-70E740481C1C}">
                <a14:useLocalDpi xmlns:a14="http://schemas.microsoft.com/office/drawing/2010/main" val="0"/>
              </a:ext>
            </a:extLst>
          </a:blip>
          <a:srcRect/>
          <a:stretch>
            <a:fillRect/>
          </a:stretch>
        </p:blipFill>
        <p:spPr bwMode="auto">
          <a:xfrm>
            <a:off x="304800" y="5075238"/>
            <a:ext cx="86106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9639" name="Picture 7" descr="barbed_wire1"/>
          <p:cNvPicPr>
            <a:picLocks noChangeAspect="1" noChangeArrowheads="1"/>
          </p:cNvPicPr>
          <p:nvPr/>
        </p:nvPicPr>
        <p:blipFill>
          <a:blip r:embed="rId3">
            <a:lum bright="48000"/>
            <a:grayscl/>
            <a:extLst>
              <a:ext uri="{28A0092B-C50C-407E-A947-70E740481C1C}">
                <a14:useLocalDpi xmlns:a14="http://schemas.microsoft.com/office/drawing/2010/main" val="0"/>
              </a:ext>
            </a:extLst>
          </a:blip>
          <a:srcRect/>
          <a:stretch>
            <a:fillRect/>
          </a:stretch>
        </p:blipFill>
        <p:spPr bwMode="auto">
          <a:xfrm>
            <a:off x="304800" y="6294438"/>
            <a:ext cx="86106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5" name="Text Box 9"/>
          <p:cNvSpPr txBox="1">
            <a:spLocks noChangeArrowheads="1"/>
          </p:cNvSpPr>
          <p:nvPr/>
        </p:nvSpPr>
        <p:spPr bwMode="auto">
          <a:xfrm>
            <a:off x="2667000" y="25400"/>
            <a:ext cx="3895725" cy="584200"/>
          </a:xfrm>
          <a:prstGeom prst="rect">
            <a:avLst/>
          </a:prstGeom>
          <a:solidFill>
            <a:schemeClr val="accent3">
              <a:alpha val="85000"/>
            </a:schemeClr>
          </a:solidFill>
          <a:ln w="9525">
            <a:noFill/>
            <a:miter lim="800000"/>
            <a:headEnd/>
            <a:tailEnd/>
          </a:ln>
          <a:effectLst/>
        </p:spPr>
        <p:txBody>
          <a:bodyPr>
            <a:spAutoFit/>
          </a:bodyPr>
          <a:lstStyle/>
          <a:p>
            <a:pPr>
              <a:defRPr/>
            </a:pPr>
            <a:r>
              <a:rPr lang="en-US" sz="3200" dirty="0">
                <a:solidFill>
                  <a:srgbClr val="FF0000"/>
                </a:solidFill>
                <a:effectLst>
                  <a:outerShdw blurRad="38100" dist="38100" dir="2700000" algn="tl">
                    <a:srgbClr val="000000"/>
                  </a:outerShdw>
                </a:effectLst>
                <a:latin typeface="Stencil" pitchFamily="82" charset="0"/>
              </a:rPr>
              <a:t>Nazi Atrocities</a:t>
            </a:r>
          </a:p>
        </p:txBody>
      </p:sp>
      <p:sp>
        <p:nvSpPr>
          <p:cNvPr id="4106" name="Text Box 10"/>
          <p:cNvSpPr txBox="1">
            <a:spLocks noChangeArrowheads="1"/>
          </p:cNvSpPr>
          <p:nvPr/>
        </p:nvSpPr>
        <p:spPr bwMode="auto">
          <a:xfrm>
            <a:off x="457200" y="962025"/>
            <a:ext cx="3962400" cy="5210175"/>
          </a:xfrm>
          <a:prstGeom prst="rect">
            <a:avLst/>
          </a:prstGeom>
          <a:solidFill>
            <a:schemeClr val="accent3">
              <a:alpha val="85000"/>
            </a:schemeClr>
          </a:solidFill>
          <a:ln w="9525">
            <a:noFill/>
            <a:miter lim="800000"/>
            <a:headEnd/>
            <a:tailEnd/>
          </a:ln>
          <a:effectLst/>
        </p:spPr>
        <p:txBody>
          <a:bodyPr>
            <a:spAutoFit/>
          </a:bodyPr>
          <a:lstStyle/>
          <a:p>
            <a:pPr marL="457200" indent="-457200">
              <a:spcBef>
                <a:spcPct val="50000"/>
              </a:spcBef>
              <a:defRPr/>
            </a:pPr>
            <a:r>
              <a:rPr lang="en-US" sz="2600" u="sng" dirty="0">
                <a:latin typeface="Stencil" pitchFamily="82" charset="0"/>
              </a:rPr>
              <a:t>Concentration Camps</a:t>
            </a:r>
          </a:p>
          <a:p>
            <a:pPr marL="457200" indent="-457200" algn="just">
              <a:spcBef>
                <a:spcPct val="50000"/>
              </a:spcBef>
              <a:buFontTx/>
              <a:buChar char="•"/>
              <a:defRPr/>
            </a:pPr>
            <a:r>
              <a:rPr lang="en-US" sz="1800" dirty="0">
                <a:latin typeface="Courier New" pitchFamily="49" charset="0"/>
              </a:rPr>
              <a:t>14 million civilians were killed by the Nazis</a:t>
            </a:r>
          </a:p>
          <a:p>
            <a:pPr marL="457200" indent="-457200" algn="just">
              <a:spcBef>
                <a:spcPct val="50000"/>
              </a:spcBef>
              <a:buFontTx/>
              <a:buAutoNum type="arabicPeriod"/>
              <a:defRPr/>
            </a:pPr>
            <a:r>
              <a:rPr lang="en-US" sz="1600" dirty="0">
                <a:solidFill>
                  <a:srgbClr val="FF0000"/>
                </a:solidFill>
                <a:latin typeface="Courier New" pitchFamily="49" charset="0"/>
              </a:rPr>
              <a:t>Racial/Ethnic Minorities</a:t>
            </a:r>
          </a:p>
          <a:p>
            <a:pPr marL="457200" indent="-457200" algn="just">
              <a:spcBef>
                <a:spcPct val="50000"/>
              </a:spcBef>
              <a:buFontTx/>
              <a:buAutoNum type="arabicPeriod"/>
              <a:defRPr/>
            </a:pPr>
            <a:r>
              <a:rPr lang="en-US" sz="1600" dirty="0">
                <a:solidFill>
                  <a:srgbClr val="FF0000"/>
                </a:solidFill>
                <a:latin typeface="Courier New" pitchFamily="49" charset="0"/>
              </a:rPr>
              <a:t>Political Opponents</a:t>
            </a:r>
          </a:p>
          <a:p>
            <a:pPr marL="457200" indent="-457200" algn="just">
              <a:spcBef>
                <a:spcPct val="50000"/>
              </a:spcBef>
              <a:buFontTx/>
              <a:buAutoNum type="arabicPeriod"/>
              <a:defRPr/>
            </a:pPr>
            <a:r>
              <a:rPr lang="en-US" sz="1600" dirty="0">
                <a:solidFill>
                  <a:srgbClr val="FF0000"/>
                </a:solidFill>
                <a:latin typeface="Courier New" pitchFamily="49" charset="0"/>
              </a:rPr>
              <a:t>Resistance/Underground leaders</a:t>
            </a:r>
          </a:p>
          <a:p>
            <a:pPr marL="457200" indent="-457200" algn="just">
              <a:spcBef>
                <a:spcPct val="50000"/>
              </a:spcBef>
              <a:buFontTx/>
              <a:buAutoNum type="arabicPeriod"/>
              <a:defRPr/>
            </a:pPr>
            <a:r>
              <a:rPr lang="en-US" sz="1600" dirty="0">
                <a:solidFill>
                  <a:srgbClr val="FF0000"/>
                </a:solidFill>
                <a:latin typeface="Courier New" pitchFamily="49" charset="0"/>
              </a:rPr>
              <a:t>Intellectuals/Clergy</a:t>
            </a:r>
          </a:p>
          <a:p>
            <a:pPr marL="457200" indent="-457200" algn="just">
              <a:spcBef>
                <a:spcPct val="50000"/>
              </a:spcBef>
              <a:buFontTx/>
              <a:buChar char="•"/>
              <a:defRPr/>
            </a:pPr>
            <a:r>
              <a:rPr lang="en-US" sz="1800" dirty="0">
                <a:latin typeface="Courier New" pitchFamily="49" charset="0"/>
              </a:rPr>
              <a:t>Were used by the Nazis</a:t>
            </a:r>
          </a:p>
          <a:p>
            <a:pPr marL="457200" indent="-457200" algn="just">
              <a:spcBef>
                <a:spcPct val="50000"/>
              </a:spcBef>
              <a:buFontTx/>
              <a:buAutoNum type="arabicPeriod"/>
              <a:defRPr/>
            </a:pPr>
            <a:r>
              <a:rPr lang="en-US" sz="1600" dirty="0">
                <a:solidFill>
                  <a:srgbClr val="FF0000"/>
                </a:solidFill>
                <a:latin typeface="Courier New" pitchFamily="49" charset="0"/>
              </a:rPr>
              <a:t>As slave labor</a:t>
            </a:r>
          </a:p>
          <a:p>
            <a:pPr marL="457200" indent="-457200" algn="l">
              <a:spcBef>
                <a:spcPct val="50000"/>
              </a:spcBef>
              <a:buFontTx/>
              <a:buAutoNum type="arabicPeriod"/>
              <a:defRPr/>
            </a:pPr>
            <a:r>
              <a:rPr lang="en-US" sz="1600" dirty="0">
                <a:solidFill>
                  <a:srgbClr val="FF0000"/>
                </a:solidFill>
                <a:latin typeface="Courier New" pitchFamily="49" charset="0"/>
              </a:rPr>
              <a:t>In experiments on nutrition, pain, genetics—Dr. Mengele</a:t>
            </a:r>
          </a:p>
          <a:p>
            <a:pPr marL="457200" indent="-457200" algn="just">
              <a:spcBef>
                <a:spcPct val="50000"/>
              </a:spcBef>
              <a:buFontTx/>
              <a:buChar char="•"/>
              <a:defRPr/>
            </a:pPr>
            <a:r>
              <a:rPr lang="en-US" sz="1800" dirty="0">
                <a:latin typeface="Courier New" pitchFamily="49" charset="0"/>
              </a:rPr>
              <a:t>Were executed as Nazis retreated (1944-45)</a:t>
            </a:r>
          </a:p>
        </p:txBody>
      </p:sp>
      <p:sp>
        <p:nvSpPr>
          <p:cNvPr id="4107" name="Text Box 11"/>
          <p:cNvSpPr txBox="1">
            <a:spLocks noChangeArrowheads="1"/>
          </p:cNvSpPr>
          <p:nvPr/>
        </p:nvSpPr>
        <p:spPr bwMode="auto">
          <a:xfrm>
            <a:off x="4800600" y="685800"/>
            <a:ext cx="3962400" cy="5894388"/>
          </a:xfrm>
          <a:prstGeom prst="rect">
            <a:avLst/>
          </a:prstGeom>
          <a:solidFill>
            <a:schemeClr val="accent3">
              <a:alpha val="85000"/>
            </a:schemeClr>
          </a:solidFill>
          <a:ln w="9525">
            <a:noFill/>
            <a:miter lim="800000"/>
            <a:headEnd/>
            <a:tailEnd/>
          </a:ln>
          <a:effectLst/>
        </p:spPr>
        <p:txBody>
          <a:bodyPr>
            <a:spAutoFit/>
          </a:bodyPr>
          <a:lstStyle/>
          <a:p>
            <a:pPr marL="457200" indent="-457200">
              <a:spcBef>
                <a:spcPct val="50000"/>
              </a:spcBef>
              <a:defRPr/>
            </a:pPr>
            <a:r>
              <a:rPr lang="en-US" sz="2600" u="sng" dirty="0">
                <a:latin typeface="Stencil" pitchFamily="82" charset="0"/>
              </a:rPr>
              <a:t>The Holocaust</a:t>
            </a:r>
          </a:p>
          <a:p>
            <a:pPr marL="457200" indent="-457200" algn="l" eaLnBrk="0" hangingPunct="0">
              <a:buFontTx/>
              <a:buChar char="•"/>
              <a:defRPr/>
            </a:pPr>
            <a:r>
              <a:rPr lang="en-US" sz="1800" dirty="0">
                <a:latin typeface="Courier New" pitchFamily="49" charset="0"/>
              </a:rPr>
              <a:t>6 million Jews were murdered by the Nazis</a:t>
            </a:r>
          </a:p>
          <a:p>
            <a:pPr marL="457200" indent="-457200" algn="l" eaLnBrk="0" hangingPunct="0">
              <a:defRPr/>
            </a:pPr>
            <a:endParaRPr lang="en-US" sz="1800" dirty="0">
              <a:latin typeface="Courier New" pitchFamily="49" charset="0"/>
            </a:endParaRPr>
          </a:p>
          <a:p>
            <a:pPr marL="457200" indent="-457200" algn="l" eaLnBrk="0" hangingPunct="0">
              <a:buFontTx/>
              <a:buChar char="•"/>
              <a:defRPr/>
            </a:pPr>
            <a:r>
              <a:rPr lang="en-US" sz="1800" dirty="0">
                <a:latin typeface="Courier New" pitchFamily="49" charset="0"/>
              </a:rPr>
              <a:t>Nazis blamed Jews for all the hardships of German History</a:t>
            </a:r>
          </a:p>
          <a:p>
            <a:pPr marL="457200" indent="-457200" algn="l" eaLnBrk="0" hangingPunct="0">
              <a:defRPr/>
            </a:pPr>
            <a:endParaRPr lang="en-US" sz="1800" dirty="0">
              <a:latin typeface="Courier New" pitchFamily="49" charset="0"/>
            </a:endParaRPr>
          </a:p>
          <a:p>
            <a:pPr marL="457200" indent="-457200" algn="l" eaLnBrk="0" hangingPunct="0">
              <a:buFontTx/>
              <a:buChar char="•"/>
              <a:defRPr/>
            </a:pPr>
            <a:r>
              <a:rPr lang="en-US" sz="1800" dirty="0">
                <a:latin typeface="Courier New" pitchFamily="49" charset="0"/>
              </a:rPr>
              <a:t>Nazi “Final Solution” for the Jews (1942)</a:t>
            </a:r>
          </a:p>
          <a:p>
            <a:pPr marL="457200" indent="-457200" algn="l" eaLnBrk="0" hangingPunct="0">
              <a:defRPr/>
            </a:pPr>
            <a:endParaRPr lang="en-US" sz="1600" dirty="0">
              <a:solidFill>
                <a:srgbClr val="FF0000"/>
              </a:solidFill>
              <a:latin typeface="Courier New" pitchFamily="49" charset="0"/>
            </a:endParaRPr>
          </a:p>
          <a:p>
            <a:pPr marL="457200" indent="-457200" algn="l" eaLnBrk="0" hangingPunct="0">
              <a:defRPr/>
            </a:pPr>
            <a:r>
              <a:rPr lang="en-US" sz="1600" dirty="0">
                <a:solidFill>
                  <a:srgbClr val="FF0000"/>
                </a:solidFill>
                <a:latin typeface="Courier New" pitchFamily="49" charset="0"/>
              </a:rPr>
              <a:t>1.  Death Camps were built to carry out mass executions</a:t>
            </a:r>
          </a:p>
          <a:p>
            <a:pPr marL="457200" indent="-457200" algn="l" eaLnBrk="0" hangingPunct="0">
              <a:defRPr/>
            </a:pPr>
            <a:endParaRPr lang="en-US" sz="1600" dirty="0">
              <a:solidFill>
                <a:srgbClr val="FF0000"/>
              </a:solidFill>
              <a:latin typeface="Courier New" pitchFamily="49" charset="0"/>
            </a:endParaRPr>
          </a:p>
          <a:p>
            <a:pPr marL="457200" indent="-457200" algn="l" eaLnBrk="0" hangingPunct="0">
              <a:defRPr/>
            </a:pPr>
            <a:r>
              <a:rPr lang="en-US" sz="1600" dirty="0">
                <a:solidFill>
                  <a:srgbClr val="FF0000"/>
                </a:solidFill>
                <a:latin typeface="Courier New" pitchFamily="49" charset="0"/>
              </a:rPr>
              <a:t>2.  Used less as slave labor—starvation rations</a:t>
            </a:r>
          </a:p>
          <a:p>
            <a:pPr marL="457200" indent="-457200" algn="l" eaLnBrk="0" hangingPunct="0">
              <a:defRPr/>
            </a:pPr>
            <a:endParaRPr lang="en-US" sz="1600" dirty="0">
              <a:solidFill>
                <a:srgbClr val="FF0000"/>
              </a:solidFill>
              <a:latin typeface="Courier New" pitchFamily="49" charset="0"/>
            </a:endParaRPr>
          </a:p>
          <a:p>
            <a:pPr marL="457200" indent="-457200" algn="l" eaLnBrk="0" hangingPunct="0">
              <a:defRPr/>
            </a:pPr>
            <a:r>
              <a:rPr lang="en-US" sz="1600" dirty="0">
                <a:solidFill>
                  <a:srgbClr val="FF0000"/>
                </a:solidFill>
                <a:latin typeface="Courier New" pitchFamily="49" charset="0"/>
              </a:rPr>
              <a:t>3.  Carried out by the SS—Adolph Eichmann</a:t>
            </a:r>
          </a:p>
          <a:p>
            <a:pPr marL="457200" indent="-457200" algn="l" eaLnBrk="0" hangingPunct="0">
              <a:defRPr/>
            </a:pPr>
            <a:endParaRPr lang="en-US" sz="1600" dirty="0">
              <a:solidFill>
                <a:srgbClr val="FF0000"/>
              </a:solidFill>
              <a:latin typeface="Courier New" pitchFamily="49" charset="0"/>
            </a:endParaRPr>
          </a:p>
          <a:p>
            <a:pPr marL="457200" indent="-457200" algn="l" eaLnBrk="0" hangingPunct="0">
              <a:defRPr/>
            </a:pPr>
            <a:r>
              <a:rPr lang="en-US" sz="1600" dirty="0">
                <a:solidFill>
                  <a:srgbClr val="FF0000"/>
                </a:solidFill>
                <a:latin typeface="Courier New" pitchFamily="49" charset="0"/>
              </a:rPr>
              <a:t>4.  Executions increased as the Nazi Army retreated</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grpId="0" nodeType="clickEffect">
                                  <p:stCondLst>
                                    <p:cond delay="0"/>
                                  </p:stCondLst>
                                  <p:childTnLst>
                                    <p:set>
                                      <p:cBhvr>
                                        <p:cTn id="6" dur="1" fill="hold">
                                          <p:stCondLst>
                                            <p:cond delay="499"/>
                                          </p:stCondLst>
                                        </p:cTn>
                                        <p:tgtEl>
                                          <p:spTgt spid="4106"/>
                                        </p:tgtEl>
                                        <p:attrNameLst>
                                          <p:attrName>style.visibility</p:attrName>
                                        </p:attrNameLst>
                                      </p:cBhvr>
                                      <p:to>
                                        <p:strVal val="visible"/>
                                      </p:to>
                                    </p:set>
                                    <p:anim to="" calcmode="lin" valueType="num">
                                      <p:cBhvr>
                                        <p:cTn id="7" dur="1" fill="hold"/>
                                        <p:tgtEl>
                                          <p:spTgt spid="4106"/>
                                        </p:tgtEl>
                                        <p:attrNameLst>
                                          <p:attrName/>
                                        </p:attrNameLst>
                                      </p:cBhvr>
                                    </p:anim>
                                  </p:childTnLst>
                                  <p:subTnLst>
                                    <p:audio>
                                      <p:cMediaNode>
                                        <p:cTn display="0" masterRel="sameClick">
                                          <p:stCondLst>
                                            <p:cond evt="begin" delay="0">
                                              <p:tn val="5"/>
                                            </p:cond>
                                          </p:stCondLst>
                                          <p:endCondLst>
                                            <p:cond evt="onStopAudio" delay="0">
                                              <p:tgtEl>
                                                <p:sldTgt/>
                                              </p:tgtEl>
                                            </p:cond>
                                          </p:endCondLst>
                                        </p:cTn>
                                        <p:tgtEl>
                                          <p:sndTgt r:embed="rId2" name="projctor.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24" presetClass="entr" presetSubtype="0" fill="hold" grpId="0" nodeType="clickEffect">
                                  <p:stCondLst>
                                    <p:cond delay="0"/>
                                  </p:stCondLst>
                                  <p:childTnLst>
                                    <p:set>
                                      <p:cBhvr>
                                        <p:cTn id="11" dur="1" fill="hold">
                                          <p:stCondLst>
                                            <p:cond delay="499"/>
                                          </p:stCondLst>
                                        </p:cTn>
                                        <p:tgtEl>
                                          <p:spTgt spid="4107"/>
                                        </p:tgtEl>
                                        <p:attrNameLst>
                                          <p:attrName>style.visibility</p:attrName>
                                        </p:attrNameLst>
                                      </p:cBhvr>
                                      <p:to>
                                        <p:strVal val="visible"/>
                                      </p:to>
                                    </p:set>
                                    <p:anim to="" calcmode="lin" valueType="num">
                                      <p:cBhvr>
                                        <p:cTn id="12" dur="1" fill="hold"/>
                                        <p:tgtEl>
                                          <p:spTgt spid="4107"/>
                                        </p:tgtEl>
                                        <p:attrNameLst>
                                          <p:attrName/>
                                        </p:attrNameLst>
                                      </p:cBhvr>
                                    </p:anim>
                                  </p:childTnLst>
                                  <p:subTnLst>
                                    <p:audio>
                                      <p:cMediaNode>
                                        <p:cTn display="0" masterRel="sameClick">
                                          <p:stCondLst>
                                            <p:cond evt="begin" delay="0">
                                              <p:tn val="10"/>
                                            </p:cond>
                                          </p:stCondLst>
                                          <p:endCondLst>
                                            <p:cond evt="onStopAudio" delay="0">
                                              <p:tgtEl>
                                                <p:sldTgt/>
                                              </p:tgtEl>
                                            </p:cond>
                                          </p:endCondLst>
                                        </p:cTn>
                                        <p:tgtEl>
                                          <p:sndTgt r:embed="rId2" name="projcto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6" grpId="0" animBg="1" autoUpdateAnimBg="0"/>
      <p:bldP spid="4107" grpId="0" animBg="1" autoUpdateAnimBg="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658" name="Picture 2" descr="barbed_wire1"/>
          <p:cNvPicPr>
            <a:picLocks noChangeAspect="1" noChangeArrowheads="1"/>
          </p:cNvPicPr>
          <p:nvPr/>
        </p:nvPicPr>
        <p:blipFill>
          <a:blip r:embed="rId3">
            <a:lum bright="48000"/>
            <a:grayscl/>
            <a:extLst>
              <a:ext uri="{28A0092B-C50C-407E-A947-70E740481C1C}">
                <a14:useLocalDpi xmlns:a14="http://schemas.microsoft.com/office/drawing/2010/main" val="0"/>
              </a:ext>
            </a:extLst>
          </a:blip>
          <a:srcRect/>
          <a:stretch>
            <a:fillRect/>
          </a:stretch>
        </p:blipFill>
        <p:spPr bwMode="auto">
          <a:xfrm>
            <a:off x="304800" y="304800"/>
            <a:ext cx="86106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0659" name="Picture 3" descr="barbed_wire1"/>
          <p:cNvPicPr>
            <a:picLocks noChangeAspect="1" noChangeArrowheads="1"/>
          </p:cNvPicPr>
          <p:nvPr/>
        </p:nvPicPr>
        <p:blipFill>
          <a:blip r:embed="rId3">
            <a:lum bright="48000"/>
            <a:grayscl/>
            <a:extLst>
              <a:ext uri="{28A0092B-C50C-407E-A947-70E740481C1C}">
                <a14:useLocalDpi xmlns:a14="http://schemas.microsoft.com/office/drawing/2010/main" val="0"/>
              </a:ext>
            </a:extLst>
          </a:blip>
          <a:srcRect/>
          <a:stretch>
            <a:fillRect/>
          </a:stretch>
        </p:blipFill>
        <p:spPr bwMode="auto">
          <a:xfrm>
            <a:off x="304800" y="1447800"/>
            <a:ext cx="86106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0660" name="Picture 4" descr="barbed_wire1"/>
          <p:cNvPicPr>
            <a:picLocks noChangeAspect="1" noChangeArrowheads="1"/>
          </p:cNvPicPr>
          <p:nvPr/>
        </p:nvPicPr>
        <p:blipFill>
          <a:blip r:embed="rId3">
            <a:lum bright="48000"/>
            <a:grayscl/>
            <a:extLst>
              <a:ext uri="{28A0092B-C50C-407E-A947-70E740481C1C}">
                <a14:useLocalDpi xmlns:a14="http://schemas.microsoft.com/office/drawing/2010/main" val="0"/>
              </a:ext>
            </a:extLst>
          </a:blip>
          <a:srcRect/>
          <a:stretch>
            <a:fillRect/>
          </a:stretch>
        </p:blipFill>
        <p:spPr bwMode="auto">
          <a:xfrm>
            <a:off x="304800" y="3932238"/>
            <a:ext cx="86106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0661" name="Picture 5" descr="barbed_wire1"/>
          <p:cNvPicPr>
            <a:picLocks noChangeAspect="1" noChangeArrowheads="1"/>
          </p:cNvPicPr>
          <p:nvPr/>
        </p:nvPicPr>
        <p:blipFill>
          <a:blip r:embed="rId3">
            <a:lum bright="48000"/>
            <a:grayscl/>
            <a:extLst>
              <a:ext uri="{28A0092B-C50C-407E-A947-70E740481C1C}">
                <a14:useLocalDpi xmlns:a14="http://schemas.microsoft.com/office/drawing/2010/main" val="0"/>
              </a:ext>
            </a:extLst>
          </a:blip>
          <a:srcRect/>
          <a:stretch>
            <a:fillRect/>
          </a:stretch>
        </p:blipFill>
        <p:spPr bwMode="auto">
          <a:xfrm>
            <a:off x="304800" y="2713038"/>
            <a:ext cx="86106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0662" name="Picture 6" descr="barbed_wire1"/>
          <p:cNvPicPr>
            <a:picLocks noChangeAspect="1" noChangeArrowheads="1"/>
          </p:cNvPicPr>
          <p:nvPr/>
        </p:nvPicPr>
        <p:blipFill>
          <a:blip r:embed="rId3">
            <a:lum bright="48000"/>
            <a:grayscl/>
            <a:extLst>
              <a:ext uri="{28A0092B-C50C-407E-A947-70E740481C1C}">
                <a14:useLocalDpi xmlns:a14="http://schemas.microsoft.com/office/drawing/2010/main" val="0"/>
              </a:ext>
            </a:extLst>
          </a:blip>
          <a:srcRect/>
          <a:stretch>
            <a:fillRect/>
          </a:stretch>
        </p:blipFill>
        <p:spPr bwMode="auto">
          <a:xfrm>
            <a:off x="304800" y="5075238"/>
            <a:ext cx="86106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0663" name="Picture 7" descr="barbed_wire1"/>
          <p:cNvPicPr>
            <a:picLocks noChangeAspect="1" noChangeArrowheads="1"/>
          </p:cNvPicPr>
          <p:nvPr/>
        </p:nvPicPr>
        <p:blipFill>
          <a:blip r:embed="rId3">
            <a:lum bright="48000"/>
            <a:grayscl/>
            <a:extLst>
              <a:ext uri="{28A0092B-C50C-407E-A947-70E740481C1C}">
                <a14:useLocalDpi xmlns:a14="http://schemas.microsoft.com/office/drawing/2010/main" val="0"/>
              </a:ext>
            </a:extLst>
          </a:blip>
          <a:srcRect/>
          <a:stretch>
            <a:fillRect/>
          </a:stretch>
        </p:blipFill>
        <p:spPr bwMode="auto">
          <a:xfrm>
            <a:off x="304800" y="6294438"/>
            <a:ext cx="86106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00" name="Rectangle 8"/>
          <p:cNvSpPr>
            <a:spLocks noChangeArrowheads="1"/>
          </p:cNvSpPr>
          <p:nvPr/>
        </p:nvSpPr>
        <p:spPr bwMode="auto">
          <a:xfrm>
            <a:off x="2514600" y="152400"/>
            <a:ext cx="4191000" cy="609600"/>
          </a:xfrm>
          <a:prstGeom prst="rect">
            <a:avLst/>
          </a:prstGeom>
          <a:solidFill>
            <a:schemeClr val="accent3">
              <a:alpha val="85000"/>
            </a:schemeClr>
          </a:solidFill>
          <a:ln w="9525">
            <a:noFill/>
            <a:miter lim="800000"/>
            <a:headEnd/>
            <a:tailEnd/>
          </a:ln>
          <a:effectLst/>
        </p:spPr>
        <p:txBody>
          <a:bodyPr anchor="ctr"/>
          <a:lstStyle/>
          <a:p>
            <a:pPr>
              <a:defRPr/>
            </a:pPr>
            <a:r>
              <a:rPr lang="en-US" sz="3600" dirty="0">
                <a:solidFill>
                  <a:srgbClr val="FF0000"/>
                </a:solidFill>
                <a:effectLst>
                  <a:outerShdw blurRad="38100" dist="38100" dir="2700000" algn="tl">
                    <a:srgbClr val="000000"/>
                  </a:outerShdw>
                </a:effectLst>
                <a:latin typeface="Stencil" pitchFamily="82" charset="0"/>
              </a:rPr>
              <a:t>Nazi Atrocities</a:t>
            </a:r>
          </a:p>
        </p:txBody>
      </p:sp>
      <p:sp>
        <p:nvSpPr>
          <p:cNvPr id="8201" name="Text Box 9"/>
          <p:cNvSpPr txBox="1">
            <a:spLocks noChangeArrowheads="1"/>
          </p:cNvSpPr>
          <p:nvPr/>
        </p:nvSpPr>
        <p:spPr bwMode="auto">
          <a:xfrm>
            <a:off x="762000" y="933450"/>
            <a:ext cx="7772400" cy="5467350"/>
          </a:xfrm>
          <a:prstGeom prst="rect">
            <a:avLst/>
          </a:prstGeom>
          <a:solidFill>
            <a:schemeClr val="accent3">
              <a:alpha val="85000"/>
            </a:schemeClr>
          </a:solidFill>
          <a:ln w="9525">
            <a:noFill/>
            <a:miter lim="800000"/>
            <a:headEnd/>
            <a:tailEnd/>
          </a:ln>
          <a:effectLst/>
        </p:spPr>
        <p:txBody>
          <a:bodyPr>
            <a:spAutoFit/>
          </a:bodyPr>
          <a:lstStyle/>
          <a:p>
            <a:pPr marL="457200" indent="-457200">
              <a:spcBef>
                <a:spcPct val="50000"/>
              </a:spcBef>
              <a:defRPr/>
            </a:pPr>
            <a:r>
              <a:rPr lang="en-US" sz="2600" u="sng">
                <a:latin typeface="Stencil" pitchFamily="82" charset="0"/>
              </a:rPr>
              <a:t>Hitler’s Special Prison</a:t>
            </a:r>
          </a:p>
          <a:p>
            <a:pPr marL="457200" indent="-457200">
              <a:spcBef>
                <a:spcPct val="50000"/>
              </a:spcBef>
              <a:buFontTx/>
              <a:buChar char="•"/>
              <a:defRPr/>
            </a:pPr>
            <a:r>
              <a:rPr lang="en-US" sz="2000">
                <a:latin typeface="Courier New" pitchFamily="49" charset="0"/>
              </a:rPr>
              <a:t>Special prisoners were dealt with directly by Hitler &amp; Nazi Leadership</a:t>
            </a:r>
          </a:p>
          <a:p>
            <a:pPr marL="457200" indent="-457200">
              <a:spcBef>
                <a:spcPct val="50000"/>
              </a:spcBef>
              <a:buFontTx/>
              <a:buAutoNum type="arabicPeriod"/>
              <a:defRPr/>
            </a:pPr>
            <a:r>
              <a:rPr lang="en-US" sz="1800">
                <a:solidFill>
                  <a:srgbClr val="FF0000"/>
                </a:solidFill>
                <a:latin typeface="Courier New" pitchFamily="49" charset="0"/>
              </a:rPr>
              <a:t>Leaders of the resistance movements</a:t>
            </a:r>
          </a:p>
          <a:p>
            <a:pPr marL="457200" indent="-457200">
              <a:spcBef>
                <a:spcPct val="50000"/>
              </a:spcBef>
              <a:buFontTx/>
              <a:buAutoNum type="arabicPeriod"/>
              <a:defRPr/>
            </a:pPr>
            <a:r>
              <a:rPr lang="en-US" sz="1800">
                <a:solidFill>
                  <a:srgbClr val="FF0000"/>
                </a:solidFill>
                <a:latin typeface="Courier New" pitchFamily="49" charset="0"/>
              </a:rPr>
              <a:t>Political enemies</a:t>
            </a:r>
          </a:p>
          <a:p>
            <a:pPr marL="457200" indent="-457200">
              <a:spcBef>
                <a:spcPct val="50000"/>
              </a:spcBef>
              <a:buFontTx/>
              <a:buAutoNum type="arabicPeriod"/>
              <a:defRPr/>
            </a:pPr>
            <a:r>
              <a:rPr lang="en-US" sz="1800">
                <a:solidFill>
                  <a:srgbClr val="FF0000"/>
                </a:solidFill>
                <a:latin typeface="Courier New" pitchFamily="49" charset="0"/>
              </a:rPr>
              <a:t>Assassins and conspirators</a:t>
            </a:r>
          </a:p>
          <a:p>
            <a:pPr marL="457200" indent="-457200">
              <a:spcBef>
                <a:spcPct val="50000"/>
              </a:spcBef>
              <a:buFontTx/>
              <a:buChar char="•"/>
              <a:defRPr/>
            </a:pPr>
            <a:r>
              <a:rPr lang="en-US" sz="2000">
                <a:latin typeface="Courier New" pitchFamily="49" charset="0"/>
              </a:rPr>
              <a:t>Used unusually cruel methods</a:t>
            </a:r>
          </a:p>
          <a:p>
            <a:pPr marL="457200" indent="-457200">
              <a:spcBef>
                <a:spcPct val="50000"/>
              </a:spcBef>
              <a:buFontTx/>
              <a:buAutoNum type="arabicPeriod"/>
              <a:defRPr/>
            </a:pPr>
            <a:r>
              <a:rPr lang="en-US" sz="1800">
                <a:solidFill>
                  <a:srgbClr val="FF0000"/>
                </a:solidFill>
                <a:latin typeface="Courier New" pitchFamily="49" charset="0"/>
              </a:rPr>
              <a:t>Decapitations</a:t>
            </a:r>
          </a:p>
          <a:p>
            <a:pPr marL="457200" indent="-457200">
              <a:spcBef>
                <a:spcPct val="50000"/>
              </a:spcBef>
              <a:buFontTx/>
              <a:buAutoNum type="arabicPeriod"/>
              <a:defRPr/>
            </a:pPr>
            <a:r>
              <a:rPr lang="en-US" sz="1800">
                <a:solidFill>
                  <a:srgbClr val="FF0000"/>
                </a:solidFill>
                <a:latin typeface="Courier New" pitchFamily="49" charset="0"/>
              </a:rPr>
              <a:t>Hangings:  Piano Wire, Meat Hooks, Barbed Wire</a:t>
            </a:r>
          </a:p>
          <a:p>
            <a:pPr marL="457200" indent="-457200">
              <a:spcBef>
                <a:spcPct val="50000"/>
              </a:spcBef>
              <a:buFontTx/>
              <a:buAutoNum type="arabicPeriod"/>
              <a:defRPr/>
            </a:pPr>
            <a:r>
              <a:rPr lang="en-US" sz="1800">
                <a:solidFill>
                  <a:srgbClr val="FF0000"/>
                </a:solidFill>
                <a:latin typeface="Courier New" pitchFamily="49" charset="0"/>
              </a:rPr>
              <a:t>Prisoners were belittled and mocked</a:t>
            </a:r>
          </a:p>
          <a:p>
            <a:pPr marL="457200" indent="-457200">
              <a:spcBef>
                <a:spcPct val="50000"/>
              </a:spcBef>
              <a:buFontTx/>
              <a:buChar char="•"/>
              <a:defRPr/>
            </a:pPr>
            <a:r>
              <a:rPr lang="en-US" sz="2000">
                <a:latin typeface="Courier New" pitchFamily="49" charset="0"/>
              </a:rPr>
              <a:t>Executions and Mock Trials were filmed</a:t>
            </a:r>
          </a:p>
          <a:p>
            <a:pPr marL="457200" indent="-457200">
              <a:spcBef>
                <a:spcPct val="50000"/>
              </a:spcBef>
              <a:buFontTx/>
              <a:buAutoNum type="arabicPeriod"/>
              <a:defRPr/>
            </a:pPr>
            <a:r>
              <a:rPr lang="en-US" sz="1800">
                <a:solidFill>
                  <a:srgbClr val="FF0000"/>
                </a:solidFill>
                <a:latin typeface="Courier New" pitchFamily="49" charset="0"/>
              </a:rPr>
              <a:t>Used to torture/intimidate other prisoners</a:t>
            </a:r>
          </a:p>
          <a:p>
            <a:pPr marL="457200" indent="-457200">
              <a:spcBef>
                <a:spcPct val="50000"/>
              </a:spcBef>
              <a:buFontTx/>
              <a:buAutoNum type="arabicPeriod"/>
              <a:defRPr/>
            </a:pPr>
            <a:r>
              <a:rPr lang="en-US" sz="1800">
                <a:solidFill>
                  <a:srgbClr val="FF0000"/>
                </a:solidFill>
                <a:latin typeface="Courier New" pitchFamily="49" charset="0"/>
              </a:rPr>
              <a:t>Hitler/Nazi leaders viewed films in his theatre</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grpId="0" nodeType="clickEffect">
                                  <p:stCondLst>
                                    <p:cond delay="0"/>
                                  </p:stCondLst>
                                  <p:childTnLst>
                                    <p:set>
                                      <p:cBhvr>
                                        <p:cTn id="6" dur="1" fill="hold">
                                          <p:stCondLst>
                                            <p:cond delay="499"/>
                                          </p:stCondLst>
                                        </p:cTn>
                                        <p:tgtEl>
                                          <p:spTgt spid="8201"/>
                                        </p:tgtEl>
                                        <p:attrNameLst>
                                          <p:attrName>style.visibility</p:attrName>
                                        </p:attrNameLst>
                                      </p:cBhvr>
                                      <p:to>
                                        <p:strVal val="visible"/>
                                      </p:to>
                                    </p:set>
                                    <p:anim to="" calcmode="lin" valueType="num">
                                      <p:cBhvr>
                                        <p:cTn id="7" dur="1" fill="hold"/>
                                        <p:tgtEl>
                                          <p:spTgt spid="8201"/>
                                        </p:tgtEl>
                                        <p:attrNameLst>
                                          <p:attrName/>
                                        </p:attrNameLst>
                                      </p:cBhvr>
                                    </p:anim>
                                  </p:childTnLst>
                                  <p:subTnLst>
                                    <p:audio>
                                      <p:cMediaNode>
                                        <p:cTn display="0" masterRel="sameClick">
                                          <p:stCondLst>
                                            <p:cond evt="begin" delay="0">
                                              <p:tn val="5"/>
                                            </p:cond>
                                          </p:stCondLst>
                                          <p:endCondLst>
                                            <p:cond evt="onStopAudio" delay="0">
                                              <p:tgtEl>
                                                <p:sldTgt/>
                                              </p:tgtEl>
                                            </p:cond>
                                          </p:endCondLst>
                                        </p:cTn>
                                        <p:tgtEl>
                                          <p:sndTgt r:embed="rId2" name="projcto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01" grpId="0" animBg="1" autoUpdateAnimBg="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682" name="Picture 2" descr="barbed_wire1"/>
          <p:cNvPicPr>
            <a:picLocks noChangeAspect="1" noChangeArrowheads="1"/>
          </p:cNvPicPr>
          <p:nvPr/>
        </p:nvPicPr>
        <p:blipFill>
          <a:blip r:embed="rId3">
            <a:lum bright="48000"/>
            <a:grayscl/>
            <a:extLst>
              <a:ext uri="{28A0092B-C50C-407E-A947-70E740481C1C}">
                <a14:useLocalDpi xmlns:a14="http://schemas.microsoft.com/office/drawing/2010/main" val="0"/>
              </a:ext>
            </a:extLst>
          </a:blip>
          <a:srcRect/>
          <a:stretch>
            <a:fillRect/>
          </a:stretch>
        </p:blipFill>
        <p:spPr bwMode="auto">
          <a:xfrm>
            <a:off x="304800" y="304800"/>
            <a:ext cx="86106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683" name="Picture 3" descr="barbed_wire1"/>
          <p:cNvPicPr>
            <a:picLocks noChangeAspect="1" noChangeArrowheads="1"/>
          </p:cNvPicPr>
          <p:nvPr/>
        </p:nvPicPr>
        <p:blipFill>
          <a:blip r:embed="rId3">
            <a:lum bright="48000"/>
            <a:grayscl/>
            <a:extLst>
              <a:ext uri="{28A0092B-C50C-407E-A947-70E740481C1C}">
                <a14:useLocalDpi xmlns:a14="http://schemas.microsoft.com/office/drawing/2010/main" val="0"/>
              </a:ext>
            </a:extLst>
          </a:blip>
          <a:srcRect/>
          <a:stretch>
            <a:fillRect/>
          </a:stretch>
        </p:blipFill>
        <p:spPr bwMode="auto">
          <a:xfrm>
            <a:off x="304800" y="1447800"/>
            <a:ext cx="86106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684" name="Picture 4" descr="barbed_wire1"/>
          <p:cNvPicPr>
            <a:picLocks noChangeAspect="1" noChangeArrowheads="1"/>
          </p:cNvPicPr>
          <p:nvPr/>
        </p:nvPicPr>
        <p:blipFill>
          <a:blip r:embed="rId3">
            <a:lum bright="48000"/>
            <a:grayscl/>
            <a:extLst>
              <a:ext uri="{28A0092B-C50C-407E-A947-70E740481C1C}">
                <a14:useLocalDpi xmlns:a14="http://schemas.microsoft.com/office/drawing/2010/main" val="0"/>
              </a:ext>
            </a:extLst>
          </a:blip>
          <a:srcRect/>
          <a:stretch>
            <a:fillRect/>
          </a:stretch>
        </p:blipFill>
        <p:spPr bwMode="auto">
          <a:xfrm>
            <a:off x="304800" y="3932238"/>
            <a:ext cx="86106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685" name="Picture 5" descr="barbed_wire1"/>
          <p:cNvPicPr>
            <a:picLocks noChangeAspect="1" noChangeArrowheads="1"/>
          </p:cNvPicPr>
          <p:nvPr/>
        </p:nvPicPr>
        <p:blipFill>
          <a:blip r:embed="rId3">
            <a:lum bright="48000"/>
            <a:grayscl/>
            <a:extLst>
              <a:ext uri="{28A0092B-C50C-407E-A947-70E740481C1C}">
                <a14:useLocalDpi xmlns:a14="http://schemas.microsoft.com/office/drawing/2010/main" val="0"/>
              </a:ext>
            </a:extLst>
          </a:blip>
          <a:srcRect/>
          <a:stretch>
            <a:fillRect/>
          </a:stretch>
        </p:blipFill>
        <p:spPr bwMode="auto">
          <a:xfrm>
            <a:off x="304800" y="2713038"/>
            <a:ext cx="86106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686" name="Picture 6" descr="barbed_wire1"/>
          <p:cNvPicPr>
            <a:picLocks noChangeAspect="1" noChangeArrowheads="1"/>
          </p:cNvPicPr>
          <p:nvPr/>
        </p:nvPicPr>
        <p:blipFill>
          <a:blip r:embed="rId3">
            <a:lum bright="48000"/>
            <a:grayscl/>
            <a:extLst>
              <a:ext uri="{28A0092B-C50C-407E-A947-70E740481C1C}">
                <a14:useLocalDpi xmlns:a14="http://schemas.microsoft.com/office/drawing/2010/main" val="0"/>
              </a:ext>
            </a:extLst>
          </a:blip>
          <a:srcRect/>
          <a:stretch>
            <a:fillRect/>
          </a:stretch>
        </p:blipFill>
        <p:spPr bwMode="auto">
          <a:xfrm>
            <a:off x="304800" y="5075238"/>
            <a:ext cx="86106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687" name="Picture 7" descr="barbed_wire1"/>
          <p:cNvPicPr>
            <a:picLocks noChangeAspect="1" noChangeArrowheads="1"/>
          </p:cNvPicPr>
          <p:nvPr/>
        </p:nvPicPr>
        <p:blipFill>
          <a:blip r:embed="rId3">
            <a:lum bright="48000"/>
            <a:grayscl/>
            <a:extLst>
              <a:ext uri="{28A0092B-C50C-407E-A947-70E740481C1C}">
                <a14:useLocalDpi xmlns:a14="http://schemas.microsoft.com/office/drawing/2010/main" val="0"/>
              </a:ext>
            </a:extLst>
          </a:blip>
          <a:srcRect/>
          <a:stretch>
            <a:fillRect/>
          </a:stretch>
        </p:blipFill>
        <p:spPr bwMode="auto">
          <a:xfrm>
            <a:off x="533400" y="5791200"/>
            <a:ext cx="86106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8" name="Rectangle 8"/>
          <p:cNvSpPr>
            <a:spLocks noGrp="1" noChangeArrowheads="1"/>
          </p:cNvSpPr>
          <p:nvPr>
            <p:ph type="title" idx="4294967295"/>
          </p:nvPr>
        </p:nvSpPr>
        <p:spPr>
          <a:xfrm>
            <a:off x="381000" y="76200"/>
            <a:ext cx="4191000" cy="609600"/>
          </a:xfrm>
          <a:solidFill>
            <a:schemeClr val="accent3">
              <a:alpha val="85000"/>
            </a:schemeClr>
          </a:solidFill>
        </p:spPr>
        <p:txBody>
          <a:bodyPr/>
          <a:lstStyle/>
          <a:p>
            <a:pPr>
              <a:defRPr/>
            </a:pPr>
            <a:r>
              <a:rPr lang="en-US" sz="3600" dirty="0">
                <a:solidFill>
                  <a:srgbClr val="FF0000"/>
                </a:solidFill>
                <a:effectLst>
                  <a:outerShdw blurRad="38100" dist="38100" dir="2700000" algn="tl">
                    <a:srgbClr val="000000"/>
                  </a:outerShdw>
                </a:effectLst>
                <a:latin typeface="Stencil" pitchFamily="82" charset="0"/>
              </a:rPr>
              <a:t>Nazi Atrocities</a:t>
            </a:r>
          </a:p>
        </p:txBody>
      </p:sp>
      <p:sp>
        <p:nvSpPr>
          <p:cNvPr id="10249" name="Text Box 9"/>
          <p:cNvSpPr txBox="1">
            <a:spLocks noChangeArrowheads="1"/>
          </p:cNvSpPr>
          <p:nvPr/>
        </p:nvSpPr>
        <p:spPr bwMode="auto">
          <a:xfrm>
            <a:off x="381000" y="1163638"/>
            <a:ext cx="3962400" cy="5313362"/>
          </a:xfrm>
          <a:prstGeom prst="rect">
            <a:avLst/>
          </a:prstGeom>
          <a:solidFill>
            <a:schemeClr val="accent3">
              <a:alpha val="85000"/>
            </a:schemeClr>
          </a:solidFill>
          <a:ln w="9525">
            <a:noFill/>
            <a:miter lim="800000"/>
            <a:headEnd/>
            <a:tailEnd/>
          </a:ln>
          <a:effectLst/>
        </p:spPr>
        <p:txBody>
          <a:bodyPr>
            <a:spAutoFit/>
          </a:bodyPr>
          <a:lstStyle/>
          <a:p>
            <a:pPr marL="457200" indent="-457200">
              <a:spcBef>
                <a:spcPct val="50000"/>
              </a:spcBef>
              <a:defRPr/>
            </a:pPr>
            <a:r>
              <a:rPr lang="en-US" sz="2600" u="sng" dirty="0">
                <a:latin typeface="Stencil" pitchFamily="82" charset="0"/>
              </a:rPr>
              <a:t>Treatment of POW’s</a:t>
            </a:r>
          </a:p>
          <a:p>
            <a:pPr marL="457200" indent="-457200" algn="l">
              <a:spcBef>
                <a:spcPct val="50000"/>
              </a:spcBef>
              <a:buFontTx/>
              <a:buChar char="•"/>
              <a:defRPr/>
            </a:pPr>
            <a:r>
              <a:rPr lang="en-US" sz="2000" dirty="0">
                <a:latin typeface="Courier New" pitchFamily="49" charset="0"/>
              </a:rPr>
              <a:t>Enemy POW’s were often executed by SS death squads</a:t>
            </a:r>
          </a:p>
          <a:p>
            <a:pPr marL="457200" indent="-457200" algn="l">
              <a:spcBef>
                <a:spcPct val="50000"/>
              </a:spcBef>
              <a:buFontTx/>
              <a:buAutoNum type="arabicPeriod"/>
              <a:defRPr/>
            </a:pPr>
            <a:r>
              <a:rPr lang="en-US" sz="1600" dirty="0">
                <a:solidFill>
                  <a:srgbClr val="FF0000"/>
                </a:solidFill>
                <a:latin typeface="Courier New" pitchFamily="49" charset="0"/>
              </a:rPr>
              <a:t>Especially in E. Europe</a:t>
            </a:r>
          </a:p>
          <a:p>
            <a:pPr marL="457200" indent="-457200" algn="l">
              <a:spcBef>
                <a:spcPct val="50000"/>
              </a:spcBef>
              <a:buFontTx/>
              <a:buAutoNum type="arabicPeriod"/>
              <a:defRPr/>
            </a:pPr>
            <a:r>
              <a:rPr lang="en-US" sz="1600" dirty="0">
                <a:solidFill>
                  <a:srgbClr val="FF0000"/>
                </a:solidFill>
                <a:latin typeface="Courier New" pitchFamily="49" charset="0"/>
              </a:rPr>
              <a:t>More common late in WWII</a:t>
            </a:r>
          </a:p>
          <a:p>
            <a:pPr marL="457200" indent="-457200" algn="l">
              <a:spcBef>
                <a:spcPct val="50000"/>
              </a:spcBef>
              <a:buFontTx/>
              <a:buAutoNum type="arabicPeriod"/>
              <a:defRPr/>
            </a:pPr>
            <a:r>
              <a:rPr lang="en-US" sz="1600" dirty="0">
                <a:solidFill>
                  <a:srgbClr val="FF0000"/>
                </a:solidFill>
                <a:latin typeface="Courier New" pitchFamily="49" charset="0"/>
              </a:rPr>
              <a:t>Most famous incident was Malmade (Battle of the Bulge-1944)</a:t>
            </a:r>
          </a:p>
          <a:p>
            <a:pPr marL="457200" indent="-457200" algn="l">
              <a:spcBef>
                <a:spcPct val="50000"/>
              </a:spcBef>
              <a:buFontTx/>
              <a:buAutoNum type="arabicPeriod"/>
              <a:defRPr/>
            </a:pPr>
            <a:r>
              <a:rPr lang="en-US" sz="1600" dirty="0">
                <a:solidFill>
                  <a:srgbClr val="FF0000"/>
                </a:solidFill>
                <a:latin typeface="Courier New" pitchFamily="49" charset="0"/>
              </a:rPr>
              <a:t>Part of overall strategy—terror</a:t>
            </a:r>
          </a:p>
          <a:p>
            <a:pPr marL="457200" indent="-457200" algn="l">
              <a:spcBef>
                <a:spcPct val="50000"/>
              </a:spcBef>
              <a:buFontTx/>
              <a:buChar char="•"/>
              <a:defRPr/>
            </a:pPr>
            <a:r>
              <a:rPr lang="en-US" sz="2000" dirty="0">
                <a:latin typeface="Courier New" pitchFamily="49" charset="0"/>
              </a:rPr>
              <a:t>Were human shields</a:t>
            </a:r>
          </a:p>
          <a:p>
            <a:pPr marL="457200" indent="-457200" algn="l">
              <a:spcBef>
                <a:spcPct val="50000"/>
              </a:spcBef>
              <a:buFontTx/>
              <a:buAutoNum type="arabicPeriod"/>
              <a:defRPr/>
            </a:pPr>
            <a:r>
              <a:rPr lang="en-US" sz="1600" dirty="0">
                <a:solidFill>
                  <a:srgbClr val="FF0000"/>
                </a:solidFill>
                <a:latin typeface="Courier New" pitchFamily="49" charset="0"/>
              </a:rPr>
              <a:t>Located near factories</a:t>
            </a:r>
          </a:p>
          <a:p>
            <a:pPr marL="457200" indent="-457200" algn="l">
              <a:spcBef>
                <a:spcPct val="50000"/>
              </a:spcBef>
              <a:buFontTx/>
              <a:buAutoNum type="arabicPeriod"/>
              <a:defRPr/>
            </a:pPr>
            <a:r>
              <a:rPr lang="en-US" sz="1600" dirty="0">
                <a:solidFill>
                  <a:srgbClr val="FF0000"/>
                </a:solidFill>
                <a:latin typeface="Courier New" pitchFamily="49" charset="0"/>
              </a:rPr>
              <a:t>Located near military bases</a:t>
            </a:r>
          </a:p>
          <a:p>
            <a:pPr marL="457200" indent="-457200" algn="l">
              <a:spcBef>
                <a:spcPct val="50000"/>
              </a:spcBef>
              <a:buFontTx/>
              <a:buAutoNum type="arabicPeriod"/>
              <a:defRPr/>
            </a:pPr>
            <a:r>
              <a:rPr lang="en-US" sz="1600" dirty="0">
                <a:solidFill>
                  <a:srgbClr val="FF0000"/>
                </a:solidFill>
                <a:latin typeface="Courier New" pitchFamily="49" charset="0"/>
              </a:rPr>
              <a:t>Less likely to be bombed</a:t>
            </a:r>
          </a:p>
        </p:txBody>
      </p:sp>
      <p:sp>
        <p:nvSpPr>
          <p:cNvPr id="10250" name="Text Box 10"/>
          <p:cNvSpPr txBox="1">
            <a:spLocks noChangeArrowheads="1"/>
          </p:cNvSpPr>
          <p:nvPr/>
        </p:nvSpPr>
        <p:spPr bwMode="auto">
          <a:xfrm>
            <a:off x="4876800" y="228600"/>
            <a:ext cx="3962400" cy="6227763"/>
          </a:xfrm>
          <a:prstGeom prst="rect">
            <a:avLst/>
          </a:prstGeom>
          <a:solidFill>
            <a:schemeClr val="accent3">
              <a:alpha val="85000"/>
            </a:schemeClr>
          </a:solidFill>
          <a:ln w="9525">
            <a:noFill/>
            <a:miter lim="800000"/>
            <a:headEnd/>
            <a:tailEnd/>
          </a:ln>
          <a:effectLst/>
        </p:spPr>
        <p:txBody>
          <a:bodyPr>
            <a:spAutoFit/>
          </a:bodyPr>
          <a:lstStyle/>
          <a:p>
            <a:pPr marL="457200" indent="-457200">
              <a:spcBef>
                <a:spcPct val="50000"/>
              </a:spcBef>
              <a:defRPr/>
            </a:pPr>
            <a:r>
              <a:rPr lang="en-US" sz="2600" u="sng" dirty="0">
                <a:latin typeface="Stencil" pitchFamily="82" charset="0"/>
              </a:rPr>
              <a:t>Evidence</a:t>
            </a:r>
          </a:p>
          <a:p>
            <a:pPr marL="457200" indent="-457200" algn="l">
              <a:spcBef>
                <a:spcPct val="50000"/>
              </a:spcBef>
              <a:buFontTx/>
              <a:buChar char="•"/>
              <a:defRPr/>
            </a:pPr>
            <a:r>
              <a:rPr lang="en-US" sz="2000" dirty="0">
                <a:latin typeface="Courier New" pitchFamily="49" charset="0"/>
              </a:rPr>
              <a:t>By 1942 Rumors were worldwide</a:t>
            </a:r>
            <a:endParaRPr lang="en-US" sz="1400" dirty="0">
              <a:solidFill>
                <a:srgbClr val="FF0000"/>
              </a:solidFill>
              <a:latin typeface="Courier New" pitchFamily="49" charset="0"/>
            </a:endParaRPr>
          </a:p>
          <a:p>
            <a:pPr marL="457200" indent="-457200" algn="l">
              <a:spcBef>
                <a:spcPct val="50000"/>
              </a:spcBef>
              <a:buFontTx/>
              <a:buChar char="•"/>
              <a:defRPr/>
            </a:pPr>
            <a:r>
              <a:rPr lang="en-US" sz="2000" dirty="0">
                <a:latin typeface="Courier New" pitchFamily="49" charset="0"/>
              </a:rPr>
              <a:t>Byproducts</a:t>
            </a:r>
          </a:p>
          <a:p>
            <a:pPr marL="457200" indent="-457200" algn="l">
              <a:spcBef>
                <a:spcPct val="50000"/>
              </a:spcBef>
              <a:buFontTx/>
              <a:buAutoNum type="arabicPeriod"/>
              <a:defRPr/>
            </a:pPr>
            <a:r>
              <a:rPr lang="en-US" sz="1600" dirty="0">
                <a:solidFill>
                  <a:srgbClr val="FF0000"/>
                </a:solidFill>
                <a:latin typeface="Courier New" pitchFamily="49" charset="0"/>
              </a:rPr>
              <a:t>Stockpiled items: shoes, glasses, clothing, etc.</a:t>
            </a:r>
          </a:p>
          <a:p>
            <a:pPr marL="457200" indent="-457200" algn="l">
              <a:spcBef>
                <a:spcPct val="50000"/>
              </a:spcBef>
              <a:buFontTx/>
              <a:buAutoNum type="arabicPeriod"/>
              <a:defRPr/>
            </a:pPr>
            <a:r>
              <a:rPr lang="en-US" sz="1600" dirty="0">
                <a:solidFill>
                  <a:srgbClr val="FF0000"/>
                </a:solidFill>
                <a:latin typeface="Courier New" pitchFamily="49" charset="0"/>
              </a:rPr>
              <a:t>Made things from corpses: soap, candles, rope, dyes, lamp shades, fertilizer</a:t>
            </a:r>
          </a:p>
          <a:p>
            <a:pPr marL="457200" indent="-457200" algn="l">
              <a:spcBef>
                <a:spcPct val="50000"/>
              </a:spcBef>
              <a:buFontTx/>
              <a:buAutoNum type="arabicPeriod"/>
              <a:defRPr/>
            </a:pPr>
            <a:r>
              <a:rPr lang="en-US" sz="1600" dirty="0">
                <a:solidFill>
                  <a:srgbClr val="FF0000"/>
                </a:solidFill>
                <a:latin typeface="Courier New" pitchFamily="49" charset="0"/>
              </a:rPr>
              <a:t>Mass graves and ashes from crematoriums</a:t>
            </a:r>
          </a:p>
          <a:p>
            <a:pPr marL="457200" indent="-457200" algn="l">
              <a:spcBef>
                <a:spcPct val="50000"/>
              </a:spcBef>
              <a:buFontTx/>
              <a:buChar char="•"/>
              <a:defRPr/>
            </a:pPr>
            <a:r>
              <a:rPr lang="en-US" sz="2000" dirty="0">
                <a:latin typeface="Courier New" pitchFamily="49" charset="0"/>
              </a:rPr>
              <a:t>Found by advancing Allied Armies</a:t>
            </a:r>
          </a:p>
          <a:p>
            <a:pPr marL="457200" indent="-457200" algn="l">
              <a:spcBef>
                <a:spcPct val="50000"/>
              </a:spcBef>
              <a:buFontTx/>
              <a:buChar char="•"/>
              <a:defRPr/>
            </a:pPr>
            <a:r>
              <a:rPr lang="en-US" sz="2000" dirty="0">
                <a:latin typeface="Courier New" pitchFamily="49" charset="0"/>
              </a:rPr>
              <a:t>Nuremberg trials</a:t>
            </a:r>
          </a:p>
          <a:p>
            <a:pPr marL="457200" indent="-457200" algn="l">
              <a:spcBef>
                <a:spcPct val="50000"/>
              </a:spcBef>
              <a:buFontTx/>
              <a:buAutoNum type="arabicPeriod"/>
              <a:defRPr/>
            </a:pPr>
            <a:r>
              <a:rPr lang="en-US" sz="1600" dirty="0">
                <a:solidFill>
                  <a:srgbClr val="FF0000"/>
                </a:solidFill>
                <a:latin typeface="Courier New" pitchFamily="49" charset="0"/>
              </a:rPr>
              <a:t>Many Nazis committed suicide</a:t>
            </a:r>
          </a:p>
          <a:p>
            <a:pPr marL="457200" indent="-457200" algn="l">
              <a:spcBef>
                <a:spcPct val="50000"/>
              </a:spcBef>
              <a:buFontTx/>
              <a:buAutoNum type="arabicPeriod"/>
              <a:defRPr/>
            </a:pPr>
            <a:r>
              <a:rPr lang="en-US" sz="1600" dirty="0">
                <a:solidFill>
                  <a:srgbClr val="FF0000"/>
                </a:solidFill>
                <a:latin typeface="Courier New" pitchFamily="49" charset="0"/>
              </a:rPr>
              <a:t>Claimed to be following orders—</a:t>
            </a:r>
            <a:r>
              <a:rPr lang="en-US" sz="1600" u="sng" dirty="0">
                <a:solidFill>
                  <a:srgbClr val="FF0000"/>
                </a:solidFill>
                <a:latin typeface="Courier New" pitchFamily="49" charset="0"/>
              </a:rPr>
              <a:t>Nuremberg Defense</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grpId="0" nodeType="clickEffect">
                                  <p:stCondLst>
                                    <p:cond delay="0"/>
                                  </p:stCondLst>
                                  <p:childTnLst>
                                    <p:set>
                                      <p:cBhvr>
                                        <p:cTn id="6" dur="1" fill="hold">
                                          <p:stCondLst>
                                            <p:cond delay="499"/>
                                          </p:stCondLst>
                                        </p:cTn>
                                        <p:tgtEl>
                                          <p:spTgt spid="10249"/>
                                        </p:tgtEl>
                                        <p:attrNameLst>
                                          <p:attrName>style.visibility</p:attrName>
                                        </p:attrNameLst>
                                      </p:cBhvr>
                                      <p:to>
                                        <p:strVal val="visible"/>
                                      </p:to>
                                    </p:set>
                                    <p:anim to="" calcmode="lin" valueType="num">
                                      <p:cBhvr>
                                        <p:cTn id="7" dur="1" fill="hold"/>
                                        <p:tgtEl>
                                          <p:spTgt spid="10249"/>
                                        </p:tgtEl>
                                        <p:attrNameLst>
                                          <p:attrName/>
                                        </p:attrNameLst>
                                      </p:cBhvr>
                                    </p:anim>
                                  </p:childTnLst>
                                  <p:subTnLst>
                                    <p:audio>
                                      <p:cMediaNode>
                                        <p:cTn display="0" masterRel="sameClick">
                                          <p:stCondLst>
                                            <p:cond evt="begin" delay="0">
                                              <p:tn val="5"/>
                                            </p:cond>
                                          </p:stCondLst>
                                          <p:endCondLst>
                                            <p:cond evt="onStopAudio" delay="0">
                                              <p:tgtEl>
                                                <p:sldTgt/>
                                              </p:tgtEl>
                                            </p:cond>
                                          </p:endCondLst>
                                        </p:cTn>
                                        <p:tgtEl>
                                          <p:sndTgt r:embed="rId2" name="projctor.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24" presetClass="entr" presetSubtype="0" fill="hold" grpId="0" nodeType="clickEffect">
                                  <p:stCondLst>
                                    <p:cond delay="0"/>
                                  </p:stCondLst>
                                  <p:childTnLst>
                                    <p:set>
                                      <p:cBhvr>
                                        <p:cTn id="11" dur="1" fill="hold">
                                          <p:stCondLst>
                                            <p:cond delay="499"/>
                                          </p:stCondLst>
                                        </p:cTn>
                                        <p:tgtEl>
                                          <p:spTgt spid="10250"/>
                                        </p:tgtEl>
                                        <p:attrNameLst>
                                          <p:attrName>style.visibility</p:attrName>
                                        </p:attrNameLst>
                                      </p:cBhvr>
                                      <p:to>
                                        <p:strVal val="visible"/>
                                      </p:to>
                                    </p:set>
                                    <p:anim to="" calcmode="lin" valueType="num">
                                      <p:cBhvr>
                                        <p:cTn id="12" dur="1" fill="hold"/>
                                        <p:tgtEl>
                                          <p:spTgt spid="10250"/>
                                        </p:tgtEl>
                                        <p:attrNameLst>
                                          <p:attrName/>
                                        </p:attrNameLst>
                                      </p:cBhvr>
                                    </p:anim>
                                  </p:childTnLst>
                                  <p:subTnLst>
                                    <p:audio>
                                      <p:cMediaNode>
                                        <p:cTn display="0" masterRel="sameClick">
                                          <p:stCondLst>
                                            <p:cond evt="begin" delay="0">
                                              <p:tn val="10"/>
                                            </p:cond>
                                          </p:stCondLst>
                                          <p:endCondLst>
                                            <p:cond evt="onStopAudio" delay="0">
                                              <p:tgtEl>
                                                <p:sldTgt/>
                                              </p:tgtEl>
                                            </p:cond>
                                          </p:endCondLst>
                                        </p:cTn>
                                        <p:tgtEl>
                                          <p:sndTgt r:embed="rId2" name="projcto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9" grpId="0" animBg="1" autoUpdateAnimBg="0"/>
      <p:bldP spid="10250" grpId="0" animBg="1"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533400" y="381000"/>
            <a:ext cx="7620000" cy="1216025"/>
          </a:xfrm>
        </p:spPr>
        <p:txBody>
          <a:bodyPr/>
          <a:lstStyle/>
          <a:p>
            <a:pPr eaLnBrk="1" hangingPunct="1">
              <a:defRPr/>
            </a:pPr>
            <a:r>
              <a:rPr lang="en-US" sz="3200" dirty="0" smtClean="0">
                <a:solidFill>
                  <a:schemeClr val="accent3"/>
                </a:solidFill>
              </a:rPr>
              <a:t>United States Isolationism in the 1930s</a:t>
            </a:r>
          </a:p>
        </p:txBody>
      </p:sp>
      <p:sp>
        <p:nvSpPr>
          <p:cNvPr id="34819" name="Text Box 3"/>
          <p:cNvSpPr txBox="1">
            <a:spLocks noChangeArrowheads="1"/>
          </p:cNvSpPr>
          <p:nvPr/>
        </p:nvSpPr>
        <p:spPr bwMode="auto">
          <a:xfrm>
            <a:off x="533400" y="1981200"/>
            <a:ext cx="7620000" cy="1190625"/>
          </a:xfrm>
          <a:prstGeom prst="rect">
            <a:avLst/>
          </a:prstGeom>
          <a:solidFill>
            <a:srgbClr val="FFFF99"/>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eaLnBrk="1" hangingPunct="1">
              <a:buFont typeface="Wingdings" pitchFamily="2" charset="2"/>
              <a:buChar char="§"/>
            </a:pPr>
            <a:r>
              <a:rPr lang="en-US" altLang="en-US" sz="1800" b="0">
                <a:latin typeface="Verdana" pitchFamily="34" charset="0"/>
              </a:rPr>
              <a:t>The desire to avoid involvement in foreign wars was known as isolationism.  Isolationists were not necessarily </a:t>
            </a:r>
            <a:r>
              <a:rPr lang="en-US" altLang="en-US" sz="1800">
                <a:latin typeface="Verdana" pitchFamily="34" charset="0"/>
              </a:rPr>
              <a:t>pacifists</a:t>
            </a:r>
            <a:r>
              <a:rPr lang="en-US" altLang="en-US" sz="1800" b="0">
                <a:latin typeface="Verdana" pitchFamily="34" charset="0"/>
              </a:rPr>
              <a:t>.  Most isolationists simply wanted to preserve America’s freedom to choose the time and place for action.</a:t>
            </a:r>
          </a:p>
        </p:txBody>
      </p:sp>
      <p:sp>
        <p:nvSpPr>
          <p:cNvPr id="34820" name="Text Box 4"/>
          <p:cNvSpPr txBox="1">
            <a:spLocks noChangeArrowheads="1"/>
          </p:cNvSpPr>
          <p:nvPr/>
        </p:nvSpPr>
        <p:spPr bwMode="auto">
          <a:xfrm>
            <a:off x="533400" y="3352800"/>
            <a:ext cx="7620000" cy="1190625"/>
          </a:xfrm>
          <a:prstGeom prst="rect">
            <a:avLst/>
          </a:prstGeom>
          <a:solidFill>
            <a:srgbClr val="FFFF99"/>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eaLnBrk="1" hangingPunct="1">
              <a:buFont typeface="Wingdings" pitchFamily="2" charset="2"/>
              <a:buChar char="§"/>
            </a:pPr>
            <a:r>
              <a:rPr lang="en-US" altLang="en-US" sz="1800" b="0">
                <a:latin typeface="Verdana" pitchFamily="34" charset="0"/>
              </a:rPr>
              <a:t>Many Americans questioned what the Allies’ costly victory in World War I had actually achieved.  Anti-League of Nation feelings soared as people believed that the League might drag the United States into future wars.</a:t>
            </a:r>
          </a:p>
        </p:txBody>
      </p:sp>
      <p:sp>
        <p:nvSpPr>
          <p:cNvPr id="34821" name="Text Box 5"/>
          <p:cNvSpPr txBox="1">
            <a:spLocks noChangeArrowheads="1"/>
          </p:cNvSpPr>
          <p:nvPr/>
        </p:nvSpPr>
        <p:spPr bwMode="auto">
          <a:xfrm>
            <a:off x="533400" y="4724400"/>
            <a:ext cx="7620000" cy="1190625"/>
          </a:xfrm>
          <a:prstGeom prst="rect">
            <a:avLst/>
          </a:prstGeom>
          <a:solidFill>
            <a:srgbClr val="FFFF99"/>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eaLnBrk="1" hangingPunct="1">
              <a:buFont typeface="Wingdings" pitchFamily="2" charset="2"/>
              <a:buChar char="§"/>
            </a:pPr>
            <a:r>
              <a:rPr lang="en-US" altLang="en-US" sz="1800" b="0">
                <a:latin typeface="Verdana" pitchFamily="34" charset="0"/>
              </a:rPr>
              <a:t>Roosevelt was not an isolationist; however, he was focused on solving problems at home by implementing his New Deal programs.  Congress did pass isolationist measures such as the </a:t>
            </a:r>
            <a:r>
              <a:rPr lang="en-US" altLang="en-US" sz="1800">
                <a:latin typeface="Verdana" pitchFamily="34" charset="0"/>
              </a:rPr>
              <a:t>Neutrality Act</a:t>
            </a:r>
            <a:r>
              <a:rPr lang="en-US" altLang="en-US" sz="1800" b="0">
                <a:latin typeface="Verdana" pitchFamily="34" charset="0"/>
              </a:rPr>
              <a:t> in 1935.  </a:t>
            </a:r>
          </a:p>
        </p:txBody>
      </p:sp>
      <p:pic>
        <p:nvPicPr>
          <p:cNvPr id="19462"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0" y="2657475"/>
            <a:ext cx="160338" cy="16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3"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0" y="3868738"/>
            <a:ext cx="160338" cy="160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4"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0" y="5087938"/>
            <a:ext cx="160338" cy="160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4819"/>
                                        </p:tgtEl>
                                        <p:attrNameLst>
                                          <p:attrName>style.visibility</p:attrName>
                                        </p:attrNameLst>
                                      </p:cBhvr>
                                      <p:to>
                                        <p:strVal val="visible"/>
                                      </p:to>
                                    </p:set>
                                    <p:animEffect transition="in" filter="wipe(left)">
                                      <p:cBhvr>
                                        <p:cTn id="7" dur="500"/>
                                        <p:tgtEl>
                                          <p:spTgt spid="3481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4820"/>
                                        </p:tgtEl>
                                        <p:attrNameLst>
                                          <p:attrName>style.visibility</p:attrName>
                                        </p:attrNameLst>
                                      </p:cBhvr>
                                      <p:to>
                                        <p:strVal val="visible"/>
                                      </p:to>
                                    </p:set>
                                    <p:animEffect transition="in" filter="wipe(left)">
                                      <p:cBhvr>
                                        <p:cTn id="12" dur="500"/>
                                        <p:tgtEl>
                                          <p:spTgt spid="3482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4821"/>
                                        </p:tgtEl>
                                        <p:attrNameLst>
                                          <p:attrName>style.visibility</p:attrName>
                                        </p:attrNameLst>
                                      </p:cBhvr>
                                      <p:to>
                                        <p:strVal val="visible"/>
                                      </p:to>
                                    </p:set>
                                    <p:animEffect transition="in" filter="wipe(left)">
                                      <p:cBhvr>
                                        <p:cTn id="17" dur="500"/>
                                        <p:tgtEl>
                                          <p:spTgt spid="348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animBg="1"/>
      <p:bldP spid="34820" grpId="0" animBg="1"/>
      <p:bldP spid="3482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533400" y="304800"/>
            <a:ext cx="7620000" cy="1295400"/>
          </a:xfrm>
        </p:spPr>
        <p:txBody>
          <a:bodyPr/>
          <a:lstStyle/>
          <a:p>
            <a:pPr eaLnBrk="1" hangingPunct="1">
              <a:defRPr/>
            </a:pPr>
            <a:r>
              <a:rPr lang="en-US" sz="4000" dirty="0" smtClean="0">
                <a:solidFill>
                  <a:schemeClr val="accent3"/>
                </a:solidFill>
              </a:rPr>
              <a:t>Isolationism versus Intervention</a:t>
            </a:r>
          </a:p>
        </p:txBody>
      </p:sp>
      <p:sp>
        <p:nvSpPr>
          <p:cNvPr id="36867" name="Rectangle 3"/>
          <p:cNvSpPr>
            <a:spLocks noGrp="1" noChangeArrowheads="1"/>
          </p:cNvSpPr>
          <p:nvPr>
            <p:ph type="body" sz="half" idx="1"/>
          </p:nvPr>
        </p:nvSpPr>
        <p:spPr>
          <a:xfrm>
            <a:off x="533400" y="1828800"/>
            <a:ext cx="3582988" cy="4114800"/>
          </a:xfrm>
          <a:solidFill>
            <a:srgbClr val="336633"/>
          </a:solidFill>
        </p:spPr>
        <p:txBody>
          <a:bodyPr/>
          <a:lstStyle/>
          <a:p>
            <a:pPr marL="228600" indent="-228600" algn="ctr" eaLnBrk="1" hangingPunct="1">
              <a:lnSpc>
                <a:spcPct val="90000"/>
              </a:lnSpc>
              <a:spcBef>
                <a:spcPct val="50000"/>
              </a:spcBef>
              <a:buFontTx/>
              <a:buNone/>
              <a:defRPr/>
            </a:pPr>
            <a:r>
              <a:rPr lang="en-US" sz="2400" b="1" dirty="0" smtClean="0">
                <a:solidFill>
                  <a:schemeClr val="accent3"/>
                </a:solidFill>
              </a:rPr>
              <a:t>Isolationism</a:t>
            </a:r>
          </a:p>
          <a:p>
            <a:pPr marL="228600" indent="-228600" eaLnBrk="1" hangingPunct="1">
              <a:lnSpc>
                <a:spcPct val="90000"/>
              </a:lnSpc>
              <a:spcBef>
                <a:spcPct val="50000"/>
              </a:spcBef>
              <a:defRPr/>
            </a:pPr>
            <a:r>
              <a:rPr lang="en-US" sz="1800" dirty="0" smtClean="0">
                <a:solidFill>
                  <a:schemeClr val="accent3"/>
                </a:solidFill>
              </a:rPr>
              <a:t>The Neutrality Act prohibited the sale of arms or making loans to warring countries.</a:t>
            </a:r>
          </a:p>
          <a:p>
            <a:pPr marL="228600" indent="-228600" eaLnBrk="1" hangingPunct="1">
              <a:lnSpc>
                <a:spcPct val="90000"/>
              </a:lnSpc>
              <a:spcBef>
                <a:spcPct val="50000"/>
              </a:spcBef>
              <a:defRPr/>
            </a:pPr>
            <a:r>
              <a:rPr lang="en-US" sz="1800" dirty="0" smtClean="0">
                <a:solidFill>
                  <a:schemeClr val="accent3"/>
                </a:solidFill>
              </a:rPr>
              <a:t>Roosevelt needed the support of isolationists in Congress.  They wanted to remain </a:t>
            </a:r>
            <a:r>
              <a:rPr lang="en-US" sz="1800" b="1" dirty="0" smtClean="0">
                <a:solidFill>
                  <a:schemeClr val="accent3"/>
                </a:solidFill>
              </a:rPr>
              <a:t>neutral</a:t>
            </a:r>
            <a:r>
              <a:rPr lang="en-US" sz="1800" dirty="0" smtClean="0">
                <a:solidFill>
                  <a:schemeClr val="accent3"/>
                </a:solidFill>
              </a:rPr>
              <a:t>.</a:t>
            </a:r>
          </a:p>
          <a:p>
            <a:pPr marL="228600" indent="-228600" eaLnBrk="1" hangingPunct="1">
              <a:lnSpc>
                <a:spcPct val="90000"/>
              </a:lnSpc>
              <a:spcBef>
                <a:spcPct val="50000"/>
              </a:spcBef>
              <a:defRPr/>
            </a:pPr>
            <a:r>
              <a:rPr lang="en-US" sz="1800" dirty="0" smtClean="0">
                <a:solidFill>
                  <a:schemeClr val="accent3"/>
                </a:solidFill>
              </a:rPr>
              <a:t>The United States did not intervene in the Spanish Civil War or the Japanese invasion of China.</a:t>
            </a:r>
          </a:p>
        </p:txBody>
      </p:sp>
      <p:sp>
        <p:nvSpPr>
          <p:cNvPr id="36868" name="Rectangle 4"/>
          <p:cNvSpPr>
            <a:spLocks noGrp="1" noChangeArrowheads="1"/>
          </p:cNvSpPr>
          <p:nvPr>
            <p:ph type="body" sz="half" idx="2"/>
          </p:nvPr>
        </p:nvSpPr>
        <p:spPr>
          <a:xfrm>
            <a:off x="4572000" y="1828800"/>
            <a:ext cx="3582988" cy="4114800"/>
          </a:xfrm>
          <a:solidFill>
            <a:srgbClr val="336633"/>
          </a:solidFill>
        </p:spPr>
        <p:txBody>
          <a:bodyPr/>
          <a:lstStyle/>
          <a:p>
            <a:pPr marL="228600" indent="-228600" algn="ctr" eaLnBrk="1" hangingPunct="1">
              <a:lnSpc>
                <a:spcPct val="90000"/>
              </a:lnSpc>
              <a:spcBef>
                <a:spcPct val="50000"/>
              </a:spcBef>
              <a:buFontTx/>
              <a:buNone/>
              <a:defRPr/>
            </a:pPr>
            <a:r>
              <a:rPr lang="en-US" sz="2400" b="1" smtClean="0">
                <a:solidFill>
                  <a:schemeClr val="accent3"/>
                </a:solidFill>
              </a:rPr>
              <a:t>Intervention</a:t>
            </a:r>
          </a:p>
          <a:p>
            <a:pPr marL="228600" indent="-228600" eaLnBrk="1" hangingPunct="1">
              <a:lnSpc>
                <a:spcPct val="90000"/>
              </a:lnSpc>
              <a:spcBef>
                <a:spcPct val="50000"/>
              </a:spcBef>
              <a:defRPr/>
            </a:pPr>
            <a:r>
              <a:rPr lang="en-US" sz="1800" smtClean="0">
                <a:solidFill>
                  <a:schemeClr val="accent3"/>
                </a:solidFill>
              </a:rPr>
              <a:t>When Italy invaded Ethiopia, Roosevelt stopped arms sales to both countries—which hurt only Italy.</a:t>
            </a:r>
          </a:p>
          <a:p>
            <a:pPr marL="228600" indent="-228600" eaLnBrk="1" hangingPunct="1">
              <a:lnSpc>
                <a:spcPct val="90000"/>
              </a:lnSpc>
              <a:spcBef>
                <a:spcPct val="50000"/>
              </a:spcBef>
              <a:defRPr/>
            </a:pPr>
            <a:r>
              <a:rPr lang="en-US" sz="1800" smtClean="0">
                <a:solidFill>
                  <a:schemeClr val="accent3"/>
                </a:solidFill>
              </a:rPr>
              <a:t>Roosevelt did not want to remain neutral—he was worried about the aggressive actions of totalitarian leaders.</a:t>
            </a:r>
          </a:p>
          <a:p>
            <a:pPr marL="228600" indent="-228600" eaLnBrk="1" hangingPunct="1">
              <a:lnSpc>
                <a:spcPct val="90000"/>
              </a:lnSpc>
              <a:spcBef>
                <a:spcPct val="50000"/>
              </a:spcBef>
              <a:defRPr/>
            </a:pPr>
            <a:r>
              <a:rPr lang="en-US" sz="1800" smtClean="0">
                <a:solidFill>
                  <a:schemeClr val="accent3"/>
                </a:solidFill>
              </a:rPr>
              <a:t>Roosevelt began to speak out against neutrality with his </a:t>
            </a:r>
            <a:r>
              <a:rPr lang="en-US" sz="1800" b="1" smtClean="0">
                <a:solidFill>
                  <a:schemeClr val="accent3"/>
                </a:solidFill>
              </a:rPr>
              <a:t>Quarantine Speech</a:t>
            </a:r>
            <a:r>
              <a:rPr lang="en-US" sz="1800" smtClean="0">
                <a:solidFill>
                  <a:schemeClr val="accent3"/>
                </a:solidFill>
              </a:rPr>
              <a:t>.</a:t>
            </a:r>
            <a:endParaRPr lang="en-US" sz="2000" smtClean="0">
              <a:solidFill>
                <a:schemeClr val="accent3"/>
              </a:solidFill>
            </a:endParaRPr>
          </a:p>
        </p:txBody>
      </p:sp>
      <p:pic>
        <p:nvPicPr>
          <p:cNvPr id="2048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0" y="3429000"/>
            <a:ext cx="160338" cy="16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86"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0" y="3810000"/>
            <a:ext cx="160338" cy="16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6867"/>
                                        </p:tgtEl>
                                        <p:attrNameLst>
                                          <p:attrName>style.visibility</p:attrName>
                                        </p:attrNameLst>
                                      </p:cBhvr>
                                      <p:to>
                                        <p:strVal val="visible"/>
                                      </p:to>
                                    </p:set>
                                    <p:anim calcmode="lin" valueType="num">
                                      <p:cBhvr additive="base">
                                        <p:cTn id="7" dur="500" fill="hold"/>
                                        <p:tgtEl>
                                          <p:spTgt spid="36867"/>
                                        </p:tgtEl>
                                        <p:attrNameLst>
                                          <p:attrName>ppt_x</p:attrName>
                                        </p:attrNameLst>
                                      </p:cBhvr>
                                      <p:tavLst>
                                        <p:tav tm="0">
                                          <p:val>
                                            <p:strVal val="0-#ppt_w/2"/>
                                          </p:val>
                                        </p:tav>
                                        <p:tav tm="100000">
                                          <p:val>
                                            <p:strVal val="#ppt_x"/>
                                          </p:val>
                                        </p:tav>
                                      </p:tavLst>
                                    </p:anim>
                                    <p:anim calcmode="lin" valueType="num">
                                      <p:cBhvr additive="base">
                                        <p:cTn id="8" dur="500" fill="hold"/>
                                        <p:tgtEl>
                                          <p:spTgt spid="36867"/>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6868"/>
                                        </p:tgtEl>
                                        <p:attrNameLst>
                                          <p:attrName>style.visibility</p:attrName>
                                        </p:attrNameLst>
                                      </p:cBhvr>
                                      <p:to>
                                        <p:strVal val="visible"/>
                                      </p:to>
                                    </p:set>
                                    <p:anim calcmode="lin" valueType="num">
                                      <p:cBhvr additive="base">
                                        <p:cTn id="13" dur="500" fill="hold"/>
                                        <p:tgtEl>
                                          <p:spTgt spid="36868"/>
                                        </p:tgtEl>
                                        <p:attrNameLst>
                                          <p:attrName>ppt_x</p:attrName>
                                        </p:attrNameLst>
                                      </p:cBhvr>
                                      <p:tavLst>
                                        <p:tav tm="0">
                                          <p:val>
                                            <p:strVal val="1+#ppt_w/2"/>
                                          </p:val>
                                        </p:tav>
                                        <p:tav tm="100000">
                                          <p:val>
                                            <p:strVal val="#ppt_x"/>
                                          </p:val>
                                        </p:tav>
                                      </p:tavLst>
                                    </p:anim>
                                    <p:anim calcmode="lin" valueType="num">
                                      <p:cBhvr additive="base">
                                        <p:cTn id="14" dur="500" fill="hold"/>
                                        <p:tgtEl>
                                          <p:spTgt spid="3686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animBg="1"/>
      <p:bldP spid="3686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533400" y="307975"/>
            <a:ext cx="8077200" cy="1216025"/>
          </a:xfrm>
        </p:spPr>
        <p:txBody>
          <a:bodyPr/>
          <a:lstStyle/>
          <a:p>
            <a:pPr eaLnBrk="1" hangingPunct="1">
              <a:defRPr/>
            </a:pPr>
            <a:r>
              <a:rPr lang="en-US" sz="3600" dirty="0" smtClean="0">
                <a:solidFill>
                  <a:schemeClr val="accent3"/>
                </a:solidFill>
              </a:rPr>
              <a:t>The United States Prepares for War</a:t>
            </a:r>
          </a:p>
        </p:txBody>
      </p:sp>
      <p:sp>
        <p:nvSpPr>
          <p:cNvPr id="21507" name="Rectangle 3"/>
          <p:cNvSpPr>
            <a:spLocks noGrp="1" noChangeArrowheads="1"/>
          </p:cNvSpPr>
          <p:nvPr>
            <p:ph type="body" idx="1"/>
          </p:nvPr>
        </p:nvSpPr>
        <p:spPr>
          <a:xfrm>
            <a:off x="228600" y="1828800"/>
            <a:ext cx="8686800" cy="4343400"/>
          </a:xfrm>
          <a:solidFill>
            <a:srgbClr val="E1E17F"/>
          </a:solidFill>
          <a:ln>
            <a:solidFill>
              <a:srgbClr val="FFFF99"/>
            </a:solidFill>
            <a:miter lim="800000"/>
            <a:headEnd/>
            <a:tailEnd/>
          </a:ln>
        </p:spPr>
        <p:txBody>
          <a:bodyPr/>
          <a:lstStyle/>
          <a:p>
            <a:pPr eaLnBrk="1" hangingPunct="1">
              <a:lnSpc>
                <a:spcPct val="80000"/>
              </a:lnSpc>
              <a:spcBef>
                <a:spcPct val="50000"/>
              </a:spcBef>
            </a:pPr>
            <a:r>
              <a:rPr lang="en-US" altLang="en-US" sz="2400" smtClean="0"/>
              <a:t>Roosevelt asked Congress for money to build new naval vessels.  </a:t>
            </a:r>
          </a:p>
          <a:p>
            <a:pPr lvl="1" eaLnBrk="1" hangingPunct="1">
              <a:lnSpc>
                <a:spcPct val="80000"/>
              </a:lnSpc>
              <a:spcBef>
                <a:spcPct val="50000"/>
              </a:spcBef>
            </a:pPr>
            <a:r>
              <a:rPr lang="en-US" altLang="en-US" sz="2400" smtClean="0"/>
              <a:t>Congress approved despite isolationist complaints.</a:t>
            </a:r>
          </a:p>
          <a:p>
            <a:pPr eaLnBrk="1" hangingPunct="1">
              <a:lnSpc>
                <a:spcPct val="80000"/>
              </a:lnSpc>
              <a:spcBef>
                <a:spcPct val="50000"/>
              </a:spcBef>
            </a:pPr>
            <a:r>
              <a:rPr lang="en-US" altLang="en-US" sz="2400" smtClean="0"/>
              <a:t>Congress changed the neutrality laws to a new policy called cash-and-carry.  </a:t>
            </a:r>
          </a:p>
          <a:p>
            <a:pPr lvl="1" eaLnBrk="1" hangingPunct="1">
              <a:lnSpc>
                <a:spcPct val="80000"/>
              </a:lnSpc>
              <a:spcBef>
                <a:spcPct val="50000"/>
              </a:spcBef>
            </a:pPr>
            <a:r>
              <a:rPr lang="en-US" altLang="en-US" sz="2400" smtClean="0"/>
              <a:t>Countries at war could buy American goods if they paid cash and picked up their goods at American ports.</a:t>
            </a:r>
          </a:p>
          <a:p>
            <a:pPr eaLnBrk="1" hangingPunct="1">
              <a:lnSpc>
                <a:spcPct val="80000"/>
              </a:lnSpc>
              <a:spcBef>
                <a:spcPct val="50000"/>
              </a:spcBef>
            </a:pPr>
            <a:r>
              <a:rPr lang="en-US" altLang="en-US" sz="2400" smtClean="0"/>
              <a:t>Roosevelt urged a policy of “all aid short of war.”  </a:t>
            </a:r>
          </a:p>
          <a:p>
            <a:pPr lvl="1" eaLnBrk="1" hangingPunct="1">
              <a:lnSpc>
                <a:spcPct val="80000"/>
              </a:lnSpc>
              <a:spcBef>
                <a:spcPct val="50000"/>
              </a:spcBef>
            </a:pPr>
            <a:r>
              <a:rPr lang="en-US" altLang="en-US" sz="2400" smtClean="0"/>
              <a:t>He traded 50 aging warships for eight British military bases.  Isolationists opposed the deal, but were too weak to stop it.</a:t>
            </a:r>
            <a:endParaRPr lang="en-US" altLang="en-US" sz="200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533400" y="457200"/>
            <a:ext cx="7620000" cy="533400"/>
          </a:xfrm>
        </p:spPr>
        <p:txBody>
          <a:bodyPr/>
          <a:lstStyle/>
          <a:p>
            <a:pPr eaLnBrk="1" hangingPunct="1">
              <a:defRPr/>
            </a:pPr>
            <a:r>
              <a:rPr lang="en-US" sz="4200" dirty="0" smtClean="0">
                <a:solidFill>
                  <a:schemeClr val="accent3"/>
                </a:solidFill>
              </a:rPr>
              <a:t>Preparing for War</a:t>
            </a:r>
          </a:p>
        </p:txBody>
      </p:sp>
      <p:sp>
        <p:nvSpPr>
          <p:cNvPr id="40963" name="Text Box 3"/>
          <p:cNvSpPr txBox="1">
            <a:spLocks noChangeArrowheads="1"/>
          </p:cNvSpPr>
          <p:nvPr/>
        </p:nvSpPr>
        <p:spPr bwMode="auto">
          <a:xfrm>
            <a:off x="533400" y="1219200"/>
            <a:ext cx="7620000" cy="915988"/>
          </a:xfrm>
          <a:prstGeom prst="rect">
            <a:avLst/>
          </a:prstGeom>
          <a:solidFill>
            <a:srgbClr val="FFFF99"/>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algn="l" eaLnBrk="1" hangingPunct="1"/>
            <a:r>
              <a:rPr lang="en-US" altLang="en-US" sz="1800" b="0">
                <a:solidFill>
                  <a:schemeClr val="tx1"/>
                </a:solidFill>
                <a:latin typeface="Verdana" pitchFamily="34" charset="0"/>
              </a:rPr>
              <a:t>Roosevelt defeated business leader </a:t>
            </a:r>
            <a:r>
              <a:rPr lang="en-US" altLang="en-US" sz="1800">
                <a:solidFill>
                  <a:schemeClr val="tx1"/>
                </a:solidFill>
                <a:latin typeface="Verdana" pitchFamily="34" charset="0"/>
              </a:rPr>
              <a:t>Wendell Willkie</a:t>
            </a:r>
            <a:r>
              <a:rPr lang="en-US" altLang="en-US" sz="1800" b="0">
                <a:solidFill>
                  <a:schemeClr val="tx1"/>
                </a:solidFill>
                <a:latin typeface="Verdana" pitchFamily="34" charset="0"/>
              </a:rPr>
              <a:t> for an unprecedented third term as president.  He felt world events required experience in the White House.</a:t>
            </a:r>
          </a:p>
        </p:txBody>
      </p:sp>
      <p:sp>
        <p:nvSpPr>
          <p:cNvPr id="40964" name="Text Box 4"/>
          <p:cNvSpPr txBox="1">
            <a:spLocks noChangeArrowheads="1"/>
          </p:cNvSpPr>
          <p:nvPr/>
        </p:nvSpPr>
        <p:spPr bwMode="auto">
          <a:xfrm>
            <a:off x="533400" y="2362200"/>
            <a:ext cx="7620000" cy="915988"/>
          </a:xfrm>
          <a:prstGeom prst="rect">
            <a:avLst/>
          </a:prstGeom>
          <a:solidFill>
            <a:srgbClr val="FFFF99"/>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algn="l" eaLnBrk="1" hangingPunct="1"/>
            <a:r>
              <a:rPr lang="en-US" altLang="en-US" sz="1800" b="0">
                <a:solidFill>
                  <a:schemeClr val="tx1"/>
                </a:solidFill>
                <a:latin typeface="Verdana" pitchFamily="34" charset="0"/>
              </a:rPr>
              <a:t>Roosevelt wanted to make the United States an “arsenal of democracy.”  Congress passed the </a:t>
            </a:r>
            <a:r>
              <a:rPr lang="en-US" altLang="en-US" sz="1800">
                <a:solidFill>
                  <a:schemeClr val="tx1"/>
                </a:solidFill>
                <a:latin typeface="Verdana" pitchFamily="34" charset="0"/>
              </a:rPr>
              <a:t>Lend-Lease Act,</a:t>
            </a:r>
            <a:r>
              <a:rPr lang="en-US" altLang="en-US" sz="1800" b="0">
                <a:solidFill>
                  <a:schemeClr val="tx1"/>
                </a:solidFill>
                <a:latin typeface="Verdana" pitchFamily="34" charset="0"/>
              </a:rPr>
              <a:t> which allowed the nation to send weapons to Great Britain.</a:t>
            </a:r>
          </a:p>
        </p:txBody>
      </p:sp>
      <p:sp>
        <p:nvSpPr>
          <p:cNvPr id="40965" name="Text Box 5"/>
          <p:cNvSpPr txBox="1">
            <a:spLocks noChangeArrowheads="1"/>
          </p:cNvSpPr>
          <p:nvPr/>
        </p:nvSpPr>
        <p:spPr bwMode="auto">
          <a:xfrm>
            <a:off x="533400" y="3505200"/>
            <a:ext cx="7620000" cy="1190625"/>
          </a:xfrm>
          <a:prstGeom prst="rect">
            <a:avLst/>
          </a:prstGeom>
          <a:solidFill>
            <a:srgbClr val="FFFF99"/>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algn="l" eaLnBrk="1" hangingPunct="1"/>
            <a:r>
              <a:rPr lang="en-US" altLang="en-US" sz="1800" b="0">
                <a:solidFill>
                  <a:schemeClr val="tx1"/>
                </a:solidFill>
                <a:latin typeface="Verdana" pitchFamily="34" charset="0"/>
              </a:rPr>
              <a:t>Roosevelt and Winston Churchill met secretly in 1941.  They agreed to the </a:t>
            </a:r>
            <a:r>
              <a:rPr lang="en-US" altLang="en-US" sz="1800">
                <a:solidFill>
                  <a:schemeClr val="tx1"/>
                </a:solidFill>
                <a:latin typeface="Verdana" pitchFamily="34" charset="0"/>
              </a:rPr>
              <a:t>Atlantic Charter</a:t>
            </a:r>
            <a:r>
              <a:rPr lang="en-US" altLang="en-US" sz="1800" b="0">
                <a:solidFill>
                  <a:schemeClr val="tx1"/>
                </a:solidFill>
                <a:latin typeface="Verdana" pitchFamily="34" charset="0"/>
              </a:rPr>
              <a:t>.  This document proclaimed the shared goals of the United States and Britain in opposing Hitler and his Allies.  </a:t>
            </a:r>
          </a:p>
        </p:txBody>
      </p:sp>
      <p:pic>
        <p:nvPicPr>
          <p:cNvPr id="22534"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0" y="1447800"/>
            <a:ext cx="160338" cy="16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5"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0" y="2590800"/>
            <a:ext cx="160338" cy="16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6"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0" y="4495800"/>
            <a:ext cx="160338" cy="16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69" name="Text Box 9"/>
          <p:cNvSpPr txBox="1">
            <a:spLocks noChangeArrowheads="1"/>
          </p:cNvSpPr>
          <p:nvPr/>
        </p:nvSpPr>
        <p:spPr bwMode="auto">
          <a:xfrm>
            <a:off x="533400" y="4953000"/>
            <a:ext cx="7620000" cy="915988"/>
          </a:xfrm>
          <a:prstGeom prst="rect">
            <a:avLst/>
          </a:prstGeom>
          <a:solidFill>
            <a:srgbClr val="FFFF99"/>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28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algn="ctr" eaLnBrk="0" fontAlgn="base" hangingPunct="0">
              <a:spcBef>
                <a:spcPct val="0"/>
              </a:spcBef>
              <a:spcAft>
                <a:spcPct val="0"/>
              </a:spcAft>
              <a:defRPr sz="2800" b="1">
                <a:solidFill>
                  <a:schemeClr val="tx2"/>
                </a:solidFill>
                <a:latin typeface="Arial" charset="0"/>
              </a:defRPr>
            </a:lvl6pPr>
            <a:lvl7pPr marL="2971800" indent="-228600" algn="ctr" eaLnBrk="0" fontAlgn="base" hangingPunct="0">
              <a:spcBef>
                <a:spcPct val="0"/>
              </a:spcBef>
              <a:spcAft>
                <a:spcPct val="0"/>
              </a:spcAft>
              <a:defRPr sz="2800" b="1">
                <a:solidFill>
                  <a:schemeClr val="tx2"/>
                </a:solidFill>
                <a:latin typeface="Arial" charset="0"/>
              </a:defRPr>
            </a:lvl7pPr>
            <a:lvl8pPr marL="3429000" indent="-228600" algn="ctr" eaLnBrk="0" fontAlgn="base" hangingPunct="0">
              <a:spcBef>
                <a:spcPct val="0"/>
              </a:spcBef>
              <a:spcAft>
                <a:spcPct val="0"/>
              </a:spcAft>
              <a:defRPr sz="2800" b="1">
                <a:solidFill>
                  <a:schemeClr val="tx2"/>
                </a:solidFill>
                <a:latin typeface="Arial" charset="0"/>
              </a:defRPr>
            </a:lvl8pPr>
            <a:lvl9pPr marL="3886200" indent="-228600" algn="ctr" eaLnBrk="0" fontAlgn="base" hangingPunct="0">
              <a:spcBef>
                <a:spcPct val="0"/>
              </a:spcBef>
              <a:spcAft>
                <a:spcPct val="0"/>
              </a:spcAft>
              <a:defRPr sz="2800" b="1">
                <a:solidFill>
                  <a:schemeClr val="tx2"/>
                </a:solidFill>
                <a:latin typeface="Arial" charset="0"/>
              </a:defRPr>
            </a:lvl9pPr>
          </a:lstStyle>
          <a:p>
            <a:pPr algn="l" eaLnBrk="1" hangingPunct="1"/>
            <a:r>
              <a:rPr lang="en-US" altLang="en-US" sz="1800" b="0">
                <a:solidFill>
                  <a:schemeClr val="tx1"/>
                </a:solidFill>
                <a:latin typeface="Verdana" pitchFamily="34" charset="0"/>
              </a:rPr>
              <a:t>Despite German U-boat attacks on U.S. ships trying to deliver goods under the Lend-Lease Act, isolationists continued to oppose entry into the war.</a:t>
            </a:r>
          </a:p>
        </p:txBody>
      </p:sp>
      <p:pic>
        <p:nvPicPr>
          <p:cNvPr id="22538" name="Picture 10"/>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8382000" y="5410200"/>
            <a:ext cx="171450" cy="171450"/>
          </a:xfrm>
          <a:noFill/>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0963"/>
                                        </p:tgtEl>
                                        <p:attrNameLst>
                                          <p:attrName>style.visibility</p:attrName>
                                        </p:attrNameLst>
                                      </p:cBhvr>
                                      <p:to>
                                        <p:strVal val="visible"/>
                                      </p:to>
                                    </p:set>
                                    <p:animEffect transition="in" filter="wipe(left)">
                                      <p:cBhvr>
                                        <p:cTn id="7" dur="500"/>
                                        <p:tgtEl>
                                          <p:spTgt spid="4096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0964"/>
                                        </p:tgtEl>
                                        <p:attrNameLst>
                                          <p:attrName>style.visibility</p:attrName>
                                        </p:attrNameLst>
                                      </p:cBhvr>
                                      <p:to>
                                        <p:strVal val="visible"/>
                                      </p:to>
                                    </p:set>
                                    <p:animEffect transition="in" filter="wipe(left)">
                                      <p:cBhvr>
                                        <p:cTn id="12" dur="500"/>
                                        <p:tgtEl>
                                          <p:spTgt spid="4096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0965"/>
                                        </p:tgtEl>
                                        <p:attrNameLst>
                                          <p:attrName>style.visibility</p:attrName>
                                        </p:attrNameLst>
                                      </p:cBhvr>
                                      <p:to>
                                        <p:strVal val="visible"/>
                                      </p:to>
                                    </p:set>
                                    <p:animEffect transition="in" filter="wipe(left)">
                                      <p:cBhvr>
                                        <p:cTn id="17" dur="500"/>
                                        <p:tgtEl>
                                          <p:spTgt spid="4096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0969"/>
                                        </p:tgtEl>
                                        <p:attrNameLst>
                                          <p:attrName>style.visibility</p:attrName>
                                        </p:attrNameLst>
                                      </p:cBhvr>
                                      <p:to>
                                        <p:strVal val="visible"/>
                                      </p:to>
                                    </p:set>
                                    <p:animEffect transition="in" filter="wipe(left)">
                                      <p:cBhvr>
                                        <p:cTn id="22" dur="500"/>
                                        <p:tgtEl>
                                          <p:spTgt spid="409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animBg="1"/>
      <p:bldP spid="40964" grpId="0" animBg="1"/>
      <p:bldP spid="40965" grpId="0" animBg="1"/>
      <p:bldP spid="40969" grpId="0" animBg="1"/>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C0C0C0">
            <a:alpha val="25000"/>
          </a:srgbClr>
        </a:solid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2"/>
            </a:solidFill>
            <a:effectLst/>
            <a:latin typeface="Arial" charset="0"/>
          </a:defRPr>
        </a:defPPr>
      </a:lstStyle>
    </a:spDef>
    <a:lnDef>
      <a:spPr bwMode="auto">
        <a:xfrm>
          <a:off x="0" y="0"/>
          <a:ext cx="1" cy="1"/>
        </a:xfrm>
        <a:custGeom>
          <a:avLst/>
          <a:gdLst/>
          <a:ahLst/>
          <a:cxnLst/>
          <a:rect l="0" t="0" r="0" b="0"/>
          <a:pathLst/>
        </a:custGeom>
        <a:solidFill>
          <a:srgbClr val="C0C0C0">
            <a:alpha val="25000"/>
          </a:srgbClr>
        </a:solid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2"/>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2739</TotalTime>
  <Words>4981</Words>
  <Application>Microsoft Office PowerPoint</Application>
  <PresentationFormat>On-screen Show (4:3)</PresentationFormat>
  <Paragraphs>594</Paragraphs>
  <Slides>57</Slides>
  <Notes>43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57</vt:i4>
      </vt:variant>
    </vt:vector>
  </HeadingPairs>
  <TitlesOfParts>
    <vt:vector size="64" baseType="lpstr">
      <vt:lpstr>Arial</vt:lpstr>
      <vt:lpstr>Stencil Std</vt:lpstr>
      <vt:lpstr>Verdana</vt:lpstr>
      <vt:lpstr>Wingdings</vt:lpstr>
      <vt:lpstr>Stencil</vt:lpstr>
      <vt:lpstr>Courier New</vt:lpstr>
      <vt:lpstr>Default Design</vt:lpstr>
      <vt:lpstr>America in World War II</vt:lpstr>
      <vt:lpstr>German Forces Turn to the West</vt:lpstr>
      <vt:lpstr>The Blitzkrieg of Western Europe</vt:lpstr>
      <vt:lpstr>Increasing Tensions in East Asia</vt:lpstr>
      <vt:lpstr>The United States Enters the War</vt:lpstr>
      <vt:lpstr>United States Isolationism in the 1930s</vt:lpstr>
      <vt:lpstr>Isolationism versus Intervention</vt:lpstr>
      <vt:lpstr>The United States Prepares for War</vt:lpstr>
      <vt:lpstr>Preparing for War</vt:lpstr>
      <vt:lpstr>Attack on Pearl Harbor</vt:lpstr>
      <vt:lpstr>The Attack on Pearl Harbor</vt:lpstr>
      <vt:lpstr>U.S. Armed Forces Mobilize</vt:lpstr>
      <vt:lpstr>Mobilizing the Armed Forces</vt:lpstr>
      <vt:lpstr>American Industry and Science in WW II</vt:lpstr>
      <vt:lpstr>Mobilizing Industry and Science</vt:lpstr>
      <vt:lpstr>The War in Europe and North Africa</vt:lpstr>
      <vt:lpstr>The European Theatre</vt:lpstr>
      <vt:lpstr>Fighting the Battle of the Atlantic</vt:lpstr>
      <vt:lpstr>Allied Victory in the Atlantic</vt:lpstr>
      <vt:lpstr>World War II in the Soviet Union </vt:lpstr>
      <vt:lpstr>North Africa and Italy</vt:lpstr>
      <vt:lpstr>The Invasion of France</vt:lpstr>
      <vt:lpstr>D-Day</vt:lpstr>
      <vt:lpstr>The War in the Pacific</vt:lpstr>
      <vt:lpstr>The Pacific Theatre of Operations—1941-42 </vt:lpstr>
      <vt:lpstr>A Slow Start in the Pacific </vt:lpstr>
      <vt:lpstr>The Philippines</vt:lpstr>
      <vt:lpstr>Allied Advances in the Pacific</vt:lpstr>
      <vt:lpstr>Allies Strike Back in the Pacific</vt:lpstr>
      <vt:lpstr>The Pacific Theatre of Operations—1943-45</vt:lpstr>
      <vt:lpstr>Allied Progress in the Pacific </vt:lpstr>
      <vt:lpstr>Keys to Allied Progress</vt:lpstr>
      <vt:lpstr>Iwo Jima and Okinawa</vt:lpstr>
      <vt:lpstr>World War II Ends</vt:lpstr>
      <vt:lpstr>Europe at the End of WWII</vt:lpstr>
      <vt:lpstr>Winning the War in Europe </vt:lpstr>
      <vt:lpstr>The Yalta Conference</vt:lpstr>
      <vt:lpstr>The Invasion of Germany</vt:lpstr>
      <vt:lpstr>Hitler’s Death</vt:lpstr>
      <vt:lpstr>The Pacific Theatre of Operations—1943-45</vt:lpstr>
      <vt:lpstr>Winning the War in the Pacific </vt:lpstr>
      <vt:lpstr>The Atomic Bomb</vt:lpstr>
      <vt:lpstr>Challenges after the War</vt:lpstr>
      <vt:lpstr>The Home Front</vt:lpstr>
      <vt:lpstr>Sacrifice and Struggle for Americans at Home</vt:lpstr>
      <vt:lpstr>American Support for the War</vt:lpstr>
      <vt:lpstr>Japanese American Internment</vt:lpstr>
      <vt:lpstr>Korematsu v. United States (1944)</vt:lpstr>
      <vt:lpstr>New Roles for Federal Government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Nazi Atrocities</vt:lpstr>
    </vt:vector>
  </TitlesOfParts>
  <Company>Tri-Valley School District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World War II</dc:title>
  <dc:creator>Administrator</dc:creator>
  <cp:lastModifiedBy>dan snethen</cp:lastModifiedBy>
  <cp:revision>49</cp:revision>
  <dcterms:created xsi:type="dcterms:W3CDTF">2008-03-17T15:22:06Z</dcterms:created>
  <dcterms:modified xsi:type="dcterms:W3CDTF">2014-04-22T14:49:00Z</dcterms:modified>
</cp:coreProperties>
</file>