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256" r:id="rId2"/>
    <p:sldId id="338" r:id="rId3"/>
    <p:sldId id="343" r:id="rId4"/>
    <p:sldId id="257" r:id="rId5"/>
    <p:sldId id="258" r:id="rId6"/>
    <p:sldId id="342" r:id="rId7"/>
    <p:sldId id="261" r:id="rId8"/>
    <p:sldId id="262" r:id="rId9"/>
    <p:sldId id="344" r:id="rId10"/>
    <p:sldId id="265" r:id="rId11"/>
    <p:sldId id="267" r:id="rId12"/>
    <p:sldId id="268" r:id="rId13"/>
    <p:sldId id="270" r:id="rId14"/>
    <p:sldId id="272" r:id="rId15"/>
    <p:sldId id="273" r:id="rId16"/>
    <p:sldId id="274" r:id="rId17"/>
    <p:sldId id="275" r:id="rId18"/>
    <p:sldId id="320" r:id="rId19"/>
    <p:sldId id="322" r:id="rId20"/>
    <p:sldId id="325" r:id="rId21"/>
    <p:sldId id="327" r:id="rId22"/>
    <p:sldId id="329" r:id="rId23"/>
    <p:sldId id="331" r:id="rId24"/>
    <p:sldId id="345" r:id="rId25"/>
    <p:sldId id="335" r:id="rId26"/>
    <p:sldId id="336" r:id="rId27"/>
    <p:sldId id="340" r:id="rId28"/>
    <p:sldId id="337" r:id="rId29"/>
    <p:sldId id="278" r:id="rId30"/>
    <p:sldId id="279" r:id="rId31"/>
    <p:sldId id="280" r:id="rId32"/>
    <p:sldId id="281" r:id="rId33"/>
    <p:sldId id="283" r:id="rId34"/>
    <p:sldId id="284" r:id="rId35"/>
    <p:sldId id="346" r:id="rId36"/>
    <p:sldId id="294" r:id="rId37"/>
    <p:sldId id="295" r:id="rId38"/>
    <p:sldId id="297" r:id="rId39"/>
    <p:sldId id="298" r:id="rId40"/>
    <p:sldId id="341" r:id="rId41"/>
    <p:sldId id="300" r:id="rId42"/>
    <p:sldId id="306" r:id="rId43"/>
    <p:sldId id="307" r:id="rId44"/>
    <p:sldId id="316" r:id="rId45"/>
    <p:sldId id="317" r:id="rId46"/>
    <p:sldId id="318" r:id="rId4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6600"/>
    <a:srgbClr val="F5F3AD"/>
    <a:srgbClr val="E7E3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0" autoAdjust="0"/>
    <p:restoredTop sz="89279" autoAdjust="0"/>
  </p:normalViewPr>
  <p:slideViewPr>
    <p:cSldViewPr>
      <p:cViewPr varScale="1">
        <p:scale>
          <a:sx n="64" d="100"/>
          <a:sy n="64" d="100"/>
        </p:scale>
        <p:origin x="924" y="72"/>
      </p:cViewPr>
      <p:guideLst>
        <p:guide orient="horz" pos="2160"/>
        <p:guide pos="2880"/>
      </p:guideLst>
    </p:cSldViewPr>
  </p:slideViewPr>
  <p:outlineViewPr>
    <p:cViewPr>
      <p:scale>
        <a:sx n="33" d="100"/>
        <a:sy n="33" d="100"/>
      </p:scale>
      <p:origin x="0" y="39378"/>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37" tIns="45719" rIns="91437" bIns="45719"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37" tIns="45719" rIns="91437" bIns="45719" rtlCol="0"/>
          <a:lstStyle>
            <a:lvl1pPr algn="r" eaLnBrk="1" hangingPunct="1">
              <a:defRPr sz="1200">
                <a:latin typeface="Arial" charset="0"/>
              </a:defRPr>
            </a:lvl1pPr>
          </a:lstStyle>
          <a:p>
            <a:pPr>
              <a:defRPr/>
            </a:pPr>
            <a:fld id="{2BC22F0B-B9F8-45D4-BE9C-B13833DC45D3}" type="datetimeFigureOut">
              <a:rPr lang="en-US"/>
              <a:pPr>
                <a:defRPr/>
              </a:pPr>
              <a:t>3/28/2019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37" tIns="45719" rIns="91437" bIns="45719" rtlCol="0" anchor="b"/>
          <a:lstStyle>
            <a:lvl1pPr algn="l" eaLnBrk="1" hangingPunct="1">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37" tIns="45719" rIns="91437" bIns="45719" numCol="1" anchor="b" anchorCtr="0" compatLnSpc="1">
            <a:prstTxWarp prst="textNoShape">
              <a:avLst/>
            </a:prstTxWarp>
          </a:bodyPr>
          <a:lstStyle>
            <a:lvl1pPr algn="r" eaLnBrk="1" hangingPunct="1">
              <a:defRPr sz="1200" smtClean="0"/>
            </a:lvl1pPr>
          </a:lstStyle>
          <a:p>
            <a:pPr>
              <a:defRPr/>
            </a:pPr>
            <a:fld id="{E6C57D0D-0906-4A45-B46D-D796D46E69E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813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813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813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algn="r" eaLnBrk="1" hangingPunct="1">
              <a:defRPr sz="1200" smtClean="0"/>
            </a:lvl1pPr>
          </a:lstStyle>
          <a:p>
            <a:pPr>
              <a:defRPr/>
            </a:pPr>
            <a:fld id="{6C82F558-AF63-4D0D-A78A-73768D44509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1363" indent="-284163">
              <a:spcBef>
                <a:spcPct val="30000"/>
              </a:spcBef>
              <a:defRPr sz="1200">
                <a:solidFill>
                  <a:schemeClr val="tx1"/>
                </a:solidFill>
                <a:latin typeface="Arial" panose="020B0604020202020204" pitchFamily="34" charset="0"/>
              </a:defRPr>
            </a:lvl2pPr>
            <a:lvl3pPr marL="1141413" indent="-227013">
              <a:spcBef>
                <a:spcPct val="30000"/>
              </a:spcBef>
              <a:defRPr sz="1200">
                <a:solidFill>
                  <a:schemeClr val="tx1"/>
                </a:solidFill>
                <a:latin typeface="Arial" panose="020B0604020202020204" pitchFamily="34" charset="0"/>
              </a:defRPr>
            </a:lvl3pPr>
            <a:lvl4pPr marL="1598613" indent="-227013">
              <a:spcBef>
                <a:spcPct val="30000"/>
              </a:spcBef>
              <a:defRPr sz="1200">
                <a:solidFill>
                  <a:schemeClr val="tx1"/>
                </a:solidFill>
                <a:latin typeface="Arial" panose="020B0604020202020204" pitchFamily="34" charset="0"/>
              </a:defRPr>
            </a:lvl4pPr>
            <a:lvl5pPr marL="2055813" indent="-227013">
              <a:spcBef>
                <a:spcPct val="30000"/>
              </a:spcBef>
              <a:defRPr sz="1200">
                <a:solidFill>
                  <a:schemeClr val="tx1"/>
                </a:solidFill>
                <a:latin typeface="Arial" panose="020B0604020202020204" pitchFamily="34" charset="0"/>
              </a:defRPr>
            </a:lvl5pPr>
            <a:lvl6pPr marL="2513013" indent="-227013" eaLnBrk="0" fontAlgn="base" hangingPunct="0">
              <a:spcBef>
                <a:spcPct val="30000"/>
              </a:spcBef>
              <a:spcAft>
                <a:spcPct val="0"/>
              </a:spcAft>
              <a:defRPr sz="1200">
                <a:solidFill>
                  <a:schemeClr val="tx1"/>
                </a:solidFill>
                <a:latin typeface="Arial" panose="020B0604020202020204" pitchFamily="34" charset="0"/>
              </a:defRPr>
            </a:lvl6pPr>
            <a:lvl7pPr marL="2970213" indent="-227013" eaLnBrk="0" fontAlgn="base" hangingPunct="0">
              <a:spcBef>
                <a:spcPct val="30000"/>
              </a:spcBef>
              <a:spcAft>
                <a:spcPct val="0"/>
              </a:spcAft>
              <a:defRPr sz="1200">
                <a:solidFill>
                  <a:schemeClr val="tx1"/>
                </a:solidFill>
                <a:latin typeface="Arial" panose="020B0604020202020204" pitchFamily="34" charset="0"/>
              </a:defRPr>
            </a:lvl7pPr>
            <a:lvl8pPr marL="3427413" indent="-227013" eaLnBrk="0" fontAlgn="base" hangingPunct="0">
              <a:spcBef>
                <a:spcPct val="30000"/>
              </a:spcBef>
              <a:spcAft>
                <a:spcPct val="0"/>
              </a:spcAft>
              <a:defRPr sz="1200">
                <a:solidFill>
                  <a:schemeClr val="tx1"/>
                </a:solidFill>
                <a:latin typeface="Arial" panose="020B0604020202020204" pitchFamily="34" charset="0"/>
              </a:defRPr>
            </a:lvl8pPr>
            <a:lvl9pPr marL="3884613"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9CA369A-66E6-44D7-AAA1-DBD5F59F32FE}" type="slidenum">
              <a:rPr lang="en-US" altLang="en-US"/>
              <a:pPr>
                <a:spcBef>
                  <a:spcPct val="0"/>
                </a:spcBef>
              </a:pPr>
              <a:t>15</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1363" indent="-284163">
              <a:spcBef>
                <a:spcPct val="30000"/>
              </a:spcBef>
              <a:defRPr sz="1200">
                <a:solidFill>
                  <a:schemeClr val="tx1"/>
                </a:solidFill>
                <a:latin typeface="Arial" panose="020B0604020202020204" pitchFamily="34" charset="0"/>
              </a:defRPr>
            </a:lvl2pPr>
            <a:lvl3pPr marL="1141413" indent="-227013">
              <a:spcBef>
                <a:spcPct val="30000"/>
              </a:spcBef>
              <a:defRPr sz="1200">
                <a:solidFill>
                  <a:schemeClr val="tx1"/>
                </a:solidFill>
                <a:latin typeface="Arial" panose="020B0604020202020204" pitchFamily="34" charset="0"/>
              </a:defRPr>
            </a:lvl3pPr>
            <a:lvl4pPr marL="1598613" indent="-227013">
              <a:spcBef>
                <a:spcPct val="30000"/>
              </a:spcBef>
              <a:defRPr sz="1200">
                <a:solidFill>
                  <a:schemeClr val="tx1"/>
                </a:solidFill>
                <a:latin typeface="Arial" panose="020B0604020202020204" pitchFamily="34" charset="0"/>
              </a:defRPr>
            </a:lvl4pPr>
            <a:lvl5pPr marL="2055813" indent="-227013">
              <a:spcBef>
                <a:spcPct val="30000"/>
              </a:spcBef>
              <a:defRPr sz="1200">
                <a:solidFill>
                  <a:schemeClr val="tx1"/>
                </a:solidFill>
                <a:latin typeface="Arial" panose="020B0604020202020204" pitchFamily="34" charset="0"/>
              </a:defRPr>
            </a:lvl5pPr>
            <a:lvl6pPr marL="2513013" indent="-227013" eaLnBrk="0" fontAlgn="base" hangingPunct="0">
              <a:spcBef>
                <a:spcPct val="30000"/>
              </a:spcBef>
              <a:spcAft>
                <a:spcPct val="0"/>
              </a:spcAft>
              <a:defRPr sz="1200">
                <a:solidFill>
                  <a:schemeClr val="tx1"/>
                </a:solidFill>
                <a:latin typeface="Arial" panose="020B0604020202020204" pitchFamily="34" charset="0"/>
              </a:defRPr>
            </a:lvl6pPr>
            <a:lvl7pPr marL="2970213" indent="-227013" eaLnBrk="0" fontAlgn="base" hangingPunct="0">
              <a:spcBef>
                <a:spcPct val="30000"/>
              </a:spcBef>
              <a:spcAft>
                <a:spcPct val="0"/>
              </a:spcAft>
              <a:defRPr sz="1200">
                <a:solidFill>
                  <a:schemeClr val="tx1"/>
                </a:solidFill>
                <a:latin typeface="Arial" panose="020B0604020202020204" pitchFamily="34" charset="0"/>
              </a:defRPr>
            </a:lvl7pPr>
            <a:lvl8pPr marL="3427413" indent="-227013" eaLnBrk="0" fontAlgn="base" hangingPunct="0">
              <a:spcBef>
                <a:spcPct val="30000"/>
              </a:spcBef>
              <a:spcAft>
                <a:spcPct val="0"/>
              </a:spcAft>
              <a:defRPr sz="1200">
                <a:solidFill>
                  <a:schemeClr val="tx1"/>
                </a:solidFill>
                <a:latin typeface="Arial" panose="020B0604020202020204" pitchFamily="34" charset="0"/>
              </a:defRPr>
            </a:lvl8pPr>
            <a:lvl9pPr marL="3884613"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CF60CAA-26ED-421E-B85B-D0D043973583}" type="slidenum">
              <a:rPr lang="en-US" altLang="en-US"/>
              <a:pPr>
                <a:spcBef>
                  <a:spcPct val="0"/>
                </a:spcBef>
              </a:pPr>
              <a:t>45</a:t>
            </a:fld>
            <a:endParaRPr lang="en-US" alt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1363" indent="-284163">
              <a:spcBef>
                <a:spcPct val="30000"/>
              </a:spcBef>
              <a:defRPr sz="1200">
                <a:solidFill>
                  <a:schemeClr val="tx1"/>
                </a:solidFill>
                <a:latin typeface="Arial" panose="020B0604020202020204" pitchFamily="34" charset="0"/>
              </a:defRPr>
            </a:lvl2pPr>
            <a:lvl3pPr marL="1141413" indent="-227013">
              <a:spcBef>
                <a:spcPct val="30000"/>
              </a:spcBef>
              <a:defRPr sz="1200">
                <a:solidFill>
                  <a:schemeClr val="tx1"/>
                </a:solidFill>
                <a:latin typeface="Arial" panose="020B0604020202020204" pitchFamily="34" charset="0"/>
              </a:defRPr>
            </a:lvl3pPr>
            <a:lvl4pPr marL="1598613" indent="-227013">
              <a:spcBef>
                <a:spcPct val="30000"/>
              </a:spcBef>
              <a:defRPr sz="1200">
                <a:solidFill>
                  <a:schemeClr val="tx1"/>
                </a:solidFill>
                <a:latin typeface="Arial" panose="020B0604020202020204" pitchFamily="34" charset="0"/>
              </a:defRPr>
            </a:lvl4pPr>
            <a:lvl5pPr marL="2055813" indent="-227013">
              <a:spcBef>
                <a:spcPct val="30000"/>
              </a:spcBef>
              <a:defRPr sz="1200">
                <a:solidFill>
                  <a:schemeClr val="tx1"/>
                </a:solidFill>
                <a:latin typeface="Arial" panose="020B0604020202020204" pitchFamily="34" charset="0"/>
              </a:defRPr>
            </a:lvl5pPr>
            <a:lvl6pPr marL="2513013" indent="-227013" eaLnBrk="0" fontAlgn="base" hangingPunct="0">
              <a:spcBef>
                <a:spcPct val="30000"/>
              </a:spcBef>
              <a:spcAft>
                <a:spcPct val="0"/>
              </a:spcAft>
              <a:defRPr sz="1200">
                <a:solidFill>
                  <a:schemeClr val="tx1"/>
                </a:solidFill>
                <a:latin typeface="Arial" panose="020B0604020202020204" pitchFamily="34" charset="0"/>
              </a:defRPr>
            </a:lvl6pPr>
            <a:lvl7pPr marL="2970213" indent="-227013" eaLnBrk="0" fontAlgn="base" hangingPunct="0">
              <a:spcBef>
                <a:spcPct val="30000"/>
              </a:spcBef>
              <a:spcAft>
                <a:spcPct val="0"/>
              </a:spcAft>
              <a:defRPr sz="1200">
                <a:solidFill>
                  <a:schemeClr val="tx1"/>
                </a:solidFill>
                <a:latin typeface="Arial" panose="020B0604020202020204" pitchFamily="34" charset="0"/>
              </a:defRPr>
            </a:lvl7pPr>
            <a:lvl8pPr marL="3427413" indent="-227013" eaLnBrk="0" fontAlgn="base" hangingPunct="0">
              <a:spcBef>
                <a:spcPct val="30000"/>
              </a:spcBef>
              <a:spcAft>
                <a:spcPct val="0"/>
              </a:spcAft>
              <a:defRPr sz="1200">
                <a:solidFill>
                  <a:schemeClr val="tx1"/>
                </a:solidFill>
                <a:latin typeface="Arial" panose="020B0604020202020204" pitchFamily="34" charset="0"/>
              </a:defRPr>
            </a:lvl8pPr>
            <a:lvl9pPr marL="3884613"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1BEAD1B-C9B5-402C-920E-C52A76CD866E}" type="slidenum">
              <a:rPr lang="en-US" altLang="en-US"/>
              <a:pPr>
                <a:spcBef>
                  <a:spcPct val="0"/>
                </a:spcBef>
              </a:pPr>
              <a:t>46</a:t>
            </a:fld>
            <a:endParaRPr lang="en-US"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1363" indent="-284163">
              <a:spcBef>
                <a:spcPct val="30000"/>
              </a:spcBef>
              <a:defRPr sz="1200">
                <a:solidFill>
                  <a:schemeClr val="tx1"/>
                </a:solidFill>
                <a:latin typeface="Arial" panose="020B0604020202020204" pitchFamily="34" charset="0"/>
              </a:defRPr>
            </a:lvl2pPr>
            <a:lvl3pPr marL="1141413" indent="-227013">
              <a:spcBef>
                <a:spcPct val="30000"/>
              </a:spcBef>
              <a:defRPr sz="1200">
                <a:solidFill>
                  <a:schemeClr val="tx1"/>
                </a:solidFill>
                <a:latin typeface="Arial" panose="020B0604020202020204" pitchFamily="34" charset="0"/>
              </a:defRPr>
            </a:lvl3pPr>
            <a:lvl4pPr marL="1598613" indent="-227013">
              <a:spcBef>
                <a:spcPct val="30000"/>
              </a:spcBef>
              <a:defRPr sz="1200">
                <a:solidFill>
                  <a:schemeClr val="tx1"/>
                </a:solidFill>
                <a:latin typeface="Arial" panose="020B0604020202020204" pitchFamily="34" charset="0"/>
              </a:defRPr>
            </a:lvl4pPr>
            <a:lvl5pPr marL="2055813" indent="-227013">
              <a:spcBef>
                <a:spcPct val="30000"/>
              </a:spcBef>
              <a:defRPr sz="1200">
                <a:solidFill>
                  <a:schemeClr val="tx1"/>
                </a:solidFill>
                <a:latin typeface="Arial" panose="020B0604020202020204" pitchFamily="34" charset="0"/>
              </a:defRPr>
            </a:lvl5pPr>
            <a:lvl6pPr marL="2513013" indent="-227013" eaLnBrk="0" fontAlgn="base" hangingPunct="0">
              <a:spcBef>
                <a:spcPct val="30000"/>
              </a:spcBef>
              <a:spcAft>
                <a:spcPct val="0"/>
              </a:spcAft>
              <a:defRPr sz="1200">
                <a:solidFill>
                  <a:schemeClr val="tx1"/>
                </a:solidFill>
                <a:latin typeface="Arial" panose="020B0604020202020204" pitchFamily="34" charset="0"/>
              </a:defRPr>
            </a:lvl6pPr>
            <a:lvl7pPr marL="2970213" indent="-227013" eaLnBrk="0" fontAlgn="base" hangingPunct="0">
              <a:spcBef>
                <a:spcPct val="30000"/>
              </a:spcBef>
              <a:spcAft>
                <a:spcPct val="0"/>
              </a:spcAft>
              <a:defRPr sz="1200">
                <a:solidFill>
                  <a:schemeClr val="tx1"/>
                </a:solidFill>
                <a:latin typeface="Arial" panose="020B0604020202020204" pitchFamily="34" charset="0"/>
              </a:defRPr>
            </a:lvl7pPr>
            <a:lvl8pPr marL="3427413" indent="-227013" eaLnBrk="0" fontAlgn="base" hangingPunct="0">
              <a:spcBef>
                <a:spcPct val="30000"/>
              </a:spcBef>
              <a:spcAft>
                <a:spcPct val="0"/>
              </a:spcAft>
              <a:defRPr sz="1200">
                <a:solidFill>
                  <a:schemeClr val="tx1"/>
                </a:solidFill>
                <a:latin typeface="Arial" panose="020B0604020202020204" pitchFamily="34" charset="0"/>
              </a:defRPr>
            </a:lvl8pPr>
            <a:lvl9pPr marL="3884613"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63F7E74-F79F-4E63-8EFE-3C4719F7E750}" type="slidenum">
              <a:rPr lang="en-US" altLang="en-US"/>
              <a:pPr>
                <a:spcBef>
                  <a:spcPct val="0"/>
                </a:spcBef>
              </a:pPr>
              <a:t>36</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1363" indent="-284163">
              <a:spcBef>
                <a:spcPct val="30000"/>
              </a:spcBef>
              <a:defRPr sz="1200">
                <a:solidFill>
                  <a:schemeClr val="tx1"/>
                </a:solidFill>
                <a:latin typeface="Arial" panose="020B0604020202020204" pitchFamily="34" charset="0"/>
              </a:defRPr>
            </a:lvl2pPr>
            <a:lvl3pPr marL="1141413" indent="-227013">
              <a:spcBef>
                <a:spcPct val="30000"/>
              </a:spcBef>
              <a:defRPr sz="1200">
                <a:solidFill>
                  <a:schemeClr val="tx1"/>
                </a:solidFill>
                <a:latin typeface="Arial" panose="020B0604020202020204" pitchFamily="34" charset="0"/>
              </a:defRPr>
            </a:lvl3pPr>
            <a:lvl4pPr marL="1598613" indent="-227013">
              <a:spcBef>
                <a:spcPct val="30000"/>
              </a:spcBef>
              <a:defRPr sz="1200">
                <a:solidFill>
                  <a:schemeClr val="tx1"/>
                </a:solidFill>
                <a:latin typeface="Arial" panose="020B0604020202020204" pitchFamily="34" charset="0"/>
              </a:defRPr>
            </a:lvl4pPr>
            <a:lvl5pPr marL="2055813" indent="-227013">
              <a:spcBef>
                <a:spcPct val="30000"/>
              </a:spcBef>
              <a:defRPr sz="1200">
                <a:solidFill>
                  <a:schemeClr val="tx1"/>
                </a:solidFill>
                <a:latin typeface="Arial" panose="020B0604020202020204" pitchFamily="34" charset="0"/>
              </a:defRPr>
            </a:lvl5pPr>
            <a:lvl6pPr marL="2513013" indent="-227013" eaLnBrk="0" fontAlgn="base" hangingPunct="0">
              <a:spcBef>
                <a:spcPct val="30000"/>
              </a:spcBef>
              <a:spcAft>
                <a:spcPct val="0"/>
              </a:spcAft>
              <a:defRPr sz="1200">
                <a:solidFill>
                  <a:schemeClr val="tx1"/>
                </a:solidFill>
                <a:latin typeface="Arial" panose="020B0604020202020204" pitchFamily="34" charset="0"/>
              </a:defRPr>
            </a:lvl6pPr>
            <a:lvl7pPr marL="2970213" indent="-227013" eaLnBrk="0" fontAlgn="base" hangingPunct="0">
              <a:spcBef>
                <a:spcPct val="30000"/>
              </a:spcBef>
              <a:spcAft>
                <a:spcPct val="0"/>
              </a:spcAft>
              <a:defRPr sz="1200">
                <a:solidFill>
                  <a:schemeClr val="tx1"/>
                </a:solidFill>
                <a:latin typeface="Arial" panose="020B0604020202020204" pitchFamily="34" charset="0"/>
              </a:defRPr>
            </a:lvl7pPr>
            <a:lvl8pPr marL="3427413" indent="-227013" eaLnBrk="0" fontAlgn="base" hangingPunct="0">
              <a:spcBef>
                <a:spcPct val="30000"/>
              </a:spcBef>
              <a:spcAft>
                <a:spcPct val="0"/>
              </a:spcAft>
              <a:defRPr sz="1200">
                <a:solidFill>
                  <a:schemeClr val="tx1"/>
                </a:solidFill>
                <a:latin typeface="Arial" panose="020B0604020202020204" pitchFamily="34" charset="0"/>
              </a:defRPr>
            </a:lvl8pPr>
            <a:lvl9pPr marL="3884613"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388872A-654F-45DB-B337-5FBD30B41563}" type="slidenum">
              <a:rPr lang="en-US" altLang="en-US"/>
              <a:pPr>
                <a:spcBef>
                  <a:spcPct val="0"/>
                </a:spcBef>
              </a:pPr>
              <a:t>37</a:t>
            </a:fld>
            <a:endParaRPr lang="en-US" alt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1363" indent="-284163">
              <a:spcBef>
                <a:spcPct val="30000"/>
              </a:spcBef>
              <a:defRPr sz="1200">
                <a:solidFill>
                  <a:schemeClr val="tx1"/>
                </a:solidFill>
                <a:latin typeface="Arial" panose="020B0604020202020204" pitchFamily="34" charset="0"/>
              </a:defRPr>
            </a:lvl2pPr>
            <a:lvl3pPr marL="1141413" indent="-227013">
              <a:spcBef>
                <a:spcPct val="30000"/>
              </a:spcBef>
              <a:defRPr sz="1200">
                <a:solidFill>
                  <a:schemeClr val="tx1"/>
                </a:solidFill>
                <a:latin typeface="Arial" panose="020B0604020202020204" pitchFamily="34" charset="0"/>
              </a:defRPr>
            </a:lvl3pPr>
            <a:lvl4pPr marL="1598613" indent="-227013">
              <a:spcBef>
                <a:spcPct val="30000"/>
              </a:spcBef>
              <a:defRPr sz="1200">
                <a:solidFill>
                  <a:schemeClr val="tx1"/>
                </a:solidFill>
                <a:latin typeface="Arial" panose="020B0604020202020204" pitchFamily="34" charset="0"/>
              </a:defRPr>
            </a:lvl4pPr>
            <a:lvl5pPr marL="2055813" indent="-227013">
              <a:spcBef>
                <a:spcPct val="30000"/>
              </a:spcBef>
              <a:defRPr sz="1200">
                <a:solidFill>
                  <a:schemeClr val="tx1"/>
                </a:solidFill>
                <a:latin typeface="Arial" panose="020B0604020202020204" pitchFamily="34" charset="0"/>
              </a:defRPr>
            </a:lvl5pPr>
            <a:lvl6pPr marL="2513013" indent="-227013" eaLnBrk="0" fontAlgn="base" hangingPunct="0">
              <a:spcBef>
                <a:spcPct val="30000"/>
              </a:spcBef>
              <a:spcAft>
                <a:spcPct val="0"/>
              </a:spcAft>
              <a:defRPr sz="1200">
                <a:solidFill>
                  <a:schemeClr val="tx1"/>
                </a:solidFill>
                <a:latin typeface="Arial" panose="020B0604020202020204" pitchFamily="34" charset="0"/>
              </a:defRPr>
            </a:lvl6pPr>
            <a:lvl7pPr marL="2970213" indent="-227013" eaLnBrk="0" fontAlgn="base" hangingPunct="0">
              <a:spcBef>
                <a:spcPct val="30000"/>
              </a:spcBef>
              <a:spcAft>
                <a:spcPct val="0"/>
              </a:spcAft>
              <a:defRPr sz="1200">
                <a:solidFill>
                  <a:schemeClr val="tx1"/>
                </a:solidFill>
                <a:latin typeface="Arial" panose="020B0604020202020204" pitchFamily="34" charset="0"/>
              </a:defRPr>
            </a:lvl7pPr>
            <a:lvl8pPr marL="3427413" indent="-227013" eaLnBrk="0" fontAlgn="base" hangingPunct="0">
              <a:spcBef>
                <a:spcPct val="30000"/>
              </a:spcBef>
              <a:spcAft>
                <a:spcPct val="0"/>
              </a:spcAft>
              <a:defRPr sz="1200">
                <a:solidFill>
                  <a:schemeClr val="tx1"/>
                </a:solidFill>
                <a:latin typeface="Arial" panose="020B0604020202020204" pitchFamily="34" charset="0"/>
              </a:defRPr>
            </a:lvl8pPr>
            <a:lvl9pPr marL="3884613"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5431A6B-150E-400D-BFBB-1856FDACD3BD}" type="slidenum">
              <a:rPr lang="en-US" altLang="en-US"/>
              <a:pPr>
                <a:spcBef>
                  <a:spcPct val="0"/>
                </a:spcBef>
              </a:pPr>
              <a:t>38</a:t>
            </a:fld>
            <a:endParaRPr lang="en-US" alt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1363" indent="-284163">
              <a:spcBef>
                <a:spcPct val="30000"/>
              </a:spcBef>
              <a:defRPr sz="1200">
                <a:solidFill>
                  <a:schemeClr val="tx1"/>
                </a:solidFill>
                <a:latin typeface="Arial" panose="020B0604020202020204" pitchFamily="34" charset="0"/>
              </a:defRPr>
            </a:lvl2pPr>
            <a:lvl3pPr marL="1141413" indent="-227013">
              <a:spcBef>
                <a:spcPct val="30000"/>
              </a:spcBef>
              <a:defRPr sz="1200">
                <a:solidFill>
                  <a:schemeClr val="tx1"/>
                </a:solidFill>
                <a:latin typeface="Arial" panose="020B0604020202020204" pitchFamily="34" charset="0"/>
              </a:defRPr>
            </a:lvl3pPr>
            <a:lvl4pPr marL="1598613" indent="-227013">
              <a:spcBef>
                <a:spcPct val="30000"/>
              </a:spcBef>
              <a:defRPr sz="1200">
                <a:solidFill>
                  <a:schemeClr val="tx1"/>
                </a:solidFill>
                <a:latin typeface="Arial" panose="020B0604020202020204" pitchFamily="34" charset="0"/>
              </a:defRPr>
            </a:lvl4pPr>
            <a:lvl5pPr marL="2055813" indent="-227013">
              <a:spcBef>
                <a:spcPct val="30000"/>
              </a:spcBef>
              <a:defRPr sz="1200">
                <a:solidFill>
                  <a:schemeClr val="tx1"/>
                </a:solidFill>
                <a:latin typeface="Arial" panose="020B0604020202020204" pitchFamily="34" charset="0"/>
              </a:defRPr>
            </a:lvl5pPr>
            <a:lvl6pPr marL="2513013" indent="-227013" eaLnBrk="0" fontAlgn="base" hangingPunct="0">
              <a:spcBef>
                <a:spcPct val="30000"/>
              </a:spcBef>
              <a:spcAft>
                <a:spcPct val="0"/>
              </a:spcAft>
              <a:defRPr sz="1200">
                <a:solidFill>
                  <a:schemeClr val="tx1"/>
                </a:solidFill>
                <a:latin typeface="Arial" panose="020B0604020202020204" pitchFamily="34" charset="0"/>
              </a:defRPr>
            </a:lvl6pPr>
            <a:lvl7pPr marL="2970213" indent="-227013" eaLnBrk="0" fontAlgn="base" hangingPunct="0">
              <a:spcBef>
                <a:spcPct val="30000"/>
              </a:spcBef>
              <a:spcAft>
                <a:spcPct val="0"/>
              </a:spcAft>
              <a:defRPr sz="1200">
                <a:solidFill>
                  <a:schemeClr val="tx1"/>
                </a:solidFill>
                <a:latin typeface="Arial" panose="020B0604020202020204" pitchFamily="34" charset="0"/>
              </a:defRPr>
            </a:lvl7pPr>
            <a:lvl8pPr marL="3427413" indent="-227013" eaLnBrk="0" fontAlgn="base" hangingPunct="0">
              <a:spcBef>
                <a:spcPct val="30000"/>
              </a:spcBef>
              <a:spcAft>
                <a:spcPct val="0"/>
              </a:spcAft>
              <a:defRPr sz="1200">
                <a:solidFill>
                  <a:schemeClr val="tx1"/>
                </a:solidFill>
                <a:latin typeface="Arial" panose="020B0604020202020204" pitchFamily="34" charset="0"/>
              </a:defRPr>
            </a:lvl8pPr>
            <a:lvl9pPr marL="3884613"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3B2A5EC-FD10-40EA-AD5A-884BD30A138B}" type="slidenum">
              <a:rPr lang="en-US" altLang="en-US"/>
              <a:pPr>
                <a:spcBef>
                  <a:spcPct val="0"/>
                </a:spcBef>
              </a:pPr>
              <a:t>39</a:t>
            </a:fld>
            <a:endParaRPr lang="en-US" alt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1363" indent="-284163">
              <a:spcBef>
                <a:spcPct val="30000"/>
              </a:spcBef>
              <a:defRPr sz="1200">
                <a:solidFill>
                  <a:schemeClr val="tx1"/>
                </a:solidFill>
                <a:latin typeface="Arial" panose="020B0604020202020204" pitchFamily="34" charset="0"/>
              </a:defRPr>
            </a:lvl2pPr>
            <a:lvl3pPr marL="1141413" indent="-227013">
              <a:spcBef>
                <a:spcPct val="30000"/>
              </a:spcBef>
              <a:defRPr sz="1200">
                <a:solidFill>
                  <a:schemeClr val="tx1"/>
                </a:solidFill>
                <a:latin typeface="Arial" panose="020B0604020202020204" pitchFamily="34" charset="0"/>
              </a:defRPr>
            </a:lvl3pPr>
            <a:lvl4pPr marL="1598613" indent="-227013">
              <a:spcBef>
                <a:spcPct val="30000"/>
              </a:spcBef>
              <a:defRPr sz="1200">
                <a:solidFill>
                  <a:schemeClr val="tx1"/>
                </a:solidFill>
                <a:latin typeface="Arial" panose="020B0604020202020204" pitchFamily="34" charset="0"/>
              </a:defRPr>
            </a:lvl4pPr>
            <a:lvl5pPr marL="2055813" indent="-227013">
              <a:spcBef>
                <a:spcPct val="30000"/>
              </a:spcBef>
              <a:defRPr sz="1200">
                <a:solidFill>
                  <a:schemeClr val="tx1"/>
                </a:solidFill>
                <a:latin typeface="Arial" panose="020B0604020202020204" pitchFamily="34" charset="0"/>
              </a:defRPr>
            </a:lvl5pPr>
            <a:lvl6pPr marL="2513013" indent="-227013" eaLnBrk="0" fontAlgn="base" hangingPunct="0">
              <a:spcBef>
                <a:spcPct val="30000"/>
              </a:spcBef>
              <a:spcAft>
                <a:spcPct val="0"/>
              </a:spcAft>
              <a:defRPr sz="1200">
                <a:solidFill>
                  <a:schemeClr val="tx1"/>
                </a:solidFill>
                <a:latin typeface="Arial" panose="020B0604020202020204" pitchFamily="34" charset="0"/>
              </a:defRPr>
            </a:lvl6pPr>
            <a:lvl7pPr marL="2970213" indent="-227013" eaLnBrk="0" fontAlgn="base" hangingPunct="0">
              <a:spcBef>
                <a:spcPct val="30000"/>
              </a:spcBef>
              <a:spcAft>
                <a:spcPct val="0"/>
              </a:spcAft>
              <a:defRPr sz="1200">
                <a:solidFill>
                  <a:schemeClr val="tx1"/>
                </a:solidFill>
                <a:latin typeface="Arial" panose="020B0604020202020204" pitchFamily="34" charset="0"/>
              </a:defRPr>
            </a:lvl7pPr>
            <a:lvl8pPr marL="3427413" indent="-227013" eaLnBrk="0" fontAlgn="base" hangingPunct="0">
              <a:spcBef>
                <a:spcPct val="30000"/>
              </a:spcBef>
              <a:spcAft>
                <a:spcPct val="0"/>
              </a:spcAft>
              <a:defRPr sz="1200">
                <a:solidFill>
                  <a:schemeClr val="tx1"/>
                </a:solidFill>
                <a:latin typeface="Arial" panose="020B0604020202020204" pitchFamily="34" charset="0"/>
              </a:defRPr>
            </a:lvl8pPr>
            <a:lvl9pPr marL="3884613"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B8B1313-25EA-405F-AA8E-879C63B7A24F}" type="slidenum">
              <a:rPr lang="en-US" altLang="en-US"/>
              <a:pPr>
                <a:spcBef>
                  <a:spcPct val="0"/>
                </a:spcBef>
              </a:pPr>
              <a:t>41</a:t>
            </a:fld>
            <a:endParaRPr lang="en-US" alt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1363" indent="-284163">
              <a:spcBef>
                <a:spcPct val="30000"/>
              </a:spcBef>
              <a:defRPr sz="1200">
                <a:solidFill>
                  <a:schemeClr val="tx1"/>
                </a:solidFill>
                <a:latin typeface="Arial" panose="020B0604020202020204" pitchFamily="34" charset="0"/>
              </a:defRPr>
            </a:lvl2pPr>
            <a:lvl3pPr marL="1141413" indent="-227013">
              <a:spcBef>
                <a:spcPct val="30000"/>
              </a:spcBef>
              <a:defRPr sz="1200">
                <a:solidFill>
                  <a:schemeClr val="tx1"/>
                </a:solidFill>
                <a:latin typeface="Arial" panose="020B0604020202020204" pitchFamily="34" charset="0"/>
              </a:defRPr>
            </a:lvl3pPr>
            <a:lvl4pPr marL="1598613" indent="-227013">
              <a:spcBef>
                <a:spcPct val="30000"/>
              </a:spcBef>
              <a:defRPr sz="1200">
                <a:solidFill>
                  <a:schemeClr val="tx1"/>
                </a:solidFill>
                <a:latin typeface="Arial" panose="020B0604020202020204" pitchFamily="34" charset="0"/>
              </a:defRPr>
            </a:lvl4pPr>
            <a:lvl5pPr marL="2055813" indent="-227013">
              <a:spcBef>
                <a:spcPct val="30000"/>
              </a:spcBef>
              <a:defRPr sz="1200">
                <a:solidFill>
                  <a:schemeClr val="tx1"/>
                </a:solidFill>
                <a:latin typeface="Arial" panose="020B0604020202020204" pitchFamily="34" charset="0"/>
              </a:defRPr>
            </a:lvl5pPr>
            <a:lvl6pPr marL="2513013" indent="-227013" eaLnBrk="0" fontAlgn="base" hangingPunct="0">
              <a:spcBef>
                <a:spcPct val="30000"/>
              </a:spcBef>
              <a:spcAft>
                <a:spcPct val="0"/>
              </a:spcAft>
              <a:defRPr sz="1200">
                <a:solidFill>
                  <a:schemeClr val="tx1"/>
                </a:solidFill>
                <a:latin typeface="Arial" panose="020B0604020202020204" pitchFamily="34" charset="0"/>
              </a:defRPr>
            </a:lvl6pPr>
            <a:lvl7pPr marL="2970213" indent="-227013" eaLnBrk="0" fontAlgn="base" hangingPunct="0">
              <a:spcBef>
                <a:spcPct val="30000"/>
              </a:spcBef>
              <a:spcAft>
                <a:spcPct val="0"/>
              </a:spcAft>
              <a:defRPr sz="1200">
                <a:solidFill>
                  <a:schemeClr val="tx1"/>
                </a:solidFill>
                <a:latin typeface="Arial" panose="020B0604020202020204" pitchFamily="34" charset="0"/>
              </a:defRPr>
            </a:lvl7pPr>
            <a:lvl8pPr marL="3427413" indent="-227013" eaLnBrk="0" fontAlgn="base" hangingPunct="0">
              <a:spcBef>
                <a:spcPct val="30000"/>
              </a:spcBef>
              <a:spcAft>
                <a:spcPct val="0"/>
              </a:spcAft>
              <a:defRPr sz="1200">
                <a:solidFill>
                  <a:schemeClr val="tx1"/>
                </a:solidFill>
                <a:latin typeface="Arial" panose="020B0604020202020204" pitchFamily="34" charset="0"/>
              </a:defRPr>
            </a:lvl8pPr>
            <a:lvl9pPr marL="3884613"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2FE2A9F-662C-4F28-9A14-8F3EED82FF97}" type="slidenum">
              <a:rPr lang="en-US" altLang="en-US"/>
              <a:pPr>
                <a:spcBef>
                  <a:spcPct val="0"/>
                </a:spcBef>
              </a:pPr>
              <a:t>42</a:t>
            </a:fld>
            <a:endParaRPr lang="en-US" alt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1363" indent="-284163">
              <a:spcBef>
                <a:spcPct val="30000"/>
              </a:spcBef>
              <a:defRPr sz="1200">
                <a:solidFill>
                  <a:schemeClr val="tx1"/>
                </a:solidFill>
                <a:latin typeface="Arial" panose="020B0604020202020204" pitchFamily="34" charset="0"/>
              </a:defRPr>
            </a:lvl2pPr>
            <a:lvl3pPr marL="1141413" indent="-227013">
              <a:spcBef>
                <a:spcPct val="30000"/>
              </a:spcBef>
              <a:defRPr sz="1200">
                <a:solidFill>
                  <a:schemeClr val="tx1"/>
                </a:solidFill>
                <a:latin typeface="Arial" panose="020B0604020202020204" pitchFamily="34" charset="0"/>
              </a:defRPr>
            </a:lvl3pPr>
            <a:lvl4pPr marL="1598613" indent="-227013">
              <a:spcBef>
                <a:spcPct val="30000"/>
              </a:spcBef>
              <a:defRPr sz="1200">
                <a:solidFill>
                  <a:schemeClr val="tx1"/>
                </a:solidFill>
                <a:latin typeface="Arial" panose="020B0604020202020204" pitchFamily="34" charset="0"/>
              </a:defRPr>
            </a:lvl4pPr>
            <a:lvl5pPr marL="2055813" indent="-227013">
              <a:spcBef>
                <a:spcPct val="30000"/>
              </a:spcBef>
              <a:defRPr sz="1200">
                <a:solidFill>
                  <a:schemeClr val="tx1"/>
                </a:solidFill>
                <a:latin typeface="Arial" panose="020B0604020202020204" pitchFamily="34" charset="0"/>
              </a:defRPr>
            </a:lvl5pPr>
            <a:lvl6pPr marL="2513013" indent="-227013" eaLnBrk="0" fontAlgn="base" hangingPunct="0">
              <a:spcBef>
                <a:spcPct val="30000"/>
              </a:spcBef>
              <a:spcAft>
                <a:spcPct val="0"/>
              </a:spcAft>
              <a:defRPr sz="1200">
                <a:solidFill>
                  <a:schemeClr val="tx1"/>
                </a:solidFill>
                <a:latin typeface="Arial" panose="020B0604020202020204" pitchFamily="34" charset="0"/>
              </a:defRPr>
            </a:lvl6pPr>
            <a:lvl7pPr marL="2970213" indent="-227013" eaLnBrk="0" fontAlgn="base" hangingPunct="0">
              <a:spcBef>
                <a:spcPct val="30000"/>
              </a:spcBef>
              <a:spcAft>
                <a:spcPct val="0"/>
              </a:spcAft>
              <a:defRPr sz="1200">
                <a:solidFill>
                  <a:schemeClr val="tx1"/>
                </a:solidFill>
                <a:latin typeface="Arial" panose="020B0604020202020204" pitchFamily="34" charset="0"/>
              </a:defRPr>
            </a:lvl7pPr>
            <a:lvl8pPr marL="3427413" indent="-227013" eaLnBrk="0" fontAlgn="base" hangingPunct="0">
              <a:spcBef>
                <a:spcPct val="30000"/>
              </a:spcBef>
              <a:spcAft>
                <a:spcPct val="0"/>
              </a:spcAft>
              <a:defRPr sz="1200">
                <a:solidFill>
                  <a:schemeClr val="tx1"/>
                </a:solidFill>
                <a:latin typeface="Arial" panose="020B0604020202020204" pitchFamily="34" charset="0"/>
              </a:defRPr>
            </a:lvl8pPr>
            <a:lvl9pPr marL="3884613"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BA8B3D3-7039-4D66-BAFE-BE42D3202C41}" type="slidenum">
              <a:rPr lang="en-US" altLang="en-US"/>
              <a:pPr>
                <a:spcBef>
                  <a:spcPct val="0"/>
                </a:spcBef>
              </a:pPr>
              <a:t>43</a:t>
            </a:fld>
            <a:endParaRPr lang="en-US" alt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1363" indent="-284163">
              <a:spcBef>
                <a:spcPct val="30000"/>
              </a:spcBef>
              <a:defRPr sz="1200">
                <a:solidFill>
                  <a:schemeClr val="tx1"/>
                </a:solidFill>
                <a:latin typeface="Arial" panose="020B0604020202020204" pitchFamily="34" charset="0"/>
              </a:defRPr>
            </a:lvl2pPr>
            <a:lvl3pPr marL="1141413" indent="-227013">
              <a:spcBef>
                <a:spcPct val="30000"/>
              </a:spcBef>
              <a:defRPr sz="1200">
                <a:solidFill>
                  <a:schemeClr val="tx1"/>
                </a:solidFill>
                <a:latin typeface="Arial" panose="020B0604020202020204" pitchFamily="34" charset="0"/>
              </a:defRPr>
            </a:lvl3pPr>
            <a:lvl4pPr marL="1598613" indent="-227013">
              <a:spcBef>
                <a:spcPct val="30000"/>
              </a:spcBef>
              <a:defRPr sz="1200">
                <a:solidFill>
                  <a:schemeClr val="tx1"/>
                </a:solidFill>
                <a:latin typeface="Arial" panose="020B0604020202020204" pitchFamily="34" charset="0"/>
              </a:defRPr>
            </a:lvl4pPr>
            <a:lvl5pPr marL="2055813" indent="-227013">
              <a:spcBef>
                <a:spcPct val="30000"/>
              </a:spcBef>
              <a:defRPr sz="1200">
                <a:solidFill>
                  <a:schemeClr val="tx1"/>
                </a:solidFill>
                <a:latin typeface="Arial" panose="020B0604020202020204" pitchFamily="34" charset="0"/>
              </a:defRPr>
            </a:lvl5pPr>
            <a:lvl6pPr marL="2513013" indent="-227013" eaLnBrk="0" fontAlgn="base" hangingPunct="0">
              <a:spcBef>
                <a:spcPct val="30000"/>
              </a:spcBef>
              <a:spcAft>
                <a:spcPct val="0"/>
              </a:spcAft>
              <a:defRPr sz="1200">
                <a:solidFill>
                  <a:schemeClr val="tx1"/>
                </a:solidFill>
                <a:latin typeface="Arial" panose="020B0604020202020204" pitchFamily="34" charset="0"/>
              </a:defRPr>
            </a:lvl6pPr>
            <a:lvl7pPr marL="2970213" indent="-227013" eaLnBrk="0" fontAlgn="base" hangingPunct="0">
              <a:spcBef>
                <a:spcPct val="30000"/>
              </a:spcBef>
              <a:spcAft>
                <a:spcPct val="0"/>
              </a:spcAft>
              <a:defRPr sz="1200">
                <a:solidFill>
                  <a:schemeClr val="tx1"/>
                </a:solidFill>
                <a:latin typeface="Arial" panose="020B0604020202020204" pitchFamily="34" charset="0"/>
              </a:defRPr>
            </a:lvl7pPr>
            <a:lvl8pPr marL="3427413" indent="-227013" eaLnBrk="0" fontAlgn="base" hangingPunct="0">
              <a:spcBef>
                <a:spcPct val="30000"/>
              </a:spcBef>
              <a:spcAft>
                <a:spcPct val="0"/>
              </a:spcAft>
              <a:defRPr sz="1200">
                <a:solidFill>
                  <a:schemeClr val="tx1"/>
                </a:solidFill>
                <a:latin typeface="Arial" panose="020B0604020202020204" pitchFamily="34" charset="0"/>
              </a:defRPr>
            </a:lvl8pPr>
            <a:lvl9pPr marL="3884613"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8A508E0-22C9-448A-AC13-ED8013D208EA}" type="slidenum">
              <a:rPr lang="en-US" altLang="en-US"/>
              <a:pPr>
                <a:spcBef>
                  <a:spcPct val="0"/>
                </a:spcBef>
              </a:pPr>
              <a:t>44</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B81441-AC98-4FF3-8200-87EF65413771}" type="slidenum">
              <a:rPr lang="en-US" altLang="en-US"/>
              <a:pPr>
                <a:defRPr/>
              </a:pPr>
              <a:t>‹#›</a:t>
            </a:fld>
            <a:endParaRPr lang="en-US" altLang="en-US"/>
          </a:p>
        </p:txBody>
      </p:sp>
    </p:spTree>
    <p:extLst>
      <p:ext uri="{BB962C8B-B14F-4D97-AF65-F5344CB8AC3E}">
        <p14:creationId xmlns:p14="http://schemas.microsoft.com/office/powerpoint/2010/main" val="2157764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D4A51B-9609-4DA1-BCEB-4612231DDFAF}" type="slidenum">
              <a:rPr lang="en-US" altLang="en-US"/>
              <a:pPr>
                <a:defRPr/>
              </a:pPr>
              <a:t>‹#›</a:t>
            </a:fld>
            <a:endParaRPr lang="en-US" altLang="en-US"/>
          </a:p>
        </p:txBody>
      </p:sp>
    </p:spTree>
    <p:extLst>
      <p:ext uri="{BB962C8B-B14F-4D97-AF65-F5344CB8AC3E}">
        <p14:creationId xmlns:p14="http://schemas.microsoft.com/office/powerpoint/2010/main" val="3594705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10AB91-53A2-4B82-9FED-E5316A4307A7}" type="slidenum">
              <a:rPr lang="en-US" altLang="en-US"/>
              <a:pPr>
                <a:defRPr/>
              </a:pPr>
              <a:t>‹#›</a:t>
            </a:fld>
            <a:endParaRPr lang="en-US" altLang="en-US"/>
          </a:p>
        </p:txBody>
      </p:sp>
    </p:spTree>
    <p:extLst>
      <p:ext uri="{BB962C8B-B14F-4D97-AF65-F5344CB8AC3E}">
        <p14:creationId xmlns:p14="http://schemas.microsoft.com/office/powerpoint/2010/main" val="3357475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EB3105-FFDD-40E0-9515-C8FA786FC0B0}" type="slidenum">
              <a:rPr lang="en-US" altLang="en-US"/>
              <a:pPr>
                <a:defRPr/>
              </a:pPr>
              <a:t>‹#›</a:t>
            </a:fld>
            <a:endParaRPr lang="en-US" altLang="en-US"/>
          </a:p>
        </p:txBody>
      </p:sp>
    </p:spTree>
    <p:extLst>
      <p:ext uri="{BB962C8B-B14F-4D97-AF65-F5344CB8AC3E}">
        <p14:creationId xmlns:p14="http://schemas.microsoft.com/office/powerpoint/2010/main" val="3562382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F5F9D9-B15D-4E1A-AAA8-64B9AF938BC4}" type="slidenum">
              <a:rPr lang="en-US" altLang="en-US"/>
              <a:pPr>
                <a:defRPr/>
              </a:pPr>
              <a:t>‹#›</a:t>
            </a:fld>
            <a:endParaRPr lang="en-US" altLang="en-US"/>
          </a:p>
        </p:txBody>
      </p:sp>
    </p:spTree>
    <p:extLst>
      <p:ext uri="{BB962C8B-B14F-4D97-AF65-F5344CB8AC3E}">
        <p14:creationId xmlns:p14="http://schemas.microsoft.com/office/powerpoint/2010/main" val="144652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58CD0E-5DFA-48E9-A324-7FEC0C02CB43}" type="slidenum">
              <a:rPr lang="en-US" altLang="en-US"/>
              <a:pPr>
                <a:defRPr/>
              </a:pPr>
              <a:t>‹#›</a:t>
            </a:fld>
            <a:endParaRPr lang="en-US" altLang="en-US"/>
          </a:p>
        </p:txBody>
      </p:sp>
    </p:spTree>
    <p:extLst>
      <p:ext uri="{BB962C8B-B14F-4D97-AF65-F5344CB8AC3E}">
        <p14:creationId xmlns:p14="http://schemas.microsoft.com/office/powerpoint/2010/main" val="4051521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DE55CC1-B49C-4D7E-A7DA-7C066B464FF9}" type="slidenum">
              <a:rPr lang="en-US" altLang="en-US"/>
              <a:pPr>
                <a:defRPr/>
              </a:pPr>
              <a:t>‹#›</a:t>
            </a:fld>
            <a:endParaRPr lang="en-US" altLang="en-US"/>
          </a:p>
        </p:txBody>
      </p:sp>
    </p:spTree>
    <p:extLst>
      <p:ext uri="{BB962C8B-B14F-4D97-AF65-F5344CB8AC3E}">
        <p14:creationId xmlns:p14="http://schemas.microsoft.com/office/powerpoint/2010/main" val="885593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F82FE4E-38F3-40DF-B3EA-D8A7922D0444}" type="slidenum">
              <a:rPr lang="en-US" altLang="en-US"/>
              <a:pPr>
                <a:defRPr/>
              </a:pPr>
              <a:t>‹#›</a:t>
            </a:fld>
            <a:endParaRPr lang="en-US" altLang="en-US"/>
          </a:p>
        </p:txBody>
      </p:sp>
    </p:spTree>
    <p:extLst>
      <p:ext uri="{BB962C8B-B14F-4D97-AF65-F5344CB8AC3E}">
        <p14:creationId xmlns:p14="http://schemas.microsoft.com/office/powerpoint/2010/main" val="1648293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D744146-EC2B-414D-94DD-0ED2D363A1C0}" type="slidenum">
              <a:rPr lang="en-US" altLang="en-US"/>
              <a:pPr>
                <a:defRPr/>
              </a:pPr>
              <a:t>‹#›</a:t>
            </a:fld>
            <a:endParaRPr lang="en-US" altLang="en-US"/>
          </a:p>
        </p:txBody>
      </p:sp>
    </p:spTree>
    <p:extLst>
      <p:ext uri="{BB962C8B-B14F-4D97-AF65-F5344CB8AC3E}">
        <p14:creationId xmlns:p14="http://schemas.microsoft.com/office/powerpoint/2010/main" val="4026738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0733CBE-383A-44C9-9A5B-94BB9A4EB3A8}" type="slidenum">
              <a:rPr lang="en-US" altLang="en-US"/>
              <a:pPr>
                <a:defRPr/>
              </a:pPr>
              <a:t>‹#›</a:t>
            </a:fld>
            <a:endParaRPr lang="en-US" altLang="en-US"/>
          </a:p>
        </p:txBody>
      </p:sp>
    </p:spTree>
    <p:extLst>
      <p:ext uri="{BB962C8B-B14F-4D97-AF65-F5344CB8AC3E}">
        <p14:creationId xmlns:p14="http://schemas.microsoft.com/office/powerpoint/2010/main" val="3711615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9F6262-7FF9-4938-8115-1501491052E9}" type="slidenum">
              <a:rPr lang="en-US" altLang="en-US"/>
              <a:pPr>
                <a:defRPr/>
              </a:pPr>
              <a:t>‹#›</a:t>
            </a:fld>
            <a:endParaRPr lang="en-US" altLang="en-US"/>
          </a:p>
        </p:txBody>
      </p:sp>
    </p:spTree>
    <p:extLst>
      <p:ext uri="{BB962C8B-B14F-4D97-AF65-F5344CB8AC3E}">
        <p14:creationId xmlns:p14="http://schemas.microsoft.com/office/powerpoint/2010/main" val="1467344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BAE7AC-D1B7-47CB-9B96-9E184EE94470}" type="slidenum">
              <a:rPr lang="en-US" altLang="en-US"/>
              <a:pPr>
                <a:defRPr/>
              </a:pPr>
              <a:t>‹#›</a:t>
            </a:fld>
            <a:endParaRPr lang="en-US" altLang="en-US"/>
          </a:p>
        </p:txBody>
      </p:sp>
    </p:spTree>
    <p:extLst>
      <p:ext uri="{BB962C8B-B14F-4D97-AF65-F5344CB8AC3E}">
        <p14:creationId xmlns:p14="http://schemas.microsoft.com/office/powerpoint/2010/main" val="3319504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82A4E91-5996-42BC-B976-44D40DA1107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685800" y="1219200"/>
            <a:ext cx="7772400" cy="2289175"/>
          </a:xfrm>
        </p:spPr>
        <p:txBody>
          <a:bodyPr/>
          <a:lstStyle/>
          <a:p>
            <a:pPr eaLnBrk="1" hangingPunct="1"/>
            <a:r>
              <a:rPr lang="en-US" altLang="en-US" sz="7200">
                <a:latin typeface="Broadway" panose="04040905080B02020502" pitchFamily="82" charset="0"/>
              </a:rPr>
              <a:t>Prosperity to Depression</a:t>
            </a:r>
          </a:p>
        </p:txBody>
      </p:sp>
      <p:sp>
        <p:nvSpPr>
          <p:cNvPr id="4099" name="Rectangle 5"/>
          <p:cNvSpPr>
            <a:spLocks noGrp="1" noChangeArrowheads="1"/>
          </p:cNvSpPr>
          <p:nvPr>
            <p:ph type="subTitle" idx="1"/>
          </p:nvPr>
        </p:nvSpPr>
        <p:spPr>
          <a:xfrm>
            <a:off x="1371600" y="4267200"/>
            <a:ext cx="6400800" cy="1219200"/>
          </a:xfrm>
        </p:spPr>
        <p:txBody>
          <a:bodyPr/>
          <a:lstStyle/>
          <a:p>
            <a:pPr eaLnBrk="1" hangingPunct="1"/>
            <a:r>
              <a:rPr lang="en-US" altLang="en-US" dirty="0">
                <a:latin typeface="Broadway" panose="04040905080B02020502" pitchFamily="82" charset="0"/>
              </a:rPr>
              <a:t>America from 1919-1941</a:t>
            </a:r>
          </a:p>
          <a:p>
            <a:pPr eaLnBrk="1" hangingPunct="1"/>
            <a:r>
              <a:rPr lang="en-US" altLang="en-US" dirty="0">
                <a:latin typeface="Broadway" panose="04040905080B02020502" pitchFamily="82" charset="0"/>
              </a:rPr>
              <a:t>(Modules 17-19)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077200" cy="530225"/>
          </a:xfrm>
          <a:noFill/>
        </p:spPr>
        <p:txBody>
          <a:bodyPr/>
          <a:lstStyle/>
          <a:p>
            <a:pPr eaLnBrk="1" hangingPunct="1"/>
            <a:r>
              <a:rPr lang="en-US" altLang="en-US" sz="4200">
                <a:latin typeface="Broadway" panose="04040905080B02020502" pitchFamily="82" charset="0"/>
              </a:rPr>
              <a:t>Warren G. Harding</a:t>
            </a:r>
          </a:p>
        </p:txBody>
      </p:sp>
      <p:sp>
        <p:nvSpPr>
          <p:cNvPr id="13315" name="Rectangle 3"/>
          <p:cNvSpPr>
            <a:spLocks noGrp="1" noChangeArrowheads="1"/>
          </p:cNvSpPr>
          <p:nvPr>
            <p:ph type="body" sz="half" idx="1"/>
          </p:nvPr>
        </p:nvSpPr>
        <p:spPr>
          <a:xfrm>
            <a:off x="533400" y="990600"/>
            <a:ext cx="3886200" cy="5562600"/>
          </a:xfrm>
          <a:solidFill>
            <a:srgbClr val="336633"/>
          </a:solidFill>
        </p:spPr>
        <p:txBody>
          <a:bodyPr/>
          <a:lstStyle/>
          <a:p>
            <a:pPr marL="228600" indent="-228600" algn="ctr" eaLnBrk="1" hangingPunct="1">
              <a:lnSpc>
                <a:spcPct val="90000"/>
              </a:lnSpc>
              <a:spcBef>
                <a:spcPct val="50000"/>
              </a:spcBef>
              <a:buFontTx/>
              <a:buNone/>
              <a:defRPr/>
            </a:pPr>
            <a:r>
              <a:rPr lang="en-US" sz="2000" b="1" dirty="0">
                <a:solidFill>
                  <a:schemeClr val="accent3"/>
                </a:solidFill>
                <a:latin typeface="Arial Narrow" pitchFamily="34" charset="0"/>
              </a:rPr>
              <a:t>Harding’s Rise</a:t>
            </a:r>
          </a:p>
          <a:p>
            <a:pPr marL="228600" indent="-228600" eaLnBrk="1" hangingPunct="1">
              <a:lnSpc>
                <a:spcPct val="80000"/>
              </a:lnSpc>
              <a:spcBef>
                <a:spcPct val="50000"/>
              </a:spcBef>
              <a:defRPr/>
            </a:pPr>
            <a:r>
              <a:rPr lang="en-US" sz="2000" dirty="0">
                <a:solidFill>
                  <a:schemeClr val="accent3"/>
                </a:solidFill>
                <a:latin typeface="Arial Narrow" pitchFamily="34" charset="0"/>
              </a:rPr>
              <a:t>Warren G. Harding—Ohio—believed in taking care of one another without government help.</a:t>
            </a:r>
          </a:p>
          <a:p>
            <a:pPr marL="228600" indent="-228600" eaLnBrk="1" hangingPunct="1">
              <a:lnSpc>
                <a:spcPct val="80000"/>
              </a:lnSpc>
              <a:spcBef>
                <a:spcPct val="50000"/>
              </a:spcBef>
              <a:defRPr/>
            </a:pPr>
            <a:r>
              <a:rPr lang="en-US" sz="2000" dirty="0">
                <a:solidFill>
                  <a:schemeClr val="accent3"/>
                </a:solidFill>
                <a:latin typeface="Arial Narrow" pitchFamily="34" charset="0"/>
              </a:rPr>
              <a:t>U.S. senator from Ohio (1914-1920)—Poor attendance record</a:t>
            </a:r>
          </a:p>
          <a:p>
            <a:pPr marL="228600" indent="-228600" eaLnBrk="1" hangingPunct="1">
              <a:lnSpc>
                <a:spcPct val="80000"/>
              </a:lnSpc>
              <a:spcBef>
                <a:spcPct val="50000"/>
              </a:spcBef>
              <a:defRPr/>
            </a:pPr>
            <a:r>
              <a:rPr lang="en-US" sz="2000" dirty="0">
                <a:solidFill>
                  <a:schemeClr val="accent3"/>
                </a:solidFill>
                <a:latin typeface="Arial Narrow" pitchFamily="34" charset="0"/>
              </a:rPr>
              <a:t>Views reflected the isolationism of Post WWI America</a:t>
            </a:r>
          </a:p>
          <a:p>
            <a:pPr marL="228600" indent="-228600" eaLnBrk="1" hangingPunct="1">
              <a:lnSpc>
                <a:spcPct val="80000"/>
              </a:lnSpc>
              <a:spcBef>
                <a:spcPct val="50000"/>
              </a:spcBef>
              <a:defRPr/>
            </a:pPr>
            <a:r>
              <a:rPr lang="en-US" sz="2000" dirty="0">
                <a:solidFill>
                  <a:schemeClr val="accent3"/>
                </a:solidFill>
                <a:latin typeface="Arial Narrow" pitchFamily="34" charset="0"/>
              </a:rPr>
              <a:t>Personality made him very popular.</a:t>
            </a:r>
          </a:p>
          <a:p>
            <a:pPr marL="228600" indent="-228600" algn="ctr" eaLnBrk="1" hangingPunct="1">
              <a:lnSpc>
                <a:spcPct val="90000"/>
              </a:lnSpc>
              <a:spcBef>
                <a:spcPct val="50000"/>
              </a:spcBef>
              <a:buFontTx/>
              <a:buNone/>
              <a:defRPr/>
            </a:pPr>
            <a:r>
              <a:rPr lang="en-US" sz="2000" b="1" dirty="0">
                <a:solidFill>
                  <a:schemeClr val="accent3"/>
                </a:solidFill>
                <a:latin typeface="Arial Narrow" pitchFamily="34" charset="0"/>
              </a:rPr>
              <a:t>Harding’s Election</a:t>
            </a:r>
          </a:p>
          <a:p>
            <a:pPr marL="228600" indent="-228600" eaLnBrk="1" hangingPunct="1">
              <a:lnSpc>
                <a:spcPct val="90000"/>
              </a:lnSpc>
              <a:spcBef>
                <a:spcPct val="50000"/>
              </a:spcBef>
              <a:defRPr/>
            </a:pPr>
            <a:r>
              <a:rPr lang="en-US" sz="2000" dirty="0">
                <a:solidFill>
                  <a:schemeClr val="accent3"/>
                </a:solidFill>
                <a:latin typeface="Arial Narrow" pitchFamily="34" charset="0"/>
              </a:rPr>
              <a:t>Was not the leading candidate—message about a return to “normalcy” appealed to Americans.</a:t>
            </a:r>
          </a:p>
          <a:p>
            <a:pPr marL="228600" indent="-228600" eaLnBrk="1" hangingPunct="1">
              <a:lnSpc>
                <a:spcPct val="90000"/>
              </a:lnSpc>
              <a:spcBef>
                <a:spcPct val="50000"/>
              </a:spcBef>
              <a:defRPr/>
            </a:pPr>
            <a:r>
              <a:rPr lang="en-US" sz="2000" dirty="0">
                <a:solidFill>
                  <a:schemeClr val="accent3"/>
                </a:solidFill>
                <a:latin typeface="Arial Narrow" pitchFamily="34" charset="0"/>
              </a:rPr>
              <a:t>Defeated James Cox of Ohio—”normalcy” and stance on the League of Nations—over 60 percent of the vote and over 400 electors</a:t>
            </a:r>
          </a:p>
        </p:txBody>
      </p:sp>
      <p:sp>
        <p:nvSpPr>
          <p:cNvPr id="13316" name="Rectangle 4"/>
          <p:cNvSpPr>
            <a:spLocks noGrp="1" noChangeArrowheads="1"/>
          </p:cNvSpPr>
          <p:nvPr>
            <p:ph type="body" sz="half" idx="2"/>
          </p:nvPr>
        </p:nvSpPr>
        <p:spPr>
          <a:xfrm>
            <a:off x="4572000" y="990600"/>
            <a:ext cx="3733800" cy="5562600"/>
          </a:xfrm>
          <a:solidFill>
            <a:srgbClr val="336633"/>
          </a:solidFill>
        </p:spPr>
        <p:txBody>
          <a:bodyPr/>
          <a:lstStyle/>
          <a:p>
            <a:pPr marL="228600" indent="-228600" algn="ctr" eaLnBrk="1" hangingPunct="1">
              <a:lnSpc>
                <a:spcPct val="90000"/>
              </a:lnSpc>
              <a:spcBef>
                <a:spcPct val="50000"/>
              </a:spcBef>
              <a:buFontTx/>
              <a:buNone/>
              <a:defRPr/>
            </a:pPr>
            <a:r>
              <a:rPr lang="en-US" sz="2000" b="1" dirty="0">
                <a:solidFill>
                  <a:schemeClr val="accent3"/>
                </a:solidFill>
                <a:latin typeface="Arial Narrow" pitchFamily="34" charset="0"/>
              </a:rPr>
              <a:t>Harding’s Presidency</a:t>
            </a:r>
          </a:p>
          <a:p>
            <a:pPr marL="350838" indent="-233363" eaLnBrk="1" hangingPunct="1">
              <a:buFont typeface="Times" panose="02020603050405020304" pitchFamily="18" charset="0"/>
              <a:buChar char="•"/>
            </a:pPr>
            <a:r>
              <a:rPr lang="en-US" altLang="en-US" sz="2000" dirty="0">
                <a:solidFill>
                  <a:schemeClr val="bg1"/>
                </a:solidFill>
              </a:rPr>
              <a:t>Harding’s said…</a:t>
            </a:r>
          </a:p>
          <a:p>
            <a:pPr marL="117475" indent="0" algn="ctr" eaLnBrk="1" hangingPunct="1">
              <a:buNone/>
            </a:pPr>
            <a:r>
              <a:rPr lang="en-US" altLang="en-US" sz="2000" i="1" dirty="0">
                <a:solidFill>
                  <a:schemeClr val="bg1"/>
                </a:solidFill>
              </a:rPr>
              <a:t>“less government in business and more business in government”</a:t>
            </a:r>
          </a:p>
          <a:p>
            <a:pPr marL="750888" lvl="1" indent="-233363" algn="just" eaLnBrk="1" hangingPunct="1">
              <a:buFont typeface="+mj-lt"/>
              <a:buAutoNum type="arabicPeriod"/>
            </a:pPr>
            <a:r>
              <a:rPr lang="en-US" altLang="en-US" sz="1600" dirty="0">
                <a:solidFill>
                  <a:schemeClr val="bg1"/>
                </a:solidFill>
              </a:rPr>
              <a:t>Cut the federal budget</a:t>
            </a:r>
          </a:p>
          <a:p>
            <a:pPr marL="750888" lvl="1" indent="-233363" algn="just" eaLnBrk="1" hangingPunct="1">
              <a:buFont typeface="+mj-lt"/>
              <a:buAutoNum type="arabicPeriod"/>
            </a:pPr>
            <a:r>
              <a:rPr lang="en-US" altLang="en-US" sz="1600" dirty="0">
                <a:solidFill>
                  <a:schemeClr val="bg1"/>
                </a:solidFill>
              </a:rPr>
              <a:t>Reduce taxes</a:t>
            </a:r>
          </a:p>
          <a:p>
            <a:pPr marL="750888" lvl="1" indent="-233363" algn="just" eaLnBrk="1" hangingPunct="1">
              <a:buFont typeface="+mj-lt"/>
              <a:buAutoNum type="arabicPeriod"/>
            </a:pPr>
            <a:r>
              <a:rPr lang="en-US" altLang="en-US" sz="1600" dirty="0">
                <a:solidFill>
                  <a:schemeClr val="bg1"/>
                </a:solidFill>
              </a:rPr>
              <a:t>Believed the wealthy would start businesses</a:t>
            </a:r>
          </a:p>
          <a:p>
            <a:pPr marL="350838" indent="-233363" algn="just" eaLnBrk="1" hangingPunct="1">
              <a:buFont typeface="Times" panose="02020603050405020304" pitchFamily="18" charset="0"/>
              <a:buChar char="•"/>
            </a:pPr>
            <a:r>
              <a:rPr lang="en-US" altLang="en-US" sz="2000" dirty="0">
                <a:solidFill>
                  <a:schemeClr val="bg1"/>
                </a:solidFill>
              </a:rPr>
              <a:t>Offered little to farmers</a:t>
            </a:r>
          </a:p>
          <a:p>
            <a:pPr marL="750888" lvl="1" indent="-233363" algn="just" eaLnBrk="1" hangingPunct="1">
              <a:buFont typeface="+mj-lt"/>
              <a:buAutoNum type="arabicPeriod"/>
            </a:pPr>
            <a:r>
              <a:rPr lang="en-US" altLang="en-US" sz="1600" dirty="0" err="1">
                <a:solidFill>
                  <a:schemeClr val="bg1"/>
                </a:solidFill>
              </a:rPr>
              <a:t>Fordney-McCumber</a:t>
            </a:r>
            <a:r>
              <a:rPr lang="en-US" altLang="en-US" sz="1600" dirty="0">
                <a:solidFill>
                  <a:schemeClr val="bg1"/>
                </a:solidFill>
              </a:rPr>
              <a:t> Tariff</a:t>
            </a:r>
          </a:p>
          <a:p>
            <a:pPr marL="1150938" lvl="2" indent="-233363" algn="just" eaLnBrk="1" hangingPunct="1">
              <a:buFont typeface="+mj-lt"/>
              <a:buAutoNum type="alphaLcPeriod"/>
            </a:pPr>
            <a:r>
              <a:rPr lang="en-US" altLang="en-US" sz="1400" dirty="0">
                <a:solidFill>
                  <a:schemeClr val="bg1"/>
                </a:solidFill>
              </a:rPr>
              <a:t>Raised the cost of foreign and American farm products</a:t>
            </a:r>
          </a:p>
          <a:p>
            <a:pPr marL="1150938" lvl="2" indent="-233363" algn="just" eaLnBrk="1" hangingPunct="1">
              <a:buFont typeface="+mj-lt"/>
              <a:buAutoNum type="alphaLcPeriod"/>
            </a:pPr>
            <a:r>
              <a:rPr lang="en-US" altLang="en-US" sz="1400" dirty="0">
                <a:solidFill>
                  <a:schemeClr val="bg1"/>
                </a:solidFill>
              </a:rPr>
              <a:t>Helped U.S. farmers in the short term</a:t>
            </a:r>
          </a:p>
          <a:p>
            <a:pPr marL="1150938" lvl="2" indent="-233363" algn="just" eaLnBrk="1" hangingPunct="1">
              <a:buFont typeface="+mj-lt"/>
              <a:buAutoNum type="alphaLcPeriod"/>
            </a:pPr>
            <a:r>
              <a:rPr lang="en-US" altLang="en-US" sz="1400" dirty="0">
                <a:solidFill>
                  <a:schemeClr val="bg1"/>
                </a:solidFill>
              </a:rPr>
              <a:t>Harder for European nations to pay back their war debts.</a:t>
            </a:r>
          </a:p>
          <a:p>
            <a:pPr marL="750888" lvl="1" indent="-233363" algn="just" eaLnBrk="1" hangingPunct="1">
              <a:buFont typeface="+mj-lt"/>
              <a:buAutoNum type="arabicPeriod"/>
            </a:pPr>
            <a:r>
              <a:rPr lang="en-US" altLang="en-US" sz="1600" dirty="0">
                <a:solidFill>
                  <a:schemeClr val="bg1"/>
                </a:solidFill>
              </a:rPr>
              <a:t>Only measure Harding took to help American agriculture.</a:t>
            </a:r>
          </a:p>
          <a:p>
            <a:pPr algn="just" eaLnBrk="1" hangingPunct="1">
              <a:lnSpc>
                <a:spcPct val="90000"/>
              </a:lnSpc>
              <a:spcBef>
                <a:spcPct val="50000"/>
              </a:spcBef>
              <a:defRPr/>
            </a:pPr>
            <a:endParaRPr lang="en-US" sz="1400" b="1" dirty="0">
              <a:solidFill>
                <a:schemeClr val="accent3"/>
              </a:solidFill>
              <a:latin typeface="Arial Narrow" pitchFamily="34"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additive="base">
                                        <p:cTn id="7" dur="500" fill="hold"/>
                                        <p:tgtEl>
                                          <p:spTgt spid="13315"/>
                                        </p:tgtEl>
                                        <p:attrNameLst>
                                          <p:attrName>ppt_x</p:attrName>
                                        </p:attrNameLst>
                                      </p:cBhvr>
                                      <p:tavLst>
                                        <p:tav tm="0">
                                          <p:val>
                                            <p:strVal val="0-#ppt_w/2"/>
                                          </p:val>
                                        </p:tav>
                                        <p:tav tm="100000">
                                          <p:val>
                                            <p:strVal val="#ppt_x"/>
                                          </p:val>
                                        </p:tav>
                                      </p:tavLst>
                                    </p:anim>
                                    <p:anim calcmode="lin" valueType="num">
                                      <p:cBhvr additive="base">
                                        <p:cTn id="8" dur="500" fill="hold"/>
                                        <p:tgtEl>
                                          <p:spTgt spid="1331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316"/>
                                        </p:tgtEl>
                                        <p:attrNameLst>
                                          <p:attrName>style.visibility</p:attrName>
                                        </p:attrNameLst>
                                      </p:cBhvr>
                                      <p:to>
                                        <p:strVal val="visible"/>
                                      </p:to>
                                    </p:set>
                                    <p:anim calcmode="lin" valueType="num">
                                      <p:cBhvr additive="base">
                                        <p:cTn id="13" dur="500" fill="hold"/>
                                        <p:tgtEl>
                                          <p:spTgt spid="13316"/>
                                        </p:tgtEl>
                                        <p:attrNameLst>
                                          <p:attrName>ppt_x</p:attrName>
                                        </p:attrNameLst>
                                      </p:cBhvr>
                                      <p:tavLst>
                                        <p:tav tm="0">
                                          <p:val>
                                            <p:strVal val="1+#ppt_w/2"/>
                                          </p:val>
                                        </p:tav>
                                        <p:tav tm="100000">
                                          <p:val>
                                            <p:strVal val="#ppt_x"/>
                                          </p:val>
                                        </p:tav>
                                      </p:tavLst>
                                    </p:anim>
                                    <p:anim calcmode="lin" valueType="num">
                                      <p:cBhvr additive="base">
                                        <p:cTn id="14" dur="500" fill="hold"/>
                                        <p:tgtEl>
                                          <p:spTgt spid="133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autoUpdateAnimBg="0"/>
      <p:bldP spid="13316"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533400"/>
            <a:ext cx="8077200" cy="570131"/>
          </a:xfrm>
          <a:noFill/>
        </p:spPr>
        <p:txBody>
          <a:bodyPr anchor="t"/>
          <a:lstStyle/>
          <a:p>
            <a:pPr eaLnBrk="1" hangingPunct="1"/>
            <a:r>
              <a:rPr lang="en-US" altLang="en-US" sz="2800" dirty="0">
                <a:latin typeface="Broadway" panose="04040905080B02020502" pitchFamily="82" charset="0"/>
              </a:rPr>
              <a:t>Harding’s Scandals &amp; Sudden Death</a:t>
            </a:r>
          </a:p>
        </p:txBody>
      </p:sp>
      <p:sp>
        <p:nvSpPr>
          <p:cNvPr id="16387" name="Rectangle 3"/>
          <p:cNvSpPr>
            <a:spLocks noGrp="1" noChangeArrowheads="1"/>
          </p:cNvSpPr>
          <p:nvPr>
            <p:ph type="body" idx="1"/>
          </p:nvPr>
        </p:nvSpPr>
        <p:spPr>
          <a:xfrm>
            <a:off x="228600" y="1371600"/>
            <a:ext cx="8534400" cy="5105400"/>
          </a:xfrm>
          <a:solidFill>
            <a:srgbClr val="FFFF99"/>
          </a:solidFill>
          <a:ln>
            <a:solidFill>
              <a:srgbClr val="FFFF99"/>
            </a:solidFill>
            <a:miter lim="800000"/>
            <a:headEnd/>
            <a:tailEnd/>
          </a:ln>
        </p:spPr>
        <p:txBody>
          <a:bodyPr/>
          <a:lstStyle/>
          <a:p>
            <a:pPr eaLnBrk="1" hangingPunct="1">
              <a:spcBef>
                <a:spcPct val="40000"/>
              </a:spcBef>
            </a:pPr>
            <a:r>
              <a:rPr lang="en-US" altLang="en-US" sz="1800" dirty="0"/>
              <a:t>Harding compensated for his poor governing skills by hiring highly skilled cabinet members.</a:t>
            </a:r>
          </a:p>
          <a:p>
            <a:pPr lvl="1" eaLnBrk="1" hangingPunct="1">
              <a:spcBef>
                <a:spcPct val="40000"/>
              </a:spcBef>
            </a:pPr>
            <a:r>
              <a:rPr lang="en-US" altLang="en-US" sz="1800" dirty="0"/>
              <a:t>U.S. Treasury Secretary Andrew Mellon reformed the tax system.</a:t>
            </a:r>
          </a:p>
          <a:p>
            <a:pPr lvl="1" eaLnBrk="1" hangingPunct="1">
              <a:spcBef>
                <a:spcPct val="40000"/>
              </a:spcBef>
            </a:pPr>
            <a:r>
              <a:rPr lang="en-US" altLang="en-US" sz="1800" dirty="0"/>
              <a:t>Secretary of State Charles Evans Hughes and Commerce Secretary Herbert Hoover were also incredibly successful cabinet members.</a:t>
            </a:r>
          </a:p>
          <a:p>
            <a:pPr eaLnBrk="1" hangingPunct="1">
              <a:spcBef>
                <a:spcPct val="40000"/>
              </a:spcBef>
            </a:pPr>
            <a:r>
              <a:rPr lang="en-US" altLang="en-US" sz="1800" dirty="0"/>
              <a:t>Some cabinet members, however, were old friends from Ohio, called the Ohio Gang, who were </a:t>
            </a:r>
            <a:r>
              <a:rPr lang="en-US" altLang="en-US" sz="1800" b="1" dirty="0"/>
              <a:t>later convicted of bribery &amp; fraud—GRAFT SCHEMES</a:t>
            </a:r>
            <a:r>
              <a:rPr lang="en-US" altLang="en-US" sz="1800" dirty="0"/>
              <a:t>.</a:t>
            </a:r>
          </a:p>
          <a:p>
            <a:pPr eaLnBrk="1" hangingPunct="1">
              <a:spcBef>
                <a:spcPct val="40000"/>
              </a:spcBef>
            </a:pPr>
            <a:r>
              <a:rPr lang="en-US" altLang="en-US" sz="1800" dirty="0"/>
              <a:t>Secretary of the Interior Albert Fall was convicted and jailed for accepting bribes to allow oil companies to drill federal reserves on government land called the </a:t>
            </a:r>
            <a:r>
              <a:rPr lang="en-US" altLang="en-US" sz="1800" b="1" dirty="0"/>
              <a:t>Teapot Dome</a:t>
            </a:r>
            <a:r>
              <a:rPr lang="en-US" altLang="en-US" sz="1800" dirty="0"/>
              <a:t> in Wyoming. </a:t>
            </a:r>
          </a:p>
          <a:p>
            <a:pPr eaLnBrk="1" hangingPunct="1">
              <a:spcBef>
                <a:spcPct val="40000"/>
              </a:spcBef>
            </a:pPr>
            <a:r>
              <a:rPr lang="en-US" altLang="en-US" sz="1800" dirty="0"/>
              <a:t>Harding, distressed by rumors, took a trip to Alaska, and collapsed giving a speech in Seattle and died not too long after.</a:t>
            </a:r>
          </a:p>
        </p:txBody>
      </p:sp>
      <p:sp>
        <p:nvSpPr>
          <p:cNvPr id="15364" name="Text Box 4"/>
          <p:cNvSpPr txBox="1">
            <a:spLocks noChangeArrowheads="1"/>
          </p:cNvSpPr>
          <p:nvPr/>
        </p:nvSpPr>
        <p:spPr bwMode="auto">
          <a:xfrm>
            <a:off x="457200" y="5562600"/>
            <a:ext cx="8153400" cy="646331"/>
          </a:xfrm>
          <a:prstGeom prst="rect">
            <a:avLst/>
          </a:prstGeom>
          <a:solidFill>
            <a:schemeClr val="bg1"/>
          </a:solidFill>
          <a:ln>
            <a:noFill/>
          </a:ln>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1800" dirty="0">
                <a:latin typeface="Verdana" panose="020B0604030504040204" pitchFamily="34" charset="0"/>
              </a:rPr>
              <a:t>Harding’s popularity was high when he died, but his own failings &amp; the corruption of his administration hurt his reputation over time.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slide(fromRight)">
                                      <p:cBhvr>
                                        <p:cTn id="7"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152775" y="1066801"/>
            <a:ext cx="2568575" cy="5562600"/>
            <a:chOff x="1872" y="2208"/>
            <a:chExt cx="1632" cy="1584"/>
          </a:xfrm>
        </p:grpSpPr>
        <p:sp>
          <p:nvSpPr>
            <p:cNvPr id="17426" name="Rectangle 3"/>
            <p:cNvSpPr>
              <a:spLocks noChangeArrowheads="1"/>
            </p:cNvSpPr>
            <p:nvPr/>
          </p:nvSpPr>
          <p:spPr bwMode="auto">
            <a:xfrm>
              <a:off x="1872" y="2208"/>
              <a:ext cx="1632" cy="1536"/>
            </a:xfrm>
            <a:prstGeom prst="rect">
              <a:avLst/>
            </a:prstGeom>
            <a:solidFill>
              <a:srgbClr val="F5F3A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600"/>
            </a:p>
          </p:txBody>
        </p:sp>
        <p:sp>
          <p:nvSpPr>
            <p:cNvPr id="17427" name="Text Box 4"/>
            <p:cNvSpPr txBox="1">
              <a:spLocks noChangeArrowheads="1"/>
            </p:cNvSpPr>
            <p:nvPr/>
          </p:nvSpPr>
          <p:spPr bwMode="auto">
            <a:xfrm>
              <a:off x="1947" y="2208"/>
              <a:ext cx="1444" cy="1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6688" indent="-16668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600" b="1" dirty="0">
                  <a:latin typeface="Verdana" panose="020B0604030504040204" pitchFamily="34" charset="0"/>
                </a:rPr>
                <a:t>Coolidge in Office</a:t>
              </a:r>
            </a:p>
            <a:p>
              <a:pPr eaLnBrk="1" hangingPunct="1">
                <a:spcBef>
                  <a:spcPct val="50000"/>
                </a:spcBef>
              </a:pPr>
              <a:r>
                <a:rPr lang="en-US" altLang="en-US" sz="1600" dirty="0">
                  <a:latin typeface="Verdana" panose="020B0604030504040204" pitchFamily="34" charset="0"/>
                </a:rPr>
                <a:t>Got rid of officials suspected of corruption</a:t>
              </a:r>
            </a:p>
            <a:p>
              <a:pPr eaLnBrk="1" hangingPunct="1">
                <a:spcBef>
                  <a:spcPct val="50000"/>
                </a:spcBef>
              </a:pPr>
              <a:r>
                <a:rPr lang="en-US" altLang="en-US" sz="1600" dirty="0">
                  <a:latin typeface="Verdana" panose="020B0604030504040204" pitchFamily="34" charset="0"/>
                </a:rPr>
                <a:t>Thought business helped society</a:t>
              </a:r>
            </a:p>
            <a:p>
              <a:pPr eaLnBrk="1" hangingPunct="1">
                <a:spcBef>
                  <a:spcPct val="50000"/>
                </a:spcBef>
              </a:pPr>
              <a:r>
                <a:rPr lang="en-US" altLang="en-US" sz="1600" dirty="0">
                  <a:latin typeface="Verdana" panose="020B0604030504040204" pitchFamily="34" charset="0"/>
                </a:rPr>
                <a:t>Government should be limited</a:t>
              </a:r>
            </a:p>
            <a:p>
              <a:pPr eaLnBrk="1" hangingPunct="1">
                <a:spcBef>
                  <a:spcPct val="50000"/>
                </a:spcBef>
              </a:pPr>
              <a:r>
                <a:rPr lang="en-US" altLang="en-US" sz="1600" dirty="0">
                  <a:latin typeface="Verdana" panose="020B0604030504040204" pitchFamily="34" charset="0"/>
                </a:rPr>
                <a:t>No special programs for farms/veterans</a:t>
              </a:r>
            </a:p>
            <a:p>
              <a:pPr eaLnBrk="1" hangingPunct="1">
                <a:spcBef>
                  <a:spcPct val="50000"/>
                </a:spcBef>
              </a:pPr>
              <a:r>
                <a:rPr lang="en-US" altLang="en-US" sz="1600" dirty="0">
                  <a:latin typeface="Verdana" panose="020B0604030504040204" pitchFamily="34" charset="0"/>
                </a:rPr>
                <a:t>Lowered taxes &amp; federal spending—middle class growth</a:t>
              </a:r>
              <a:endParaRPr lang="en-US" altLang="en-US" sz="1600" b="1" dirty="0">
                <a:latin typeface="Verdana" panose="020B0604030504040204" pitchFamily="34" charset="0"/>
              </a:endParaRPr>
            </a:p>
          </p:txBody>
        </p:sp>
      </p:grpSp>
      <p:sp>
        <p:nvSpPr>
          <p:cNvPr id="17411" name="Rectangle 5"/>
          <p:cNvSpPr>
            <a:spLocks noGrp="1" noChangeArrowheads="1"/>
          </p:cNvSpPr>
          <p:nvPr>
            <p:ph type="title"/>
          </p:nvPr>
        </p:nvSpPr>
        <p:spPr>
          <a:xfrm>
            <a:off x="369888" y="304800"/>
            <a:ext cx="8077200" cy="762000"/>
          </a:xfrm>
        </p:spPr>
        <p:txBody>
          <a:bodyPr anchor="t"/>
          <a:lstStyle/>
          <a:p>
            <a:pPr eaLnBrk="1" hangingPunct="1"/>
            <a:r>
              <a:rPr lang="en-US" altLang="en-US" sz="4200" dirty="0">
                <a:latin typeface="Broadway" panose="04040905080B02020502" pitchFamily="82" charset="0"/>
              </a:rPr>
              <a:t>Calvin Coolidge</a:t>
            </a:r>
          </a:p>
        </p:txBody>
      </p:sp>
      <p:grpSp>
        <p:nvGrpSpPr>
          <p:cNvPr id="3" name="Group 9"/>
          <p:cNvGrpSpPr>
            <a:grpSpLocks/>
          </p:cNvGrpSpPr>
          <p:nvPr/>
        </p:nvGrpSpPr>
        <p:grpSpPr bwMode="auto">
          <a:xfrm>
            <a:off x="5783262" y="1066800"/>
            <a:ext cx="2568575" cy="5421745"/>
            <a:chOff x="3610" y="1055"/>
            <a:chExt cx="1618" cy="2689"/>
          </a:xfrm>
        </p:grpSpPr>
        <p:grpSp>
          <p:nvGrpSpPr>
            <p:cNvPr id="17422" name="Group 10"/>
            <p:cNvGrpSpPr>
              <a:grpSpLocks/>
            </p:cNvGrpSpPr>
            <p:nvPr/>
          </p:nvGrpSpPr>
          <p:grpSpPr bwMode="auto">
            <a:xfrm>
              <a:off x="3610" y="1055"/>
              <a:ext cx="1618" cy="2689"/>
              <a:chOff x="3504" y="1248"/>
              <a:chExt cx="1584" cy="2448"/>
            </a:xfrm>
          </p:grpSpPr>
          <p:sp>
            <p:nvSpPr>
              <p:cNvPr id="17424" name="Rectangle 11"/>
              <p:cNvSpPr>
                <a:spLocks noChangeArrowheads="1"/>
              </p:cNvSpPr>
              <p:nvPr/>
            </p:nvSpPr>
            <p:spPr bwMode="auto">
              <a:xfrm>
                <a:off x="3504" y="1248"/>
                <a:ext cx="1539" cy="2448"/>
              </a:xfrm>
              <a:prstGeom prst="rect">
                <a:avLst/>
              </a:prstGeom>
              <a:solidFill>
                <a:srgbClr val="336633"/>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600"/>
              </a:p>
            </p:txBody>
          </p:sp>
          <p:sp>
            <p:nvSpPr>
              <p:cNvPr id="17425" name="Text Box 12"/>
              <p:cNvSpPr txBox="1">
                <a:spLocks noChangeArrowheads="1"/>
              </p:cNvSpPr>
              <p:nvPr/>
            </p:nvSpPr>
            <p:spPr bwMode="auto">
              <a:xfrm>
                <a:off x="3504" y="1293"/>
                <a:ext cx="1584"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n-US" altLang="en-US" sz="1600">
                  <a:solidFill>
                    <a:schemeClr val="bg1"/>
                  </a:solidFill>
                  <a:latin typeface="Verdana" panose="020B0604030504040204" pitchFamily="34" charset="0"/>
                </a:endParaRPr>
              </a:p>
              <a:p>
                <a:pPr algn="ctr" eaLnBrk="1" hangingPunct="1">
                  <a:spcBef>
                    <a:spcPct val="50000"/>
                  </a:spcBef>
                  <a:buFontTx/>
                  <a:buNone/>
                </a:pPr>
                <a:endParaRPr lang="en-US" altLang="en-US" sz="1600">
                  <a:solidFill>
                    <a:schemeClr val="bg1"/>
                  </a:solidFill>
                  <a:latin typeface="Verdana" panose="020B0604030504040204" pitchFamily="34" charset="0"/>
                </a:endParaRPr>
              </a:p>
            </p:txBody>
          </p:sp>
        </p:grpSp>
        <p:sp>
          <p:nvSpPr>
            <p:cNvPr id="17423" name="Rectangle 13"/>
            <p:cNvSpPr>
              <a:spLocks noChangeArrowheads="1"/>
            </p:cNvSpPr>
            <p:nvPr/>
          </p:nvSpPr>
          <p:spPr bwMode="auto">
            <a:xfrm>
              <a:off x="3659" y="1126"/>
              <a:ext cx="1422" cy="2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233363" indent="-2333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110000"/>
                </a:lnSpc>
                <a:spcBef>
                  <a:spcPct val="0"/>
                </a:spcBef>
                <a:buFontTx/>
                <a:buNone/>
              </a:pPr>
              <a:r>
                <a:rPr lang="en-US" altLang="en-US" sz="1600" b="1" dirty="0">
                  <a:solidFill>
                    <a:schemeClr val="bg1"/>
                  </a:solidFill>
                  <a:latin typeface="Verdana" panose="020B0604030504040204" pitchFamily="34" charset="0"/>
                </a:rPr>
                <a:t>Coolidge the Man</a:t>
              </a:r>
              <a:endParaRPr lang="en-US" altLang="en-US" sz="1600" dirty="0">
                <a:solidFill>
                  <a:schemeClr val="bg1"/>
                </a:solidFill>
                <a:latin typeface="Verdana" panose="020B0604030504040204" pitchFamily="34" charset="0"/>
              </a:endParaRPr>
            </a:p>
            <a:p>
              <a:pPr eaLnBrk="1" hangingPunct="1">
                <a:lnSpc>
                  <a:spcPct val="110000"/>
                </a:lnSpc>
                <a:spcBef>
                  <a:spcPct val="0"/>
                </a:spcBef>
              </a:pPr>
              <a:r>
                <a:rPr lang="en-US" altLang="en-US" sz="1600" dirty="0">
                  <a:solidFill>
                    <a:schemeClr val="bg1"/>
                  </a:solidFill>
                  <a:latin typeface="Verdana" panose="020B0604030504040204" pitchFamily="34" charset="0"/>
                </a:rPr>
                <a:t>Serious and straightforward, known as “Silent Cal”</a:t>
              </a:r>
            </a:p>
            <a:p>
              <a:pPr eaLnBrk="1" hangingPunct="1">
                <a:lnSpc>
                  <a:spcPct val="110000"/>
                </a:lnSpc>
                <a:spcBef>
                  <a:spcPct val="0"/>
                </a:spcBef>
              </a:pPr>
              <a:r>
                <a:rPr lang="en-US" altLang="en-US" sz="1600" dirty="0">
                  <a:solidFill>
                    <a:schemeClr val="bg1"/>
                  </a:solidFill>
                  <a:latin typeface="Verdana" panose="020B0604030504040204" pitchFamily="34" charset="0"/>
                </a:rPr>
                <a:t>He liked playing practical jokes on White House staff but hated small talk.</a:t>
              </a:r>
            </a:p>
            <a:p>
              <a:pPr eaLnBrk="1" hangingPunct="1">
                <a:lnSpc>
                  <a:spcPct val="110000"/>
                </a:lnSpc>
                <a:spcBef>
                  <a:spcPct val="0"/>
                </a:spcBef>
              </a:pPr>
              <a:r>
                <a:rPr lang="en-US" altLang="en-US" sz="1600" dirty="0">
                  <a:solidFill>
                    <a:schemeClr val="bg1"/>
                  </a:solidFill>
                  <a:latin typeface="Verdana" panose="020B0604030504040204" pitchFamily="34" charset="0"/>
                </a:rPr>
                <a:t>He was popular at the time but did not run for re-election in 1928.</a:t>
              </a:r>
            </a:p>
            <a:p>
              <a:pPr eaLnBrk="1" hangingPunct="1">
                <a:lnSpc>
                  <a:spcPct val="110000"/>
                </a:lnSpc>
                <a:spcBef>
                  <a:spcPct val="0"/>
                </a:spcBef>
              </a:pPr>
              <a:r>
                <a:rPr lang="en-US" altLang="en-US" sz="1600" dirty="0">
                  <a:solidFill>
                    <a:schemeClr val="bg1"/>
                  </a:solidFill>
                  <a:latin typeface="Verdana" panose="020B0604030504040204" pitchFamily="34" charset="0"/>
                </a:rPr>
                <a:t>Lost a son while President</a:t>
              </a:r>
            </a:p>
          </p:txBody>
        </p:sp>
      </p:grpSp>
      <p:grpSp>
        <p:nvGrpSpPr>
          <p:cNvPr id="6" name="Group 17"/>
          <p:cNvGrpSpPr>
            <a:grpSpLocks/>
          </p:cNvGrpSpPr>
          <p:nvPr/>
        </p:nvGrpSpPr>
        <p:grpSpPr bwMode="auto">
          <a:xfrm>
            <a:off x="522288" y="1066801"/>
            <a:ext cx="2568575" cy="5421744"/>
            <a:chOff x="336" y="2203"/>
            <a:chExt cx="1536" cy="1536"/>
          </a:xfrm>
        </p:grpSpPr>
        <p:sp>
          <p:nvSpPr>
            <p:cNvPr id="17418" name="Rectangle 18"/>
            <p:cNvSpPr>
              <a:spLocks noChangeArrowheads="1"/>
            </p:cNvSpPr>
            <p:nvPr/>
          </p:nvSpPr>
          <p:spPr bwMode="auto">
            <a:xfrm>
              <a:off x="336" y="2203"/>
              <a:ext cx="1536" cy="1536"/>
            </a:xfrm>
            <a:prstGeom prst="rect">
              <a:avLst/>
            </a:prstGeom>
            <a:solidFill>
              <a:srgbClr val="336633"/>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600"/>
            </a:p>
          </p:txBody>
        </p:sp>
        <p:sp>
          <p:nvSpPr>
            <p:cNvPr id="17419" name="Text Box 19"/>
            <p:cNvSpPr txBox="1">
              <a:spLocks noChangeArrowheads="1"/>
            </p:cNvSpPr>
            <p:nvPr/>
          </p:nvSpPr>
          <p:spPr bwMode="auto">
            <a:xfrm>
              <a:off x="336" y="2233"/>
              <a:ext cx="1529" cy="1484"/>
            </a:xfrm>
            <a:prstGeom prst="rect">
              <a:avLst/>
            </a:prstGeom>
            <a:solidFill>
              <a:srgbClr val="3366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9863" indent="-1698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90000"/>
                </a:lnSpc>
                <a:spcBef>
                  <a:spcPct val="50000"/>
                </a:spcBef>
                <a:buFontTx/>
                <a:buNone/>
              </a:pPr>
              <a:r>
                <a:rPr lang="en-US" altLang="en-US" sz="1600" b="1" dirty="0">
                  <a:solidFill>
                    <a:schemeClr val="bg1"/>
                  </a:solidFill>
                  <a:latin typeface="Verdana" panose="020B0604030504040204" pitchFamily="34" charset="0"/>
                </a:rPr>
                <a:t>Upbringing</a:t>
              </a:r>
            </a:p>
            <a:p>
              <a:pPr eaLnBrk="1" hangingPunct="1">
                <a:lnSpc>
                  <a:spcPct val="90000"/>
                </a:lnSpc>
                <a:spcBef>
                  <a:spcPct val="50000"/>
                </a:spcBef>
              </a:pPr>
              <a:r>
                <a:rPr lang="en-US" altLang="en-US" sz="1600" dirty="0">
                  <a:solidFill>
                    <a:schemeClr val="bg1"/>
                  </a:solidFill>
                  <a:latin typeface="Verdana" panose="020B0604030504040204" pitchFamily="34" charset="0"/>
                </a:rPr>
                <a:t>Raised in a modest rural Vermont home; his father ran a store and liked politics.</a:t>
              </a:r>
            </a:p>
            <a:p>
              <a:pPr eaLnBrk="1" hangingPunct="1">
                <a:lnSpc>
                  <a:spcPct val="90000"/>
                </a:lnSpc>
                <a:spcBef>
                  <a:spcPct val="50000"/>
                </a:spcBef>
              </a:pPr>
              <a:r>
                <a:rPr lang="en-US" altLang="en-US" sz="1600" dirty="0">
                  <a:solidFill>
                    <a:schemeClr val="bg1"/>
                  </a:solidFill>
                  <a:latin typeface="Verdana" panose="020B0604030504040204" pitchFamily="34" charset="0"/>
                </a:rPr>
                <a:t>Graduated from college in Amherst, Massachusetts, and took up law and politics in the Republican Party</a:t>
              </a:r>
            </a:p>
            <a:p>
              <a:pPr eaLnBrk="1" hangingPunct="1">
                <a:lnSpc>
                  <a:spcPct val="90000"/>
                </a:lnSpc>
                <a:spcBef>
                  <a:spcPct val="50000"/>
                </a:spcBef>
              </a:pPr>
              <a:r>
                <a:rPr lang="en-US" altLang="en-US" sz="1600" dirty="0">
                  <a:solidFill>
                    <a:schemeClr val="bg1"/>
                  </a:solidFill>
                  <a:latin typeface="Verdana" panose="020B0604030504040204" pitchFamily="34" charset="0"/>
                </a:rPr>
                <a:t>Elected governor of Massachusetts and gained fame for stopping the Boston Police strike</a:t>
              </a:r>
            </a:p>
            <a:p>
              <a:pPr eaLnBrk="1" hangingPunct="1">
                <a:lnSpc>
                  <a:spcPct val="90000"/>
                </a:lnSpc>
                <a:spcBef>
                  <a:spcPct val="50000"/>
                </a:spcBef>
              </a:pPr>
              <a:r>
                <a:rPr lang="en-US" altLang="en-US" sz="1600" dirty="0">
                  <a:solidFill>
                    <a:schemeClr val="bg1"/>
                  </a:solidFill>
                  <a:latin typeface="Verdana" panose="020B0604030504040204" pitchFamily="34" charset="0"/>
                </a:rPr>
                <a:t>As Vice President, took the oath of office in the early hours following Harding’s death.</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1+#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1+#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381000"/>
            <a:ext cx="8077200" cy="530225"/>
          </a:xfrm>
          <a:noFill/>
        </p:spPr>
        <p:txBody>
          <a:bodyPr/>
          <a:lstStyle/>
          <a:p>
            <a:pPr eaLnBrk="1" hangingPunct="1"/>
            <a:r>
              <a:rPr lang="en-US" altLang="en-US" sz="3600" dirty="0">
                <a:latin typeface="Broadway" panose="04040905080B02020502" pitchFamily="82" charset="0"/>
              </a:rPr>
              <a:t>The Appearance of Prosperity</a:t>
            </a:r>
          </a:p>
        </p:txBody>
      </p:sp>
      <p:sp>
        <p:nvSpPr>
          <p:cNvPr id="22531" name="Rectangle 3"/>
          <p:cNvSpPr>
            <a:spLocks noGrp="1" noChangeArrowheads="1"/>
          </p:cNvSpPr>
          <p:nvPr>
            <p:ph type="body" sz="half" idx="1"/>
          </p:nvPr>
        </p:nvSpPr>
        <p:spPr>
          <a:xfrm>
            <a:off x="533400" y="1219200"/>
            <a:ext cx="3886200" cy="5334000"/>
          </a:xfrm>
          <a:solidFill>
            <a:srgbClr val="336633"/>
          </a:solidFill>
        </p:spPr>
        <p:txBody>
          <a:bodyPr/>
          <a:lstStyle/>
          <a:p>
            <a:pPr marL="228600" indent="-228600" algn="ctr" eaLnBrk="1" hangingPunct="1">
              <a:lnSpc>
                <a:spcPct val="90000"/>
              </a:lnSpc>
              <a:spcBef>
                <a:spcPct val="50000"/>
              </a:spcBef>
              <a:buFontTx/>
              <a:buNone/>
            </a:pPr>
            <a:r>
              <a:rPr lang="en-US" altLang="en-US" sz="1400" b="1" dirty="0">
                <a:solidFill>
                  <a:schemeClr val="bg1"/>
                </a:solidFill>
              </a:rPr>
              <a:t>Strong Economy</a:t>
            </a:r>
          </a:p>
          <a:p>
            <a:pPr marL="228600" indent="-228600" eaLnBrk="1" hangingPunct="1">
              <a:lnSpc>
                <a:spcPct val="80000"/>
              </a:lnSpc>
              <a:spcBef>
                <a:spcPct val="50000"/>
              </a:spcBef>
            </a:pPr>
            <a:r>
              <a:rPr lang="en-US" altLang="en-US" sz="1400" dirty="0">
                <a:solidFill>
                  <a:schemeClr val="bg1"/>
                </a:solidFill>
              </a:rPr>
              <a:t>1922-1928—</a:t>
            </a:r>
            <a:r>
              <a:rPr lang="en-US" altLang="en-US" sz="1400" b="1" i="1" dirty="0">
                <a:solidFill>
                  <a:schemeClr val="bg1"/>
                </a:solidFill>
              </a:rPr>
              <a:t>gross national product</a:t>
            </a:r>
            <a:r>
              <a:rPr lang="en-US" altLang="en-US" sz="1400" dirty="0">
                <a:solidFill>
                  <a:schemeClr val="bg1"/>
                </a:solidFill>
              </a:rPr>
              <a:t> (total value of all goods and services) rose 40%</a:t>
            </a:r>
          </a:p>
          <a:p>
            <a:pPr marL="228600" indent="-228600" eaLnBrk="1" hangingPunct="1">
              <a:lnSpc>
                <a:spcPct val="80000"/>
              </a:lnSpc>
              <a:spcBef>
                <a:spcPct val="50000"/>
              </a:spcBef>
            </a:pPr>
            <a:r>
              <a:rPr lang="en-US" altLang="en-US" sz="1400" dirty="0">
                <a:solidFill>
                  <a:schemeClr val="bg1"/>
                </a:solidFill>
              </a:rPr>
              <a:t>1923-1929—unemployment remained low, averaging around five percent</a:t>
            </a:r>
          </a:p>
          <a:p>
            <a:pPr marL="228600" indent="-228600" eaLnBrk="1" hangingPunct="1">
              <a:lnSpc>
                <a:spcPct val="80000"/>
              </a:lnSpc>
              <a:spcBef>
                <a:spcPct val="50000"/>
              </a:spcBef>
            </a:pPr>
            <a:r>
              <a:rPr lang="en-US" altLang="en-US" sz="1400" dirty="0">
                <a:solidFill>
                  <a:schemeClr val="bg1"/>
                </a:solidFill>
              </a:rPr>
              <a:t>Union growth slowed—companies expanded employee benefits &amp; wages—</a:t>
            </a:r>
            <a:r>
              <a:rPr lang="en-US" altLang="en-US" sz="1400" b="1" i="1" dirty="0">
                <a:solidFill>
                  <a:schemeClr val="bg1"/>
                </a:solidFill>
              </a:rPr>
              <a:t>welfare capitalism</a:t>
            </a:r>
            <a:r>
              <a:rPr lang="en-US" altLang="en-US" sz="1400" dirty="0">
                <a:solidFill>
                  <a:schemeClr val="bg1"/>
                </a:solidFill>
              </a:rPr>
              <a:t>.</a:t>
            </a:r>
          </a:p>
          <a:p>
            <a:pPr marL="228600" indent="-228600" eaLnBrk="1" hangingPunct="1">
              <a:lnSpc>
                <a:spcPct val="80000"/>
              </a:lnSpc>
              <a:spcBef>
                <a:spcPct val="50000"/>
              </a:spcBef>
            </a:pPr>
            <a:r>
              <a:rPr lang="en-US" altLang="en-US" sz="1400" dirty="0">
                <a:solidFill>
                  <a:schemeClr val="bg1"/>
                </a:solidFill>
              </a:rPr>
              <a:t>Economy encouraged workers to buy new products &amp; enjoy leisure activities</a:t>
            </a:r>
          </a:p>
          <a:p>
            <a:pPr marL="228600" indent="-228600" algn="ctr" eaLnBrk="1" hangingPunct="1">
              <a:lnSpc>
                <a:spcPct val="90000"/>
              </a:lnSpc>
              <a:spcBef>
                <a:spcPct val="50000"/>
              </a:spcBef>
              <a:buFontTx/>
              <a:buNone/>
            </a:pPr>
            <a:r>
              <a:rPr lang="en-US" altLang="en-US" sz="1400" b="1" dirty="0">
                <a:solidFill>
                  <a:schemeClr val="bg1"/>
                </a:solidFill>
              </a:rPr>
              <a:t>Strong Stock Market</a:t>
            </a:r>
          </a:p>
          <a:p>
            <a:pPr marL="228600" indent="-228600" eaLnBrk="1" hangingPunct="1">
              <a:lnSpc>
                <a:spcPct val="90000"/>
              </a:lnSpc>
              <a:spcBef>
                <a:spcPct val="50000"/>
              </a:spcBef>
            </a:pPr>
            <a:r>
              <a:rPr lang="en-US" altLang="en-US" sz="1400" dirty="0">
                <a:solidFill>
                  <a:schemeClr val="bg1"/>
                </a:solidFill>
              </a:rPr>
              <a:t>The stock market, where people buy stocks, or shares, in companies</a:t>
            </a:r>
          </a:p>
          <a:p>
            <a:pPr marL="228600" indent="-228600" eaLnBrk="1" hangingPunct="1">
              <a:lnSpc>
                <a:spcPct val="90000"/>
              </a:lnSpc>
              <a:spcBef>
                <a:spcPct val="50000"/>
              </a:spcBef>
            </a:pPr>
            <a:r>
              <a:rPr lang="en-US" altLang="en-US" sz="1400" dirty="0">
                <a:solidFill>
                  <a:schemeClr val="bg1"/>
                </a:solidFill>
              </a:rPr>
              <a:t>The value of stocks traded quadrupled over nine years—more ordinary Americans bought stocks</a:t>
            </a:r>
          </a:p>
          <a:p>
            <a:pPr marL="228600" indent="-228600" eaLnBrk="1" hangingPunct="1">
              <a:lnSpc>
                <a:spcPct val="90000"/>
              </a:lnSpc>
              <a:spcBef>
                <a:spcPct val="50000"/>
              </a:spcBef>
            </a:pPr>
            <a:r>
              <a:rPr lang="en-US" altLang="en-US" sz="1400" dirty="0">
                <a:solidFill>
                  <a:schemeClr val="bg1"/>
                </a:solidFill>
              </a:rPr>
              <a:t>The number of shares traded rose from 318 million in 1920 to over 1 billion in 1929.</a:t>
            </a:r>
          </a:p>
          <a:p>
            <a:pPr marL="228600" indent="-228600" eaLnBrk="1" hangingPunct="1">
              <a:lnSpc>
                <a:spcPct val="90000"/>
              </a:lnSpc>
              <a:spcBef>
                <a:spcPct val="50000"/>
              </a:spcBef>
            </a:pPr>
            <a:r>
              <a:rPr lang="en-US" altLang="en-US" sz="1400" dirty="0">
                <a:solidFill>
                  <a:schemeClr val="bg1"/>
                </a:solidFill>
              </a:rPr>
              <a:t>Business leaders said everyone could get rich from stocks.</a:t>
            </a:r>
          </a:p>
          <a:p>
            <a:pPr marL="228600" indent="-228600" eaLnBrk="1" hangingPunct="1">
              <a:lnSpc>
                <a:spcPct val="80000"/>
              </a:lnSpc>
              <a:spcBef>
                <a:spcPct val="50000"/>
              </a:spcBef>
            </a:pPr>
            <a:endParaRPr lang="en-US" altLang="en-US" sz="1000" dirty="0">
              <a:solidFill>
                <a:schemeClr val="bg1"/>
              </a:solidFill>
            </a:endParaRPr>
          </a:p>
        </p:txBody>
      </p:sp>
      <p:sp>
        <p:nvSpPr>
          <p:cNvPr id="22532" name="Rectangle 4"/>
          <p:cNvSpPr>
            <a:spLocks noGrp="1" noChangeArrowheads="1"/>
          </p:cNvSpPr>
          <p:nvPr>
            <p:ph type="body" sz="half" idx="2"/>
          </p:nvPr>
        </p:nvSpPr>
        <p:spPr>
          <a:xfrm>
            <a:off x="4572000" y="1219200"/>
            <a:ext cx="4038600" cy="5334000"/>
          </a:xfrm>
          <a:solidFill>
            <a:srgbClr val="336633"/>
          </a:solidFill>
        </p:spPr>
        <p:txBody>
          <a:bodyPr/>
          <a:lstStyle/>
          <a:p>
            <a:pPr marL="228600" indent="-228600" algn="ctr" eaLnBrk="1" hangingPunct="1">
              <a:lnSpc>
                <a:spcPct val="90000"/>
              </a:lnSpc>
              <a:spcBef>
                <a:spcPct val="50000"/>
              </a:spcBef>
              <a:buFontTx/>
              <a:buNone/>
            </a:pPr>
            <a:r>
              <a:rPr lang="en-US" altLang="en-US" sz="1400" dirty="0">
                <a:solidFill>
                  <a:schemeClr val="bg1"/>
                </a:solidFill>
              </a:rPr>
              <a:t>High Hopes for the Future</a:t>
            </a:r>
          </a:p>
          <a:p>
            <a:pPr eaLnBrk="1" hangingPunct="1">
              <a:lnSpc>
                <a:spcPct val="80000"/>
              </a:lnSpc>
              <a:spcBef>
                <a:spcPct val="40000"/>
              </a:spcBef>
            </a:pPr>
            <a:r>
              <a:rPr lang="en-US" altLang="en-US" sz="1400" dirty="0">
                <a:solidFill>
                  <a:schemeClr val="bg1"/>
                </a:solidFill>
              </a:rPr>
              <a:t>Many thought the prosperity of the 1920s proved the triumph of American business and government</a:t>
            </a:r>
          </a:p>
          <a:p>
            <a:pPr eaLnBrk="1" hangingPunct="1">
              <a:lnSpc>
                <a:spcPct val="80000"/>
              </a:lnSpc>
              <a:spcBef>
                <a:spcPct val="40000"/>
              </a:spcBef>
            </a:pPr>
            <a:r>
              <a:rPr lang="en-US" altLang="en-US" sz="1400" dirty="0">
                <a:solidFill>
                  <a:schemeClr val="bg1"/>
                </a:solidFill>
              </a:rPr>
              <a:t>Harding &amp; Coolidge favored policies that helped business, and were very popular</a:t>
            </a:r>
          </a:p>
          <a:p>
            <a:pPr marL="228600" indent="-228600" algn="ctr" eaLnBrk="1" hangingPunct="1">
              <a:lnSpc>
                <a:spcPct val="90000"/>
              </a:lnSpc>
              <a:spcBef>
                <a:spcPct val="50000"/>
              </a:spcBef>
              <a:buFontTx/>
              <a:buNone/>
            </a:pPr>
            <a:r>
              <a:rPr lang="en-US" altLang="en-US" sz="1400" dirty="0">
                <a:solidFill>
                  <a:schemeClr val="bg1"/>
                </a:solidFill>
              </a:rPr>
              <a:t>The Election of 1928</a:t>
            </a:r>
          </a:p>
          <a:p>
            <a:pPr eaLnBrk="1" hangingPunct="1">
              <a:lnSpc>
                <a:spcPct val="90000"/>
              </a:lnSpc>
              <a:spcBef>
                <a:spcPct val="40000"/>
              </a:spcBef>
            </a:pPr>
            <a:r>
              <a:rPr lang="en-US" altLang="en-US" sz="1400" dirty="0">
                <a:solidFill>
                  <a:schemeClr val="bg1"/>
                </a:solidFill>
              </a:rPr>
              <a:t>Coolidge didn’t run in 1928, Republicans chose Herbert Hoover.</a:t>
            </a:r>
          </a:p>
          <a:p>
            <a:pPr eaLnBrk="1" hangingPunct="1">
              <a:lnSpc>
                <a:spcPct val="90000"/>
              </a:lnSpc>
              <a:spcBef>
                <a:spcPct val="40000"/>
              </a:spcBef>
            </a:pPr>
            <a:r>
              <a:rPr lang="en-US" altLang="en-US" sz="1400" dirty="0">
                <a:solidFill>
                  <a:schemeClr val="bg1"/>
                </a:solidFill>
              </a:rPr>
              <a:t>Hoover was highly regarded</a:t>
            </a:r>
          </a:p>
          <a:p>
            <a:pPr lvl="1" eaLnBrk="1" hangingPunct="1">
              <a:lnSpc>
                <a:spcPct val="90000"/>
              </a:lnSpc>
              <a:spcBef>
                <a:spcPct val="40000"/>
              </a:spcBef>
              <a:buFont typeface="+mj-lt"/>
              <a:buAutoNum type="arabicPeriod"/>
            </a:pPr>
            <a:r>
              <a:rPr lang="en-US" altLang="en-US" sz="1400" dirty="0">
                <a:solidFill>
                  <a:schemeClr val="bg1"/>
                </a:solidFill>
              </a:rPr>
              <a:t>Worked for Wilson, Harding and Coolidge</a:t>
            </a:r>
          </a:p>
          <a:p>
            <a:pPr lvl="1" eaLnBrk="1" hangingPunct="1">
              <a:lnSpc>
                <a:spcPct val="90000"/>
              </a:lnSpc>
              <a:spcBef>
                <a:spcPct val="40000"/>
              </a:spcBef>
              <a:buFont typeface="+mj-lt"/>
              <a:buAutoNum type="arabicPeriod"/>
            </a:pPr>
            <a:r>
              <a:rPr lang="en-US" altLang="en-US" sz="1400" dirty="0">
                <a:solidFill>
                  <a:schemeClr val="bg1"/>
                </a:solidFill>
              </a:rPr>
              <a:t>Self-made millionaire &amp; successful businessman</a:t>
            </a:r>
          </a:p>
          <a:p>
            <a:pPr lvl="1" eaLnBrk="1" hangingPunct="1">
              <a:lnSpc>
                <a:spcPct val="90000"/>
              </a:lnSpc>
              <a:spcBef>
                <a:spcPct val="40000"/>
              </a:spcBef>
              <a:buFont typeface="+mj-lt"/>
              <a:buAutoNum type="arabicPeriod"/>
            </a:pPr>
            <a:r>
              <a:rPr lang="en-US" altLang="en-US" sz="1400" dirty="0">
                <a:solidFill>
                  <a:schemeClr val="bg1"/>
                </a:solidFill>
              </a:rPr>
              <a:t>Ran food production during WWI </a:t>
            </a:r>
          </a:p>
          <a:p>
            <a:pPr eaLnBrk="1" hangingPunct="1">
              <a:lnSpc>
                <a:spcPct val="90000"/>
              </a:lnSpc>
              <a:spcBef>
                <a:spcPct val="40000"/>
              </a:spcBef>
            </a:pPr>
            <a:r>
              <a:rPr lang="en-US" altLang="en-US" sz="1400" dirty="0">
                <a:solidFill>
                  <a:schemeClr val="bg1"/>
                </a:solidFill>
              </a:rPr>
              <a:t>Democrats ran Gov. Al Smith (NY)</a:t>
            </a:r>
          </a:p>
          <a:p>
            <a:pPr lvl="1" eaLnBrk="1" hangingPunct="1">
              <a:lnSpc>
                <a:spcPct val="90000"/>
              </a:lnSpc>
              <a:spcBef>
                <a:spcPct val="40000"/>
              </a:spcBef>
              <a:buFont typeface="+mj-lt"/>
              <a:buAutoNum type="arabicPeriod"/>
            </a:pPr>
            <a:r>
              <a:rPr lang="en-US" altLang="en-US" sz="1400" dirty="0">
                <a:solidFill>
                  <a:schemeClr val="bg1"/>
                </a:solidFill>
              </a:rPr>
              <a:t>From Brooklyn—support from cities</a:t>
            </a:r>
          </a:p>
          <a:p>
            <a:pPr lvl="1" eaLnBrk="1" hangingPunct="1">
              <a:lnSpc>
                <a:spcPct val="90000"/>
              </a:lnSpc>
              <a:spcBef>
                <a:spcPct val="40000"/>
              </a:spcBef>
              <a:buFont typeface="+mj-lt"/>
              <a:buAutoNum type="arabicPeriod"/>
            </a:pPr>
            <a:r>
              <a:rPr lang="en-US" altLang="en-US" sz="1400" dirty="0">
                <a:solidFill>
                  <a:schemeClr val="bg1"/>
                </a:solidFill>
              </a:rPr>
              <a:t>1</a:t>
            </a:r>
            <a:r>
              <a:rPr lang="en-US" altLang="en-US" sz="1400" baseline="30000" dirty="0">
                <a:solidFill>
                  <a:schemeClr val="bg1"/>
                </a:solidFill>
              </a:rPr>
              <a:t>st</a:t>
            </a:r>
            <a:r>
              <a:rPr lang="en-US" altLang="en-US" sz="1400" dirty="0">
                <a:solidFill>
                  <a:schemeClr val="bg1"/>
                </a:solidFill>
              </a:rPr>
              <a:t> Catholic to run—faced prejudice</a:t>
            </a:r>
          </a:p>
          <a:p>
            <a:pPr lvl="1" eaLnBrk="1" hangingPunct="1">
              <a:lnSpc>
                <a:spcPct val="90000"/>
              </a:lnSpc>
              <a:spcBef>
                <a:spcPct val="40000"/>
              </a:spcBef>
              <a:buFont typeface="+mj-lt"/>
              <a:buAutoNum type="arabicPeriod"/>
            </a:pPr>
            <a:r>
              <a:rPr lang="en-US" altLang="en-US" sz="1400" dirty="0">
                <a:solidFill>
                  <a:schemeClr val="bg1"/>
                </a:solidFill>
              </a:rPr>
              <a:t>Opposed to Prohibition.</a:t>
            </a:r>
          </a:p>
          <a:p>
            <a:pPr eaLnBrk="1" hangingPunct="1">
              <a:lnSpc>
                <a:spcPct val="90000"/>
              </a:lnSpc>
              <a:spcBef>
                <a:spcPct val="40000"/>
              </a:spcBef>
            </a:pPr>
            <a:r>
              <a:rPr lang="en-US" altLang="en-US" sz="1400" dirty="0">
                <a:solidFill>
                  <a:schemeClr val="bg1"/>
                </a:solidFill>
              </a:rPr>
              <a:t>Hoover easily won</a:t>
            </a:r>
          </a:p>
          <a:p>
            <a:pPr eaLnBrk="1" hangingPunct="1">
              <a:lnSpc>
                <a:spcPct val="90000"/>
              </a:lnSpc>
              <a:spcBef>
                <a:spcPct val="40000"/>
              </a:spcBef>
            </a:pPr>
            <a:r>
              <a:rPr lang="en-US" altLang="en-US" sz="1400" dirty="0">
                <a:solidFill>
                  <a:schemeClr val="bg1"/>
                </a:solidFill>
              </a:rPr>
              <a:t>Race showed the divisions of the era.</a:t>
            </a:r>
          </a:p>
          <a:p>
            <a:pPr marL="228600" indent="-228600" algn="ctr" eaLnBrk="1" hangingPunct="1">
              <a:lnSpc>
                <a:spcPct val="90000"/>
              </a:lnSpc>
              <a:spcBef>
                <a:spcPct val="50000"/>
              </a:spcBef>
              <a:buFontTx/>
              <a:buNone/>
            </a:pPr>
            <a:endParaRPr lang="en-US" altLang="en-US" sz="1400"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anim calcmode="lin" valueType="num">
                                      <p:cBhvr additive="base">
                                        <p:cTn id="7" dur="500" fill="hold"/>
                                        <p:tgtEl>
                                          <p:spTgt spid="22531"/>
                                        </p:tgtEl>
                                        <p:attrNameLst>
                                          <p:attrName>ppt_x</p:attrName>
                                        </p:attrNameLst>
                                      </p:cBhvr>
                                      <p:tavLst>
                                        <p:tav tm="0">
                                          <p:val>
                                            <p:strVal val="0-#ppt_w/2"/>
                                          </p:val>
                                        </p:tav>
                                        <p:tav tm="100000">
                                          <p:val>
                                            <p:strVal val="#ppt_x"/>
                                          </p:val>
                                        </p:tav>
                                      </p:tavLst>
                                    </p:anim>
                                    <p:anim calcmode="lin" valueType="num">
                                      <p:cBhvr additive="base">
                                        <p:cTn id="8" dur="500" fill="hold"/>
                                        <p:tgtEl>
                                          <p:spTgt spid="2253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2532"/>
                                        </p:tgtEl>
                                        <p:attrNameLst>
                                          <p:attrName>style.visibility</p:attrName>
                                        </p:attrNameLst>
                                      </p:cBhvr>
                                      <p:to>
                                        <p:strVal val="visible"/>
                                      </p:to>
                                    </p:set>
                                    <p:anim calcmode="lin" valueType="num">
                                      <p:cBhvr additive="base">
                                        <p:cTn id="13" dur="500" fill="hold"/>
                                        <p:tgtEl>
                                          <p:spTgt spid="22532"/>
                                        </p:tgtEl>
                                        <p:attrNameLst>
                                          <p:attrName>ppt_x</p:attrName>
                                        </p:attrNameLst>
                                      </p:cBhvr>
                                      <p:tavLst>
                                        <p:tav tm="0">
                                          <p:val>
                                            <p:strVal val="1+#ppt_w/2"/>
                                          </p:val>
                                        </p:tav>
                                        <p:tav tm="100000">
                                          <p:val>
                                            <p:strVal val="#ppt_x"/>
                                          </p:val>
                                        </p:tav>
                                      </p:tavLst>
                                    </p:anim>
                                    <p:anim calcmode="lin" valueType="num">
                                      <p:cBhvr additive="base">
                                        <p:cTn id="14" dur="500" fill="hold"/>
                                        <p:tgtEl>
                                          <p:spTgt spid="225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nimBg="1" autoUpdateAnimBg="0"/>
      <p:bldP spid="22532"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457200"/>
            <a:ext cx="8077200" cy="533400"/>
          </a:xfrm>
        </p:spPr>
        <p:txBody>
          <a:bodyPr/>
          <a:lstStyle/>
          <a:p>
            <a:pPr eaLnBrk="1" hangingPunct="1">
              <a:defRPr/>
            </a:pPr>
            <a:r>
              <a:rPr lang="en-US" sz="4200" dirty="0">
                <a:latin typeface="Broadway" panose="04040905080B02020502" pitchFamily="82" charset="0"/>
              </a:rPr>
              <a:t>Economic Weaknesses</a:t>
            </a:r>
            <a:endParaRPr lang="en-US" sz="5200" dirty="0">
              <a:effectLst>
                <a:outerShdw blurRad="38100" dist="38100" dir="2700000" algn="tl">
                  <a:srgbClr val="C0C0C0"/>
                </a:outerShdw>
              </a:effectLst>
              <a:latin typeface="Broadway" panose="04040905080B02020502" pitchFamily="82" charset="0"/>
            </a:endParaRPr>
          </a:p>
        </p:txBody>
      </p:sp>
      <p:sp>
        <p:nvSpPr>
          <p:cNvPr id="20483" name="Rectangle 3"/>
          <p:cNvSpPr>
            <a:spLocks noGrp="1" noChangeArrowheads="1"/>
          </p:cNvSpPr>
          <p:nvPr>
            <p:ph type="body" idx="1"/>
          </p:nvPr>
        </p:nvSpPr>
        <p:spPr>
          <a:xfrm>
            <a:off x="457200" y="1219200"/>
            <a:ext cx="8153400" cy="4576763"/>
          </a:xfrm>
          <a:solidFill>
            <a:srgbClr val="FFFF99"/>
          </a:solidFill>
          <a:ln>
            <a:solidFill>
              <a:srgbClr val="FFFF99"/>
            </a:solidFill>
            <a:miter lim="800000"/>
            <a:headEnd/>
            <a:tailEnd/>
          </a:ln>
        </p:spPr>
        <p:txBody>
          <a:bodyPr anchor="ctr"/>
          <a:lstStyle/>
          <a:p>
            <a:pPr>
              <a:lnSpc>
                <a:spcPct val="130000"/>
              </a:lnSpc>
              <a:spcBef>
                <a:spcPct val="0"/>
              </a:spcBef>
              <a:buFont typeface="Times" panose="02020603050405020304" pitchFamily="18" charset="0"/>
              <a:buChar char="•"/>
            </a:pPr>
            <a:r>
              <a:rPr lang="en-US" altLang="en-US" sz="1600" b="1"/>
              <a:t>While many Americans enjoyed good fortune in the 1920s, many serious problems bubbled underneath the surface.</a:t>
            </a:r>
          </a:p>
          <a:p>
            <a:pPr>
              <a:lnSpc>
                <a:spcPct val="130000"/>
              </a:lnSpc>
              <a:spcBef>
                <a:spcPct val="0"/>
              </a:spcBef>
              <a:buFont typeface="Times" panose="02020603050405020304" pitchFamily="18" charset="0"/>
              <a:buChar char="•"/>
            </a:pPr>
            <a:r>
              <a:rPr lang="en-US" altLang="en-US" sz="1600" b="1"/>
              <a:t>One problem in the American economy was the uneven distribution of wealth during the 1920s.</a:t>
            </a:r>
          </a:p>
          <a:p>
            <a:pPr lvl="1">
              <a:lnSpc>
                <a:spcPct val="130000"/>
              </a:lnSpc>
              <a:spcBef>
                <a:spcPct val="0"/>
              </a:spcBef>
              <a:buFont typeface="Times" panose="02020603050405020304" pitchFamily="18" charset="0"/>
              <a:buChar char="–"/>
            </a:pPr>
            <a:r>
              <a:rPr lang="en-US" altLang="en-US" sz="1600" b="1"/>
              <a:t>The wealthiest one percent of the population’s income grew 75 percent, but the average worker saw under a 10 percent gain.</a:t>
            </a:r>
          </a:p>
          <a:p>
            <a:pPr>
              <a:lnSpc>
                <a:spcPct val="130000"/>
              </a:lnSpc>
              <a:spcBef>
                <a:spcPct val="0"/>
              </a:spcBef>
              <a:buFont typeface="Times" panose="02020603050405020304" pitchFamily="18" charset="0"/>
              <a:buChar char="•"/>
            </a:pPr>
            <a:r>
              <a:rPr lang="en-US" altLang="en-US" sz="1600" b="1"/>
              <a:t>For most Americans, rising prices swallowed up any increase in salary.</a:t>
            </a:r>
          </a:p>
          <a:p>
            <a:pPr>
              <a:lnSpc>
                <a:spcPct val="130000"/>
              </a:lnSpc>
              <a:spcBef>
                <a:spcPct val="0"/>
              </a:spcBef>
              <a:buFont typeface="Times" panose="02020603050405020304" pitchFamily="18" charset="0"/>
              <a:buChar char="•"/>
            </a:pPr>
            <a:r>
              <a:rPr lang="en-US" altLang="en-US" sz="1600" b="1"/>
              <a:t>Coal miners and farmers were very hard hit, but by 1929 over 70 percent of U.S. families had too low an income for a good standard of living.</a:t>
            </a:r>
          </a:p>
          <a:p>
            <a:pPr>
              <a:lnSpc>
                <a:spcPct val="130000"/>
              </a:lnSpc>
              <a:spcBef>
                <a:spcPct val="0"/>
              </a:spcBef>
              <a:buFont typeface="Times" panose="02020603050405020304" pitchFamily="18" charset="0"/>
              <a:buChar char="•"/>
            </a:pPr>
            <a:r>
              <a:rPr lang="en-US" altLang="en-US" sz="1600" b="1"/>
              <a:t>Four out of every five families couldn’t save any money during the so-called boom years.</a:t>
            </a:r>
          </a:p>
          <a:p>
            <a:pPr>
              <a:lnSpc>
                <a:spcPct val="130000"/>
              </a:lnSpc>
              <a:spcBef>
                <a:spcPct val="0"/>
              </a:spcBef>
              <a:buFont typeface="Times" panose="02020603050405020304" pitchFamily="18" charset="0"/>
              <a:buChar char="•"/>
            </a:pPr>
            <a:r>
              <a:rPr lang="en-US" altLang="en-US" sz="1600" b="1"/>
              <a:t>Credit allowed Americans to buy expensive goods, but by the end of the decade many people reached their credit limits, and purchases slowed.</a:t>
            </a:r>
          </a:p>
          <a:p>
            <a:pPr>
              <a:lnSpc>
                <a:spcPct val="130000"/>
              </a:lnSpc>
              <a:spcBef>
                <a:spcPct val="0"/>
              </a:spcBef>
              <a:buFont typeface="Times" panose="02020603050405020304" pitchFamily="18" charset="0"/>
              <a:buChar char="•"/>
            </a:pPr>
            <a:r>
              <a:rPr lang="en-US" altLang="en-US" sz="1600" b="1"/>
              <a:t>Warehouses became filled with goods no one could afford to buy.</a:t>
            </a:r>
            <a:endParaRPr lang="en-US" altLang="en-US" sz="1200" b="1"/>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381000"/>
            <a:ext cx="8077200" cy="558800"/>
          </a:xfrm>
        </p:spPr>
        <p:txBody>
          <a:bodyPr anchor="t"/>
          <a:lstStyle/>
          <a:p>
            <a:pPr eaLnBrk="1" hangingPunct="1">
              <a:defRPr/>
            </a:pPr>
            <a:r>
              <a:rPr lang="en-US" sz="4000" dirty="0">
                <a:solidFill>
                  <a:schemeClr val="tx1"/>
                </a:solidFill>
                <a:latin typeface="Broadway" panose="04040905080B02020502" pitchFamily="82" charset="0"/>
              </a:rPr>
              <a:t>Credit and the Stock Market</a:t>
            </a:r>
            <a:endParaRPr lang="en-US" sz="4000" dirty="0">
              <a:solidFill>
                <a:schemeClr val="tx1"/>
              </a:solidFill>
              <a:effectLst>
                <a:outerShdw blurRad="38100" dist="38100" dir="2700000" algn="tl">
                  <a:srgbClr val="C0C0C0"/>
                </a:outerShdw>
              </a:effectLst>
              <a:latin typeface="Broadway" panose="04040905080B02020502" pitchFamily="82" charset="0"/>
            </a:endParaRPr>
          </a:p>
        </p:txBody>
      </p:sp>
      <p:grpSp>
        <p:nvGrpSpPr>
          <p:cNvPr id="2" name="Group 5"/>
          <p:cNvGrpSpPr>
            <a:grpSpLocks/>
          </p:cNvGrpSpPr>
          <p:nvPr/>
        </p:nvGrpSpPr>
        <p:grpSpPr bwMode="auto">
          <a:xfrm>
            <a:off x="4938712" y="1763712"/>
            <a:ext cx="3748088" cy="4483100"/>
            <a:chOff x="3504" y="1292"/>
            <a:chExt cx="1584" cy="2364"/>
          </a:xfrm>
        </p:grpSpPr>
        <p:sp>
          <p:nvSpPr>
            <p:cNvPr id="21514" name="Text Box 8"/>
            <p:cNvSpPr txBox="1">
              <a:spLocks noChangeArrowheads="1"/>
            </p:cNvSpPr>
            <p:nvPr/>
          </p:nvSpPr>
          <p:spPr bwMode="auto">
            <a:xfrm>
              <a:off x="3504" y="1292"/>
              <a:ext cx="1584" cy="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n-US" altLang="en-US" sz="1800">
                <a:latin typeface="Verdana" panose="020B0604030504040204" pitchFamily="34" charset="0"/>
              </a:endParaRPr>
            </a:p>
            <a:p>
              <a:pPr algn="ctr" eaLnBrk="1" hangingPunct="1">
                <a:spcBef>
                  <a:spcPct val="50000"/>
                </a:spcBef>
                <a:buFontTx/>
                <a:buNone/>
              </a:pPr>
              <a:endParaRPr lang="en-US" altLang="en-US" sz="1800">
                <a:latin typeface="Verdana" panose="020B0604030504040204" pitchFamily="34" charset="0"/>
              </a:endParaRPr>
            </a:p>
          </p:txBody>
        </p:sp>
        <p:sp>
          <p:nvSpPr>
            <p:cNvPr id="21515" name="Rectangle 9"/>
            <p:cNvSpPr>
              <a:spLocks noChangeArrowheads="1"/>
            </p:cNvSpPr>
            <p:nvPr/>
          </p:nvSpPr>
          <p:spPr bwMode="auto">
            <a:xfrm>
              <a:off x="3552" y="1292"/>
              <a:ext cx="1392" cy="2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110000"/>
                </a:lnSpc>
                <a:spcBef>
                  <a:spcPct val="50000"/>
                </a:spcBef>
                <a:buFont typeface="Times" panose="02020603050405020304" pitchFamily="18" charset="0"/>
                <a:buNone/>
              </a:pPr>
              <a:r>
                <a:rPr lang="en-US" altLang="en-US" sz="1600" b="1" dirty="0">
                  <a:latin typeface="Verdana" panose="020B0604030504040204" pitchFamily="34" charset="0"/>
                </a:rPr>
                <a:t>The Federal Reserve </a:t>
              </a:r>
              <a:endParaRPr lang="en-US" altLang="en-US" sz="1800" dirty="0">
                <a:latin typeface="Verdana" panose="020B0604030504040204" pitchFamily="34" charset="0"/>
              </a:endParaRPr>
            </a:p>
            <a:p>
              <a:pPr eaLnBrk="1" hangingPunct="1">
                <a:lnSpc>
                  <a:spcPct val="110000"/>
                </a:lnSpc>
                <a:spcBef>
                  <a:spcPct val="50000"/>
                </a:spcBef>
                <a:buFont typeface="Times" panose="02020603050405020304" pitchFamily="18" charset="0"/>
                <a:buChar char="•"/>
              </a:pPr>
              <a:r>
                <a:rPr lang="en-US" altLang="en-US" sz="1600" dirty="0">
                  <a:latin typeface="Verdana" panose="020B0604030504040204" pitchFamily="34" charset="0"/>
                </a:rPr>
                <a:t>The board of the </a:t>
              </a:r>
              <a:r>
                <a:rPr lang="en-US" altLang="en-US" sz="1600" b="1" dirty="0">
                  <a:latin typeface="Verdana" panose="020B0604030504040204" pitchFamily="34" charset="0"/>
                </a:rPr>
                <a:t>Federal Reserve</a:t>
              </a:r>
              <a:r>
                <a:rPr lang="en-US" altLang="en-US" sz="1600" dirty="0">
                  <a:latin typeface="Verdana" panose="020B0604030504040204" pitchFamily="34" charset="0"/>
                </a:rPr>
                <a:t>, the nation’s central bank, worried about the nation’s interest in stock and  decided to make it harder for brokers to offer margin loans to investors.</a:t>
              </a:r>
            </a:p>
            <a:p>
              <a:pPr eaLnBrk="1" hangingPunct="1">
                <a:lnSpc>
                  <a:spcPct val="110000"/>
                </a:lnSpc>
                <a:spcBef>
                  <a:spcPct val="50000"/>
                </a:spcBef>
                <a:buFont typeface="Times" panose="02020603050405020304" pitchFamily="18" charset="0"/>
                <a:buChar char="•"/>
              </a:pPr>
              <a:r>
                <a:rPr lang="en-US" altLang="en-US" sz="1600" dirty="0">
                  <a:latin typeface="Verdana" panose="020B0604030504040204" pitchFamily="34" charset="0"/>
                </a:rPr>
                <a:t>Their move was successful, until money came from a new source: American corporations who were willing to give brokers money for margin loans.</a:t>
              </a:r>
            </a:p>
            <a:p>
              <a:pPr eaLnBrk="1" hangingPunct="1">
                <a:lnSpc>
                  <a:spcPct val="110000"/>
                </a:lnSpc>
                <a:spcBef>
                  <a:spcPct val="50000"/>
                </a:spcBef>
                <a:buFont typeface="Times" panose="02020603050405020304" pitchFamily="18" charset="0"/>
                <a:buChar char="•"/>
              </a:pPr>
              <a:r>
                <a:rPr lang="en-US" altLang="en-US" sz="1600" dirty="0">
                  <a:latin typeface="Verdana" panose="020B0604030504040204" pitchFamily="34" charset="0"/>
                </a:rPr>
                <a:t>Buying continued to rise.</a:t>
              </a:r>
              <a:endParaRPr lang="en-US" altLang="en-US" sz="1800" dirty="0">
                <a:latin typeface="Verdana" panose="020B0604030504040204" pitchFamily="34" charset="0"/>
              </a:endParaRPr>
            </a:p>
          </p:txBody>
        </p:sp>
      </p:grpSp>
      <p:grpSp>
        <p:nvGrpSpPr>
          <p:cNvPr id="21510" name="Group 10"/>
          <p:cNvGrpSpPr>
            <a:grpSpLocks/>
          </p:cNvGrpSpPr>
          <p:nvPr/>
        </p:nvGrpSpPr>
        <p:grpSpPr bwMode="auto">
          <a:xfrm>
            <a:off x="810986" y="1184275"/>
            <a:ext cx="7647214" cy="339725"/>
            <a:chOff x="336" y="841"/>
            <a:chExt cx="4752" cy="1271"/>
          </a:xfrm>
        </p:grpSpPr>
        <p:sp>
          <p:nvSpPr>
            <p:cNvPr id="21512" name="Rectangle 11"/>
            <p:cNvSpPr>
              <a:spLocks noChangeArrowheads="1"/>
            </p:cNvSpPr>
            <p:nvPr/>
          </p:nvSpPr>
          <p:spPr bwMode="auto">
            <a:xfrm>
              <a:off x="336" y="841"/>
              <a:ext cx="4752" cy="1271"/>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1513" name="Text Box 12"/>
            <p:cNvSpPr txBox="1">
              <a:spLocks noChangeArrowheads="1"/>
            </p:cNvSpPr>
            <p:nvPr/>
          </p:nvSpPr>
          <p:spPr bwMode="auto">
            <a:xfrm>
              <a:off x="336" y="841"/>
              <a:ext cx="4752" cy="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6688" indent="-16668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40000"/>
                </a:spcBef>
                <a:buFontTx/>
                <a:buNone/>
              </a:pPr>
              <a:r>
                <a:rPr lang="en-US" altLang="en-US" sz="1600" dirty="0">
                  <a:latin typeface="Verdana" panose="020B0604030504040204" pitchFamily="34" charset="0"/>
                </a:rPr>
                <a:t>Investors increasingly used credit to buy stocks as the market rose.</a:t>
              </a:r>
              <a:endParaRPr lang="en-US" altLang="en-US" sz="1800" dirty="0">
                <a:latin typeface="Verdana" panose="020B0604030504040204" pitchFamily="34" charset="0"/>
              </a:endParaRPr>
            </a:p>
          </p:txBody>
        </p:sp>
      </p:grpSp>
      <p:sp>
        <p:nvSpPr>
          <p:cNvPr id="21511" name="Text Box 15"/>
          <p:cNvSpPr txBox="1">
            <a:spLocks noChangeArrowheads="1"/>
          </p:cNvSpPr>
          <p:nvPr/>
        </p:nvSpPr>
        <p:spPr bwMode="auto">
          <a:xfrm>
            <a:off x="688975" y="1758950"/>
            <a:ext cx="3730625"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9863" indent="-1698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 typeface="Times" panose="02020603050405020304" pitchFamily="18" charset="0"/>
              <a:buNone/>
            </a:pPr>
            <a:r>
              <a:rPr lang="en-US" altLang="en-US" sz="1600" b="1">
                <a:latin typeface="Verdana" panose="020B0604030504040204" pitchFamily="34" charset="0"/>
              </a:rPr>
              <a:t>Buying on Margin</a:t>
            </a:r>
          </a:p>
          <a:p>
            <a:pPr eaLnBrk="1" hangingPunct="1">
              <a:spcBef>
                <a:spcPct val="50000"/>
              </a:spcBef>
              <a:buFont typeface="Times" panose="02020603050405020304" pitchFamily="18" charset="0"/>
              <a:buChar char="•"/>
            </a:pPr>
            <a:r>
              <a:rPr lang="en-US" altLang="en-US" sz="1600">
                <a:latin typeface="Verdana" panose="020B0604030504040204" pitchFamily="34" charset="0"/>
              </a:rPr>
              <a:t>Investors were </a:t>
            </a:r>
            <a:r>
              <a:rPr lang="en-US" altLang="en-US" sz="1600" b="1">
                <a:latin typeface="Verdana" panose="020B0604030504040204" pitchFamily="34" charset="0"/>
              </a:rPr>
              <a:t>buying on margin</a:t>
            </a:r>
            <a:r>
              <a:rPr lang="en-US" altLang="en-US" sz="1600">
                <a:latin typeface="Verdana" panose="020B0604030504040204" pitchFamily="34" charset="0"/>
              </a:rPr>
              <a:t>, or buying stocks with loans from stockbrokers, intending to pay brokers back when they sold the stock.</a:t>
            </a:r>
          </a:p>
          <a:p>
            <a:pPr eaLnBrk="1" hangingPunct="1">
              <a:spcBef>
                <a:spcPct val="50000"/>
              </a:spcBef>
              <a:buFont typeface="Times" panose="02020603050405020304" pitchFamily="18" charset="0"/>
              <a:buChar char="•"/>
            </a:pPr>
            <a:r>
              <a:rPr lang="en-US" altLang="en-US" sz="1600">
                <a:latin typeface="Verdana" panose="020B0604030504040204" pitchFamily="34" charset="0"/>
              </a:rPr>
              <a:t>As the market rose, brokers required less margin, or investors’ money, for stocks and gave bigger loans to investors.</a:t>
            </a:r>
          </a:p>
          <a:p>
            <a:pPr eaLnBrk="1" hangingPunct="1">
              <a:spcBef>
                <a:spcPct val="50000"/>
              </a:spcBef>
              <a:buFont typeface="Times" panose="02020603050405020304" pitchFamily="18" charset="0"/>
              <a:buChar char="•"/>
            </a:pPr>
            <a:r>
              <a:rPr lang="en-US" altLang="en-US" sz="1600">
                <a:latin typeface="Verdana" panose="020B0604030504040204" pitchFamily="34" charset="0"/>
              </a:rPr>
              <a:t>Buying on margin was risky, because fallen stocks left  investors in debt with no money.</a:t>
            </a:r>
          </a:p>
          <a:p>
            <a:pPr eaLnBrk="1" hangingPunct="1">
              <a:spcBef>
                <a:spcPct val="50000"/>
              </a:spcBef>
              <a:buFont typeface="Times" panose="02020603050405020304" pitchFamily="18" charset="0"/>
              <a:buChar char="•"/>
            </a:pPr>
            <a:r>
              <a:rPr lang="en-US" altLang="en-US" sz="1600">
                <a:latin typeface="Verdana" panose="020B0604030504040204" pitchFamily="34" charset="0"/>
              </a:rPr>
              <a:t>If stocks fell, brokers could ask for their loans back, which was called a margin call.</a:t>
            </a:r>
            <a:endParaRPr lang="en-US" altLang="en-US" sz="1800">
              <a:latin typeface="Verdana" panose="020B060403050404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3400" y="457200"/>
            <a:ext cx="8077200" cy="533400"/>
          </a:xfrm>
        </p:spPr>
        <p:txBody>
          <a:bodyPr/>
          <a:lstStyle/>
          <a:p>
            <a:pPr eaLnBrk="1" hangingPunct="1">
              <a:defRPr/>
            </a:pPr>
            <a:r>
              <a:rPr lang="en-US" sz="4200" dirty="0">
                <a:latin typeface="Broadway" panose="04040905080B02020502" pitchFamily="82" charset="0"/>
              </a:rPr>
              <a:t>The Stock Market Crashes</a:t>
            </a:r>
            <a:endParaRPr lang="en-US" sz="5200" dirty="0">
              <a:effectLst>
                <a:outerShdw blurRad="38100" dist="38100" dir="2700000" algn="tl">
                  <a:srgbClr val="C0C0C0"/>
                </a:outerShdw>
              </a:effectLst>
              <a:latin typeface="Broadway" panose="04040905080B02020502" pitchFamily="82" charset="0"/>
            </a:endParaRPr>
          </a:p>
        </p:txBody>
      </p:sp>
      <p:sp>
        <p:nvSpPr>
          <p:cNvPr id="23555" name="Rectangle 3"/>
          <p:cNvSpPr>
            <a:spLocks noGrp="1" noChangeArrowheads="1"/>
          </p:cNvSpPr>
          <p:nvPr>
            <p:ph type="body" idx="1"/>
          </p:nvPr>
        </p:nvSpPr>
        <p:spPr>
          <a:xfrm>
            <a:off x="228600" y="1219200"/>
            <a:ext cx="8610600" cy="5334000"/>
          </a:xfrm>
          <a:ln>
            <a:noFill/>
            <a:miter lim="800000"/>
            <a:headEnd/>
            <a:tailEnd/>
          </a:ln>
        </p:spPr>
        <p:txBody>
          <a:bodyPr anchor="ctr"/>
          <a:lstStyle/>
          <a:p>
            <a:pPr algn="just">
              <a:lnSpc>
                <a:spcPct val="130000"/>
              </a:lnSpc>
              <a:spcBef>
                <a:spcPct val="0"/>
              </a:spcBef>
              <a:buFont typeface="Times" panose="02020603050405020304" pitchFamily="18" charset="0"/>
              <a:buChar char="•"/>
            </a:pPr>
            <a:r>
              <a:rPr lang="en-US" altLang="en-US" sz="1800" b="1" dirty="0"/>
              <a:t>The steady growth in the market continued until September 3, 1929—peak</a:t>
            </a:r>
          </a:p>
          <a:p>
            <a:pPr algn="just">
              <a:lnSpc>
                <a:spcPct val="130000"/>
              </a:lnSpc>
              <a:spcBef>
                <a:spcPct val="0"/>
              </a:spcBef>
              <a:buFont typeface="Times" panose="02020603050405020304" pitchFamily="18" charset="0"/>
              <a:buChar char="•"/>
            </a:pPr>
            <a:r>
              <a:rPr lang="en-US" altLang="en-US" sz="1800" b="1" dirty="0"/>
              <a:t>Many were concerned—consumer purchasing fell &amp; rumors of a collapse</a:t>
            </a:r>
          </a:p>
          <a:p>
            <a:pPr algn="just">
              <a:lnSpc>
                <a:spcPct val="130000"/>
              </a:lnSpc>
              <a:spcBef>
                <a:spcPct val="0"/>
              </a:spcBef>
              <a:buFont typeface="Times" panose="02020603050405020304" pitchFamily="18" charset="0"/>
              <a:buChar char="•"/>
            </a:pPr>
            <a:r>
              <a:rPr lang="en-US" altLang="en-US" sz="1800" b="1" dirty="0"/>
              <a:t>Thursday, October 24, 1929:</a:t>
            </a:r>
          </a:p>
          <a:p>
            <a:pPr marL="800100" lvl="1" indent="-342900" algn="just">
              <a:lnSpc>
                <a:spcPct val="130000"/>
              </a:lnSpc>
              <a:spcBef>
                <a:spcPct val="0"/>
              </a:spcBef>
              <a:buFont typeface="+mj-lt"/>
              <a:buAutoNum type="arabicPeriod"/>
            </a:pPr>
            <a:r>
              <a:rPr lang="en-US" altLang="en-US" sz="1800" b="1" dirty="0"/>
              <a:t>some nervous investors began selling their stocks</a:t>
            </a:r>
          </a:p>
          <a:p>
            <a:pPr marL="800100" lvl="1" indent="-342900" algn="just">
              <a:lnSpc>
                <a:spcPct val="130000"/>
              </a:lnSpc>
              <a:spcBef>
                <a:spcPct val="0"/>
              </a:spcBef>
              <a:buFont typeface="+mj-lt"/>
              <a:buAutoNum type="arabicPeriod"/>
            </a:pPr>
            <a:r>
              <a:rPr lang="en-US" altLang="en-US" sz="1800" b="1" dirty="0"/>
              <a:t>others followed—huge sell-off with no buyers.</a:t>
            </a:r>
          </a:p>
          <a:p>
            <a:pPr marL="800100" lvl="1" indent="-342900" algn="just">
              <a:lnSpc>
                <a:spcPct val="130000"/>
              </a:lnSpc>
              <a:spcBef>
                <a:spcPct val="0"/>
              </a:spcBef>
              <a:buFont typeface="+mj-lt"/>
              <a:buAutoNum type="arabicPeriod"/>
            </a:pPr>
            <a:r>
              <a:rPr lang="en-US" altLang="en-US" sz="1800" b="1" dirty="0"/>
              <a:t>Stock prices plunged, triggering an even greater panic to sell</a:t>
            </a:r>
          </a:p>
          <a:p>
            <a:pPr marL="800100" lvl="1" indent="-342900" algn="just">
              <a:lnSpc>
                <a:spcPct val="130000"/>
              </a:lnSpc>
              <a:spcBef>
                <a:spcPct val="0"/>
              </a:spcBef>
              <a:buFont typeface="+mj-lt"/>
              <a:buAutoNum type="arabicPeriod"/>
            </a:pPr>
            <a:r>
              <a:rPr lang="en-US" altLang="en-US" sz="1800" b="1" dirty="0"/>
              <a:t>bankers joined together to buy stocks—stopped the panic through Friday.</a:t>
            </a:r>
          </a:p>
          <a:p>
            <a:pPr algn="just">
              <a:lnSpc>
                <a:spcPct val="130000"/>
              </a:lnSpc>
              <a:spcBef>
                <a:spcPct val="0"/>
              </a:spcBef>
              <a:buFont typeface="Times" panose="02020603050405020304" pitchFamily="18" charset="0"/>
              <a:buChar char="•"/>
            </a:pPr>
            <a:r>
              <a:rPr lang="en-US" altLang="en-US" sz="1800" b="1" dirty="0"/>
              <a:t>Monday, October 28, 1929—market sank again</a:t>
            </a:r>
          </a:p>
          <a:p>
            <a:pPr algn="just">
              <a:lnSpc>
                <a:spcPct val="130000"/>
              </a:lnSpc>
              <a:spcBef>
                <a:spcPct val="0"/>
              </a:spcBef>
              <a:buFont typeface="Times" panose="02020603050405020304" pitchFamily="18" charset="0"/>
              <a:buChar char="•"/>
            </a:pPr>
            <a:r>
              <a:rPr lang="en-US" altLang="en-US" sz="1800" b="1" dirty="0"/>
              <a:t>“Black Tuesday”, October 29, 1929:</a:t>
            </a:r>
          </a:p>
          <a:p>
            <a:pPr lvl="1" algn="just">
              <a:lnSpc>
                <a:spcPct val="130000"/>
              </a:lnSpc>
              <a:spcBef>
                <a:spcPct val="0"/>
              </a:spcBef>
              <a:buFont typeface="+mj-lt"/>
              <a:buAutoNum type="arabicPeriod"/>
            </a:pPr>
            <a:r>
              <a:rPr lang="en-US" altLang="en-US" sz="1800" b="1" dirty="0"/>
              <a:t>worst day, affecting stocks of even solid companies</a:t>
            </a:r>
          </a:p>
          <a:p>
            <a:pPr lvl="1" algn="just">
              <a:lnSpc>
                <a:spcPct val="130000"/>
              </a:lnSpc>
              <a:spcBef>
                <a:spcPct val="0"/>
              </a:spcBef>
              <a:buFont typeface="+mj-lt"/>
              <a:buAutoNum type="arabicPeriod"/>
            </a:pPr>
            <a:r>
              <a:rPr lang="en-US" altLang="en-US" sz="1800" b="1" dirty="0"/>
              <a:t>damage was widespread and catastrophic</a:t>
            </a:r>
          </a:p>
          <a:p>
            <a:pPr lvl="1" algn="just">
              <a:lnSpc>
                <a:spcPct val="130000"/>
              </a:lnSpc>
              <a:spcBef>
                <a:spcPct val="0"/>
              </a:spcBef>
              <a:buFont typeface="+mj-lt"/>
              <a:buAutoNum type="arabicPeriod"/>
            </a:pPr>
            <a:r>
              <a:rPr lang="en-US" altLang="en-US" sz="1800" b="1" dirty="0"/>
              <a:t>market had dropped in value by about $16 billion, nearly half of its value</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228600"/>
            <a:ext cx="8077200" cy="530225"/>
          </a:xfrm>
          <a:noFill/>
        </p:spPr>
        <p:txBody>
          <a:bodyPr/>
          <a:lstStyle/>
          <a:p>
            <a:pPr eaLnBrk="1" hangingPunct="1"/>
            <a:r>
              <a:rPr lang="en-US" altLang="en-US" sz="4200" dirty="0">
                <a:solidFill>
                  <a:schemeClr val="tx1"/>
                </a:solidFill>
                <a:latin typeface="Broadway" panose="04040905080B02020502" pitchFamily="82" charset="0"/>
              </a:rPr>
              <a:t>Effects of the Crash</a:t>
            </a:r>
          </a:p>
        </p:txBody>
      </p:sp>
      <p:sp>
        <p:nvSpPr>
          <p:cNvPr id="27651" name="Rectangle 3"/>
          <p:cNvSpPr>
            <a:spLocks noGrp="1" noChangeArrowheads="1"/>
          </p:cNvSpPr>
          <p:nvPr>
            <p:ph type="body" sz="half" idx="1"/>
          </p:nvPr>
        </p:nvSpPr>
        <p:spPr>
          <a:xfrm>
            <a:off x="533400" y="838200"/>
            <a:ext cx="3886200" cy="5638800"/>
          </a:xfrm>
        </p:spPr>
        <p:txBody>
          <a:bodyPr/>
          <a:lstStyle/>
          <a:p>
            <a:pPr marL="228600" indent="-228600" algn="ctr" eaLnBrk="1" hangingPunct="1">
              <a:lnSpc>
                <a:spcPct val="90000"/>
              </a:lnSpc>
              <a:spcBef>
                <a:spcPct val="50000"/>
              </a:spcBef>
              <a:buFontTx/>
              <a:buNone/>
            </a:pPr>
            <a:r>
              <a:rPr lang="en-US" altLang="en-US" sz="1600" b="1" dirty="0"/>
              <a:t>Impact on Individuals</a:t>
            </a:r>
          </a:p>
          <a:p>
            <a:pPr marL="228600" indent="-228600" eaLnBrk="1" hangingPunct="1">
              <a:lnSpc>
                <a:spcPct val="90000"/>
              </a:lnSpc>
              <a:spcBef>
                <a:spcPct val="50000"/>
              </a:spcBef>
            </a:pPr>
            <a:r>
              <a:rPr lang="en-US" altLang="en-US" sz="1600" dirty="0"/>
              <a:t>Many individual investors were ruined.</a:t>
            </a:r>
          </a:p>
          <a:p>
            <a:pPr marL="228600" indent="-228600" eaLnBrk="1" hangingPunct="1">
              <a:lnSpc>
                <a:spcPct val="90000"/>
              </a:lnSpc>
              <a:spcBef>
                <a:spcPct val="50000"/>
              </a:spcBef>
            </a:pPr>
            <a:r>
              <a:rPr lang="en-US" altLang="en-US" sz="1600" dirty="0"/>
              <a:t>Margin buyers were hit the hardest</a:t>
            </a:r>
          </a:p>
          <a:p>
            <a:pPr lvl="1" indent="-342900" eaLnBrk="1" hangingPunct="1">
              <a:lnSpc>
                <a:spcPct val="90000"/>
              </a:lnSpc>
              <a:spcBef>
                <a:spcPct val="50000"/>
              </a:spcBef>
              <a:buFont typeface="+mj-lt"/>
              <a:buAutoNum type="arabicPeriod"/>
            </a:pPr>
            <a:r>
              <a:rPr lang="en-US" altLang="en-US" sz="1400" dirty="0"/>
              <a:t>brokers demanded the money they had been loaned.</a:t>
            </a:r>
          </a:p>
          <a:p>
            <a:pPr lvl="1" indent="-342900" eaLnBrk="1" hangingPunct="1">
              <a:lnSpc>
                <a:spcPct val="90000"/>
              </a:lnSpc>
              <a:spcBef>
                <a:spcPct val="50000"/>
              </a:spcBef>
              <a:buFont typeface="+mj-lt"/>
              <a:buAutoNum type="arabicPeriod"/>
            </a:pPr>
            <a:r>
              <a:rPr lang="en-US" altLang="en-US" sz="1400" dirty="0"/>
              <a:t>were forced to sell their stocks at a loss</a:t>
            </a:r>
          </a:p>
          <a:p>
            <a:pPr lvl="1" indent="-342900" eaLnBrk="1" hangingPunct="1">
              <a:lnSpc>
                <a:spcPct val="90000"/>
              </a:lnSpc>
              <a:spcBef>
                <a:spcPct val="50000"/>
              </a:spcBef>
              <a:buFont typeface="+mj-lt"/>
              <a:buAutoNum type="arabicPeriod"/>
            </a:pPr>
            <a:r>
              <a:rPr lang="en-US" altLang="en-US" sz="1400" dirty="0"/>
              <a:t>some lost their entire savings</a:t>
            </a:r>
          </a:p>
          <a:p>
            <a:pPr lvl="1" indent="-342900" eaLnBrk="1" hangingPunct="1">
              <a:lnSpc>
                <a:spcPct val="90000"/>
              </a:lnSpc>
              <a:spcBef>
                <a:spcPct val="50000"/>
              </a:spcBef>
              <a:buFont typeface="+mj-lt"/>
              <a:buAutoNum type="arabicPeriod"/>
            </a:pPr>
            <a:r>
              <a:rPr lang="en-US" altLang="en-US" sz="1400" dirty="0"/>
              <a:t>had no stocks or savings left to pay debts. </a:t>
            </a:r>
          </a:p>
          <a:p>
            <a:pPr algn="ctr" eaLnBrk="1" hangingPunct="1">
              <a:lnSpc>
                <a:spcPct val="90000"/>
              </a:lnSpc>
              <a:spcBef>
                <a:spcPct val="50000"/>
              </a:spcBef>
              <a:buFont typeface="Times" panose="02020603050405020304" pitchFamily="18" charset="0"/>
              <a:buNone/>
            </a:pPr>
            <a:r>
              <a:rPr lang="en-US" altLang="en-US" sz="1600" b="1" dirty="0"/>
              <a:t>Impact on Business</a:t>
            </a:r>
            <a:endParaRPr lang="en-US" altLang="en-US" sz="1600" dirty="0"/>
          </a:p>
          <a:p>
            <a:pPr eaLnBrk="1" hangingPunct="1">
              <a:lnSpc>
                <a:spcPct val="90000"/>
              </a:lnSpc>
              <a:spcBef>
                <a:spcPct val="50000"/>
              </a:spcBef>
              <a:buFont typeface="Times" panose="02020603050405020304" pitchFamily="18" charset="0"/>
              <a:buChar char="•"/>
            </a:pPr>
            <a:r>
              <a:rPr lang="en-US" altLang="en-US" sz="1600" dirty="0"/>
              <a:t>Businesses suffer—the banks couldn’t lend money.</a:t>
            </a:r>
          </a:p>
          <a:p>
            <a:pPr eaLnBrk="1" hangingPunct="1">
              <a:lnSpc>
                <a:spcPct val="90000"/>
              </a:lnSpc>
              <a:spcBef>
                <a:spcPct val="50000"/>
              </a:spcBef>
              <a:buFont typeface="Times" panose="02020603050405020304" pitchFamily="18" charset="0"/>
              <a:buChar char="•"/>
            </a:pPr>
            <a:r>
              <a:rPr lang="en-US" altLang="en-US" sz="1600" dirty="0"/>
              <a:t>Consumers cut back on spending</a:t>
            </a:r>
          </a:p>
          <a:p>
            <a:pPr eaLnBrk="1" hangingPunct="1">
              <a:lnSpc>
                <a:spcPct val="90000"/>
              </a:lnSpc>
              <a:spcBef>
                <a:spcPct val="50000"/>
              </a:spcBef>
              <a:buFont typeface="Times" panose="02020603050405020304" pitchFamily="18" charset="0"/>
              <a:buChar char="•"/>
            </a:pPr>
            <a:r>
              <a:rPr lang="en-US" altLang="en-US" sz="1600" dirty="0"/>
              <a:t>Companies lay off workers—no sales</a:t>
            </a:r>
          </a:p>
          <a:p>
            <a:pPr eaLnBrk="1" hangingPunct="1">
              <a:lnSpc>
                <a:spcPct val="90000"/>
              </a:lnSpc>
              <a:spcBef>
                <a:spcPct val="50000"/>
              </a:spcBef>
              <a:buFont typeface="Times" panose="02020603050405020304" pitchFamily="18" charset="0"/>
              <a:buChar char="•"/>
            </a:pPr>
            <a:r>
              <a:rPr lang="en-US" altLang="en-US" sz="1600" dirty="0"/>
              <a:t>Unemployed = less spending</a:t>
            </a:r>
          </a:p>
          <a:p>
            <a:pPr eaLnBrk="1" hangingPunct="1">
              <a:lnSpc>
                <a:spcPct val="90000"/>
              </a:lnSpc>
              <a:spcBef>
                <a:spcPct val="50000"/>
              </a:spcBef>
              <a:buFont typeface="Times" panose="02020603050405020304" pitchFamily="18" charset="0"/>
              <a:buChar char="•"/>
            </a:pPr>
            <a:r>
              <a:rPr lang="en-US" altLang="en-US" sz="1600" dirty="0"/>
              <a:t>By 1930:</a:t>
            </a:r>
          </a:p>
          <a:p>
            <a:pPr marL="800100" lvl="1" indent="-342900" eaLnBrk="1" hangingPunct="1">
              <a:lnSpc>
                <a:spcPct val="90000"/>
              </a:lnSpc>
              <a:spcBef>
                <a:spcPct val="50000"/>
              </a:spcBef>
              <a:buFont typeface="+mj-lt"/>
              <a:buAutoNum type="arabicPeriod"/>
            </a:pPr>
            <a:r>
              <a:rPr lang="en-US" altLang="en-US" sz="1400" dirty="0"/>
              <a:t>wages dropped by $4 billion</a:t>
            </a:r>
          </a:p>
          <a:p>
            <a:pPr marL="800100" lvl="1" indent="-342900" eaLnBrk="1" hangingPunct="1">
              <a:lnSpc>
                <a:spcPct val="90000"/>
              </a:lnSpc>
              <a:spcBef>
                <a:spcPct val="50000"/>
              </a:spcBef>
              <a:buFont typeface="+mj-lt"/>
              <a:buAutoNum type="arabicPeriod"/>
            </a:pPr>
            <a:r>
              <a:rPr lang="en-US" altLang="en-US" sz="1400" dirty="0"/>
              <a:t>million people lost their jobs.</a:t>
            </a:r>
          </a:p>
          <a:p>
            <a:pPr marL="0" indent="0" eaLnBrk="1" hangingPunct="1">
              <a:lnSpc>
                <a:spcPct val="90000"/>
              </a:lnSpc>
              <a:spcBef>
                <a:spcPct val="50000"/>
              </a:spcBef>
              <a:buNone/>
            </a:pPr>
            <a:endParaRPr lang="en-US" altLang="en-US" sz="1600" dirty="0"/>
          </a:p>
        </p:txBody>
      </p:sp>
      <p:sp>
        <p:nvSpPr>
          <p:cNvPr id="27652" name="Rectangle 4"/>
          <p:cNvSpPr>
            <a:spLocks noGrp="1" noChangeArrowheads="1"/>
          </p:cNvSpPr>
          <p:nvPr>
            <p:ph type="body" sz="half" idx="2"/>
          </p:nvPr>
        </p:nvSpPr>
        <p:spPr>
          <a:xfrm>
            <a:off x="4583113" y="838200"/>
            <a:ext cx="3903662" cy="5791200"/>
          </a:xfrm>
        </p:spPr>
        <p:txBody>
          <a:bodyPr/>
          <a:lstStyle/>
          <a:p>
            <a:pPr marL="228600" indent="-228600" algn="ctr" eaLnBrk="1" hangingPunct="1">
              <a:lnSpc>
                <a:spcPct val="90000"/>
              </a:lnSpc>
              <a:spcBef>
                <a:spcPct val="50000"/>
              </a:spcBef>
              <a:buFontTx/>
              <a:buNone/>
            </a:pPr>
            <a:r>
              <a:rPr lang="en-US" altLang="en-US" sz="1600" b="1" dirty="0"/>
              <a:t>Effects on Banks</a:t>
            </a:r>
          </a:p>
          <a:p>
            <a:pPr marL="228600" indent="-228600" eaLnBrk="1" hangingPunct="1">
              <a:lnSpc>
                <a:spcPct val="90000"/>
              </a:lnSpc>
              <a:spcBef>
                <a:spcPct val="50000"/>
              </a:spcBef>
            </a:pPr>
            <a:r>
              <a:rPr lang="en-US" altLang="en-US" sz="1600" dirty="0"/>
              <a:t>Banking crisis:</a:t>
            </a:r>
          </a:p>
          <a:p>
            <a:pPr lvl="1" indent="-342900" eaLnBrk="1" hangingPunct="1">
              <a:lnSpc>
                <a:spcPct val="90000"/>
              </a:lnSpc>
              <a:spcBef>
                <a:spcPct val="50000"/>
              </a:spcBef>
              <a:buFont typeface="+mj-lt"/>
              <a:buAutoNum type="arabicPeriod"/>
            </a:pPr>
            <a:r>
              <a:rPr lang="en-US" altLang="en-US" sz="1400" dirty="0"/>
              <a:t>frightened depositors rushed to withdraw their money, draining the bank of funds.</a:t>
            </a:r>
          </a:p>
          <a:p>
            <a:pPr lvl="1" indent="-342900" eaLnBrk="1" hangingPunct="1">
              <a:lnSpc>
                <a:spcPct val="90000"/>
              </a:lnSpc>
              <a:spcBef>
                <a:spcPct val="50000"/>
              </a:spcBef>
              <a:buFont typeface="+mj-lt"/>
              <a:buAutoNum type="arabicPeriod"/>
            </a:pPr>
            <a:r>
              <a:rPr lang="en-US" altLang="en-US" sz="1400" dirty="0"/>
              <a:t>Many had invested in the stock market by buying stocks or lending to brokers for margin deals</a:t>
            </a:r>
          </a:p>
          <a:p>
            <a:pPr marL="228600" indent="-228600" eaLnBrk="1" hangingPunct="1">
              <a:lnSpc>
                <a:spcPct val="90000"/>
              </a:lnSpc>
              <a:spcBef>
                <a:spcPct val="50000"/>
              </a:spcBef>
            </a:pPr>
            <a:r>
              <a:rPr lang="en-US" altLang="en-US" sz="1600" dirty="0"/>
              <a:t>When investors couldn’t repay margins, banks lost money, too. </a:t>
            </a:r>
          </a:p>
          <a:p>
            <a:pPr marL="228600" indent="-228600" eaLnBrk="1" hangingPunct="1">
              <a:lnSpc>
                <a:spcPct val="90000"/>
              </a:lnSpc>
              <a:spcBef>
                <a:spcPct val="50000"/>
              </a:spcBef>
            </a:pPr>
            <a:r>
              <a:rPr lang="en-US" altLang="en-US" sz="1600" dirty="0"/>
              <a:t>Put many banks out of business—</a:t>
            </a:r>
            <a:r>
              <a:rPr lang="en-US" altLang="en-US" sz="1600" b="1" u="sng" dirty="0"/>
              <a:t>Bank Failures</a:t>
            </a:r>
          </a:p>
          <a:p>
            <a:pPr marL="0" indent="0" algn="ctr" eaLnBrk="1" hangingPunct="1">
              <a:lnSpc>
                <a:spcPct val="90000"/>
              </a:lnSpc>
              <a:spcBef>
                <a:spcPct val="50000"/>
              </a:spcBef>
              <a:buNone/>
            </a:pPr>
            <a:r>
              <a:rPr lang="en-US" altLang="en-US" sz="1600" b="1" dirty="0"/>
              <a:t>Impact on Europe</a:t>
            </a:r>
            <a:endParaRPr lang="en-US" altLang="en-US" sz="1600" dirty="0"/>
          </a:p>
          <a:p>
            <a:pPr marL="228600" indent="-228600" eaLnBrk="1" hangingPunct="1">
              <a:lnSpc>
                <a:spcPct val="90000"/>
              </a:lnSpc>
              <a:spcBef>
                <a:spcPct val="50000"/>
              </a:spcBef>
            </a:pPr>
            <a:r>
              <a:rPr lang="en-US" altLang="en-US" sz="1600" dirty="0"/>
              <a:t>Economic weaknesses are linked to WWI—weak German economy</a:t>
            </a:r>
          </a:p>
          <a:p>
            <a:pPr marL="228600" indent="-228600" eaLnBrk="1" hangingPunct="1">
              <a:lnSpc>
                <a:spcPct val="90000"/>
              </a:lnSpc>
              <a:spcBef>
                <a:spcPct val="50000"/>
              </a:spcBef>
            </a:pPr>
            <a:r>
              <a:rPr lang="en-US" altLang="en-US" sz="1600" dirty="0"/>
              <a:t>European countries borrowed from American banks that the banks now wanted back.</a:t>
            </a:r>
          </a:p>
          <a:p>
            <a:pPr marL="228600" indent="-228600" eaLnBrk="1" hangingPunct="1">
              <a:lnSpc>
                <a:spcPct val="90000"/>
              </a:lnSpc>
              <a:spcBef>
                <a:spcPct val="50000"/>
              </a:spcBef>
            </a:pPr>
            <a:r>
              <a:rPr lang="en-US" altLang="en-US" sz="1600" dirty="0"/>
              <a:t>Crash meant no demand for products in US </a:t>
            </a:r>
            <a:r>
              <a:rPr lang="en-US" altLang="en-US" sz="1600" dirty="0">
                <a:sym typeface="Wingdings" panose="05000000000000000000" pitchFamily="2" charset="2"/>
              </a:rPr>
              <a:t> </a:t>
            </a:r>
            <a:r>
              <a:rPr lang="en-US" altLang="en-US" sz="1600" dirty="0"/>
              <a:t>surplus </a:t>
            </a:r>
            <a:r>
              <a:rPr lang="en-US" altLang="en-US" sz="1600" dirty="0">
                <a:sym typeface="Wingdings" panose="05000000000000000000" pitchFamily="2" charset="2"/>
              </a:rPr>
              <a:t> lay-offs</a:t>
            </a:r>
          </a:p>
          <a:p>
            <a:pPr marL="228600" indent="-228600" eaLnBrk="1" hangingPunct="1">
              <a:lnSpc>
                <a:spcPct val="90000"/>
              </a:lnSpc>
              <a:spcBef>
                <a:spcPct val="50000"/>
              </a:spcBef>
            </a:pPr>
            <a:r>
              <a:rPr lang="en-US" altLang="en-US" sz="1600" dirty="0"/>
              <a:t>High protective tariffs drove up prices</a:t>
            </a:r>
          </a:p>
          <a:p>
            <a:pPr marL="0" indent="0" eaLnBrk="1" hangingPunct="1">
              <a:lnSpc>
                <a:spcPct val="90000"/>
              </a:lnSpc>
              <a:spcBef>
                <a:spcPct val="50000"/>
              </a:spcBef>
              <a:buNone/>
            </a:pPr>
            <a:endParaRPr lang="en-US" altLang="en-US" sz="1600" b="1" u="sng"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 calcmode="lin" valueType="num">
                                      <p:cBhvr additive="base">
                                        <p:cTn id="7" dur="500" fill="hold"/>
                                        <p:tgtEl>
                                          <p:spTgt spid="27651"/>
                                        </p:tgtEl>
                                        <p:attrNameLst>
                                          <p:attrName>ppt_x</p:attrName>
                                        </p:attrNameLst>
                                      </p:cBhvr>
                                      <p:tavLst>
                                        <p:tav tm="0">
                                          <p:val>
                                            <p:strVal val="0-#ppt_w/2"/>
                                          </p:val>
                                        </p:tav>
                                        <p:tav tm="100000">
                                          <p:val>
                                            <p:strVal val="#ppt_x"/>
                                          </p:val>
                                        </p:tav>
                                      </p:tavLst>
                                    </p:anim>
                                    <p:anim calcmode="lin" valueType="num">
                                      <p:cBhvr additive="base">
                                        <p:cTn id="8" dur="500" fill="hold"/>
                                        <p:tgtEl>
                                          <p:spTgt spid="2765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652"/>
                                        </p:tgtEl>
                                        <p:attrNameLst>
                                          <p:attrName>style.visibility</p:attrName>
                                        </p:attrNameLst>
                                      </p:cBhvr>
                                      <p:to>
                                        <p:strVal val="visible"/>
                                      </p:to>
                                    </p:set>
                                    <p:anim calcmode="lin" valueType="num">
                                      <p:cBhvr additive="base">
                                        <p:cTn id="13" dur="500" fill="hold"/>
                                        <p:tgtEl>
                                          <p:spTgt spid="27652"/>
                                        </p:tgtEl>
                                        <p:attrNameLst>
                                          <p:attrName>ppt_x</p:attrName>
                                        </p:attrNameLst>
                                      </p:cBhvr>
                                      <p:tavLst>
                                        <p:tav tm="0">
                                          <p:val>
                                            <p:strVal val="1+#ppt_w/2"/>
                                          </p:val>
                                        </p:tav>
                                        <p:tav tm="100000">
                                          <p:val>
                                            <p:strVal val="#ppt_x"/>
                                          </p:val>
                                        </p:tav>
                                      </p:tavLst>
                                    </p:anim>
                                    <p:anim calcmode="lin" valueType="num">
                                      <p:cBhvr additive="base">
                                        <p:cTn id="14" dur="500" fill="hold"/>
                                        <p:tgtEl>
                                          <p:spTgt spid="276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p:bldP spid="2765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228600" y="914400"/>
            <a:ext cx="8686800" cy="2000250"/>
          </a:xfrm>
        </p:spPr>
        <p:txBody>
          <a:bodyPr/>
          <a:lstStyle/>
          <a:p>
            <a:r>
              <a:rPr lang="en-US" altLang="en-US" dirty="0">
                <a:latin typeface="Broadway" panose="04040905080B02020502" pitchFamily="82" charset="0"/>
              </a:rPr>
              <a:t>1920s &amp; 1930s</a:t>
            </a:r>
            <a:br>
              <a:rPr lang="en-US" altLang="en-US" dirty="0">
                <a:latin typeface="Broadway" panose="04040905080B02020502" pitchFamily="82" charset="0"/>
              </a:rPr>
            </a:br>
            <a:r>
              <a:rPr lang="en-US" altLang="en-US" sz="2800" dirty="0">
                <a:latin typeface="Broadway" panose="04040905080B02020502" pitchFamily="82" charset="0"/>
              </a:rPr>
              <a:t>in</a:t>
            </a:r>
            <a:br>
              <a:rPr lang="en-US" altLang="en-US" dirty="0">
                <a:latin typeface="Broadway" panose="04040905080B02020502" pitchFamily="82" charset="0"/>
              </a:rPr>
            </a:br>
            <a:r>
              <a:rPr lang="en-US" altLang="en-US" dirty="0">
                <a:latin typeface="Broadway" panose="04040905080B02020502" pitchFamily="82" charset="0"/>
              </a:rPr>
              <a:t>America</a:t>
            </a:r>
          </a:p>
        </p:txBody>
      </p:sp>
      <p:sp>
        <p:nvSpPr>
          <p:cNvPr id="26627" name="Subtitle 2"/>
          <p:cNvSpPr>
            <a:spLocks noGrp="1"/>
          </p:cNvSpPr>
          <p:nvPr>
            <p:ph type="subTitle" idx="1"/>
          </p:nvPr>
        </p:nvSpPr>
        <p:spPr>
          <a:xfrm>
            <a:off x="457200" y="3505200"/>
            <a:ext cx="8229600" cy="2286000"/>
          </a:xfrm>
        </p:spPr>
        <p:txBody>
          <a:bodyPr/>
          <a:lstStyle/>
          <a:p>
            <a:r>
              <a:rPr lang="en-US" altLang="en-US" dirty="0"/>
              <a:t>Unit 9:  Prosperity and Depression</a:t>
            </a:r>
          </a:p>
          <a:p>
            <a:r>
              <a:rPr lang="en-US" altLang="en-US" dirty="0"/>
              <a:t>Module 17</a:t>
            </a:r>
          </a:p>
          <a:p>
            <a:endParaRPr lang="en-US" altLang="en-US" sz="2800" dirty="0">
              <a:latin typeface="Broadway" panose="04040905080B02020502" pitchFamily="82" charset="0"/>
            </a:endParaRPr>
          </a:p>
          <a:p>
            <a:r>
              <a:rPr lang="en-US" altLang="en-US" sz="2800" dirty="0">
                <a:latin typeface="Broadway" panose="04040905080B02020502" pitchFamily="82" charset="0"/>
              </a:rPr>
              <a:t>Part 3:  Cultural Changes in America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2" name="Rectangle 6"/>
          <p:cNvSpPr>
            <a:spLocks noGrp="1" noChangeArrowheads="1"/>
          </p:cNvSpPr>
          <p:nvPr>
            <p:ph type="title"/>
          </p:nvPr>
        </p:nvSpPr>
        <p:spPr>
          <a:xfrm>
            <a:off x="533400" y="228600"/>
            <a:ext cx="8077200" cy="558800"/>
          </a:xfrm>
        </p:spPr>
        <p:txBody>
          <a:bodyPr anchor="t"/>
          <a:lstStyle/>
          <a:p>
            <a:pPr>
              <a:defRPr/>
            </a:pPr>
            <a:r>
              <a:rPr lang="en-US" sz="4000" dirty="0">
                <a:latin typeface="Broadway" panose="04040905080B02020502" pitchFamily="82" charset="0"/>
              </a:rPr>
              <a:t>Changing Attitudes</a:t>
            </a:r>
            <a:endParaRPr lang="en-US" sz="4000" dirty="0">
              <a:effectLst>
                <a:outerShdw blurRad="38100" dist="38100" dir="2700000" algn="tl">
                  <a:srgbClr val="C0C0C0"/>
                </a:outerShdw>
              </a:effectLst>
              <a:latin typeface="Broadway" panose="04040905080B02020502" pitchFamily="82" charset="0"/>
            </a:endParaRPr>
          </a:p>
        </p:txBody>
      </p:sp>
      <p:sp>
        <p:nvSpPr>
          <p:cNvPr id="27659" name="Rectangle 11"/>
          <p:cNvSpPr>
            <a:spLocks noChangeArrowheads="1"/>
          </p:cNvSpPr>
          <p:nvPr/>
        </p:nvSpPr>
        <p:spPr bwMode="auto">
          <a:xfrm>
            <a:off x="4572000" y="1015998"/>
            <a:ext cx="3832866" cy="5308600"/>
          </a:xfrm>
          <a:prstGeom prst="rect">
            <a:avLst/>
          </a:prstGeom>
          <a:solidFill>
            <a:srgbClr val="336633"/>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tIns="91440" anchor="t" anchorCtr="0">
            <a:normAutofit lnSpcReduction="10000"/>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ts val="600"/>
              </a:spcBef>
              <a:spcAft>
                <a:spcPts val="0"/>
              </a:spcAft>
              <a:buFontTx/>
              <a:buNone/>
            </a:pPr>
            <a:r>
              <a:rPr lang="en-US" altLang="en-US" sz="1800" b="1" dirty="0">
                <a:ln w="0"/>
                <a:solidFill>
                  <a:schemeClr val="bg1"/>
                </a:solidFill>
              </a:rPr>
              <a:t>Conflicts over Values</a:t>
            </a:r>
          </a:p>
          <a:p>
            <a:pPr marL="285750" indent="-285750" eaLnBrk="1" hangingPunct="1">
              <a:spcBef>
                <a:spcPts val="600"/>
              </a:spcBef>
              <a:spcAft>
                <a:spcPts val="0"/>
              </a:spcAft>
            </a:pPr>
            <a:r>
              <a:rPr lang="en-US" altLang="en-US" sz="1600" dirty="0">
                <a:ln w="0"/>
                <a:solidFill>
                  <a:schemeClr val="bg1"/>
                </a:solidFill>
              </a:rPr>
              <a:t>Urbanization of America—jobs were moving to the cities</a:t>
            </a:r>
          </a:p>
          <a:p>
            <a:pPr marL="285750" indent="-285750" eaLnBrk="1" hangingPunct="1">
              <a:spcBef>
                <a:spcPts val="600"/>
              </a:spcBef>
              <a:spcAft>
                <a:spcPts val="0"/>
              </a:spcAft>
            </a:pPr>
            <a:r>
              <a:rPr lang="en-US" altLang="en-US" sz="1600" dirty="0">
                <a:ln w="0"/>
                <a:solidFill>
                  <a:schemeClr val="bg1"/>
                </a:solidFill>
              </a:rPr>
              <a:t>Values differed between rural &amp; urban</a:t>
            </a:r>
          </a:p>
          <a:p>
            <a:pPr marL="628650" indent="-342900" eaLnBrk="1" hangingPunct="1">
              <a:spcBef>
                <a:spcPts val="600"/>
              </a:spcBef>
              <a:spcAft>
                <a:spcPts val="0"/>
              </a:spcAft>
              <a:buFont typeface="+mj-lt"/>
              <a:buAutoNum type="arabicPeriod"/>
            </a:pPr>
            <a:r>
              <a:rPr lang="en-US" altLang="en-US" sz="1600" dirty="0">
                <a:ln w="0"/>
                <a:solidFill>
                  <a:schemeClr val="bg1"/>
                </a:solidFill>
              </a:rPr>
              <a:t>Rural = hard work, self-reliance, religion, slow-paced &amp; innocent</a:t>
            </a:r>
          </a:p>
          <a:p>
            <a:pPr marL="628650" indent="-342900" eaLnBrk="1" hangingPunct="1">
              <a:spcBef>
                <a:spcPts val="600"/>
              </a:spcBef>
              <a:spcAft>
                <a:spcPts val="0"/>
              </a:spcAft>
              <a:buFont typeface="+mj-lt"/>
              <a:buAutoNum type="arabicPeriod"/>
            </a:pPr>
            <a:r>
              <a:rPr lang="en-US" altLang="en-US" sz="1600" dirty="0">
                <a:ln w="0"/>
                <a:solidFill>
                  <a:schemeClr val="bg1"/>
                </a:solidFill>
              </a:rPr>
              <a:t>Urban = unions, socialism, trendy, fast-paced &amp; worldly</a:t>
            </a:r>
          </a:p>
          <a:p>
            <a:pPr marL="285750" indent="-285750" eaLnBrk="1" hangingPunct="1">
              <a:spcBef>
                <a:spcPts val="600"/>
              </a:spcBef>
              <a:spcAft>
                <a:spcPts val="0"/>
              </a:spcAft>
            </a:pPr>
            <a:r>
              <a:rPr lang="en-US" altLang="en-US" sz="1600" dirty="0">
                <a:ln w="0"/>
                <a:solidFill>
                  <a:schemeClr val="bg1"/>
                </a:solidFill>
              </a:rPr>
              <a:t>KKK—shifted to political influence</a:t>
            </a:r>
          </a:p>
          <a:p>
            <a:pPr marL="628650" indent="-342900" eaLnBrk="1" hangingPunct="1">
              <a:spcBef>
                <a:spcPts val="600"/>
              </a:spcBef>
              <a:spcAft>
                <a:spcPts val="0"/>
              </a:spcAft>
              <a:buFont typeface="+mj-lt"/>
              <a:buAutoNum type="arabicPeriod"/>
            </a:pPr>
            <a:r>
              <a:rPr lang="en-US" altLang="en-US" sz="1600" dirty="0">
                <a:ln w="0"/>
                <a:solidFill>
                  <a:schemeClr val="bg1"/>
                </a:solidFill>
              </a:rPr>
              <a:t>Racial &amp; Ethnic minorities, Religious minorities, &amp; “radicals” were targeted</a:t>
            </a:r>
          </a:p>
          <a:p>
            <a:pPr marL="628650" indent="-342900" eaLnBrk="1" hangingPunct="1">
              <a:spcBef>
                <a:spcPts val="600"/>
              </a:spcBef>
              <a:spcAft>
                <a:spcPts val="0"/>
              </a:spcAft>
              <a:buFont typeface="+mj-lt"/>
              <a:buAutoNum type="arabicPeriod"/>
            </a:pPr>
            <a:r>
              <a:rPr lang="en-US" altLang="en-US" sz="1600" dirty="0">
                <a:ln w="0"/>
                <a:solidFill>
                  <a:schemeClr val="bg1"/>
                </a:solidFill>
              </a:rPr>
              <a:t>Remained as the terrorist wing of the Southern Democratic party</a:t>
            </a:r>
          </a:p>
          <a:p>
            <a:pPr marL="628650" indent="-342900" eaLnBrk="1" hangingPunct="1">
              <a:spcBef>
                <a:spcPts val="600"/>
              </a:spcBef>
              <a:spcAft>
                <a:spcPts val="0"/>
              </a:spcAft>
              <a:buFont typeface="+mj-lt"/>
              <a:buAutoNum type="arabicPeriod"/>
            </a:pPr>
            <a:r>
              <a:rPr lang="en-US" altLang="en-US" sz="1600" dirty="0">
                <a:ln w="0"/>
                <a:solidFill>
                  <a:schemeClr val="bg1"/>
                </a:solidFill>
              </a:rPr>
              <a:t>Membership declined rapidly at the end of the 1920s—series of brutal scandals &amp; onset of the Depression</a:t>
            </a:r>
          </a:p>
        </p:txBody>
      </p:sp>
      <p:grpSp>
        <p:nvGrpSpPr>
          <p:cNvPr id="4" name="Group 14"/>
          <p:cNvGrpSpPr>
            <a:grpSpLocks/>
          </p:cNvGrpSpPr>
          <p:nvPr/>
        </p:nvGrpSpPr>
        <p:grpSpPr bwMode="auto">
          <a:xfrm>
            <a:off x="609600" y="1015998"/>
            <a:ext cx="3891260" cy="5308600"/>
            <a:chOff x="336" y="2203"/>
            <a:chExt cx="1538" cy="1536"/>
          </a:xfrm>
        </p:grpSpPr>
        <p:sp>
          <p:nvSpPr>
            <p:cNvPr id="27655" name="Rectangle 15"/>
            <p:cNvSpPr>
              <a:spLocks noChangeArrowheads="1"/>
            </p:cNvSpPr>
            <p:nvPr/>
          </p:nvSpPr>
          <p:spPr bwMode="auto">
            <a:xfrm>
              <a:off x="336" y="2203"/>
              <a:ext cx="1536" cy="1536"/>
            </a:xfrm>
            <a:prstGeom prst="rect">
              <a:avLst/>
            </a:prstGeom>
            <a:solidFill>
              <a:srgbClr val="336633"/>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solidFill>
                  <a:schemeClr val="bg1"/>
                </a:solidFill>
              </a:endParaRPr>
            </a:p>
          </p:txBody>
        </p:sp>
        <p:sp>
          <p:nvSpPr>
            <p:cNvPr id="27656" name="Text Box 16"/>
            <p:cNvSpPr txBox="1">
              <a:spLocks noChangeArrowheads="1"/>
            </p:cNvSpPr>
            <p:nvPr/>
          </p:nvSpPr>
          <p:spPr bwMode="auto">
            <a:xfrm>
              <a:off x="345" y="2218"/>
              <a:ext cx="1529" cy="1430"/>
            </a:xfrm>
            <a:prstGeom prst="rect">
              <a:avLst/>
            </a:prstGeom>
            <a:solidFill>
              <a:srgbClr val="3366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9863" indent="-1698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 typeface="Times" panose="02020603050405020304" pitchFamily="18" charset="0"/>
                <a:buNone/>
              </a:pPr>
              <a:r>
                <a:rPr lang="en-US" altLang="en-US" sz="1800" b="1" dirty="0">
                  <a:solidFill>
                    <a:schemeClr val="bg1"/>
                  </a:solidFill>
                  <a:latin typeface="+mn-lt"/>
                </a:rPr>
                <a:t>New Opportunities</a:t>
              </a:r>
            </a:p>
            <a:p>
              <a:pPr eaLnBrk="1" hangingPunct="1">
                <a:spcBef>
                  <a:spcPct val="50000"/>
                </a:spcBef>
                <a:buFont typeface="Times" panose="02020603050405020304" pitchFamily="18" charset="0"/>
                <a:buChar char="•"/>
              </a:pPr>
              <a:r>
                <a:rPr lang="en-US" altLang="en-US" sz="1600" dirty="0">
                  <a:solidFill>
                    <a:schemeClr val="bg1"/>
                  </a:solidFill>
                  <a:latin typeface="+mn-lt"/>
                </a:rPr>
                <a:t>19th Amendment allowed women to vote—some were elected</a:t>
              </a:r>
            </a:p>
            <a:p>
              <a:pPr eaLnBrk="1" hangingPunct="1">
                <a:spcBef>
                  <a:spcPct val="50000"/>
                </a:spcBef>
                <a:buFont typeface="Times" panose="02020603050405020304" pitchFamily="18" charset="0"/>
                <a:buChar char="•"/>
              </a:pPr>
              <a:r>
                <a:rPr lang="en-US" altLang="en-US" sz="1600" dirty="0">
                  <a:solidFill>
                    <a:schemeClr val="bg1"/>
                  </a:solidFill>
                  <a:latin typeface="+mn-lt"/>
                </a:rPr>
                <a:t>Women joined the workforce in large numbers</a:t>
              </a:r>
            </a:p>
            <a:p>
              <a:pPr eaLnBrk="1" hangingPunct="1">
                <a:spcBef>
                  <a:spcPct val="50000"/>
                </a:spcBef>
                <a:buFont typeface="Times" panose="02020603050405020304" pitchFamily="18" charset="0"/>
                <a:buChar char="•"/>
              </a:pPr>
              <a:r>
                <a:rPr lang="en-US" altLang="en-US" sz="1600" dirty="0">
                  <a:solidFill>
                    <a:schemeClr val="bg1"/>
                  </a:solidFill>
                  <a:latin typeface="+mn-lt"/>
                </a:rPr>
                <a:t>More women attended college</a:t>
              </a:r>
            </a:p>
            <a:p>
              <a:pPr algn="ctr" eaLnBrk="1" hangingPunct="1">
                <a:lnSpc>
                  <a:spcPct val="90000"/>
                </a:lnSpc>
                <a:spcBef>
                  <a:spcPct val="50000"/>
                </a:spcBef>
                <a:buFont typeface="Times" panose="02020603050405020304" pitchFamily="18" charset="0"/>
                <a:buNone/>
              </a:pPr>
              <a:r>
                <a:rPr lang="en-US" altLang="en-US" sz="1800" b="1" dirty="0">
                  <a:solidFill>
                    <a:schemeClr val="bg1"/>
                  </a:solidFill>
                  <a:latin typeface="+mn-lt"/>
                </a:rPr>
                <a:t>Flappers</a:t>
              </a:r>
              <a:endParaRPr lang="en-US" altLang="en-US" sz="1800" dirty="0">
                <a:solidFill>
                  <a:schemeClr val="bg1"/>
                </a:solidFill>
                <a:latin typeface="+mn-lt"/>
              </a:endParaRPr>
            </a:p>
            <a:p>
              <a:pPr eaLnBrk="1" hangingPunct="1">
                <a:lnSpc>
                  <a:spcPct val="90000"/>
                </a:lnSpc>
                <a:spcBef>
                  <a:spcPct val="50000"/>
                </a:spcBef>
                <a:buFont typeface="Times" panose="02020603050405020304" pitchFamily="18" charset="0"/>
                <a:buChar char="•"/>
              </a:pPr>
              <a:r>
                <a:rPr lang="en-US" altLang="en-US" sz="1600" dirty="0">
                  <a:solidFill>
                    <a:schemeClr val="bg1"/>
                  </a:solidFill>
                  <a:latin typeface="+mn-lt"/>
                </a:rPr>
                <a:t>Shocked society—short hair, short skirts, makeup, smoke/drink, dancing, urban lifestyle</a:t>
              </a:r>
            </a:p>
            <a:p>
              <a:pPr eaLnBrk="1" hangingPunct="1">
                <a:lnSpc>
                  <a:spcPct val="90000"/>
                </a:lnSpc>
                <a:spcBef>
                  <a:spcPct val="50000"/>
                </a:spcBef>
                <a:buFont typeface="Times" panose="02020603050405020304" pitchFamily="18" charset="0"/>
                <a:buChar char="•"/>
              </a:pPr>
              <a:r>
                <a:rPr lang="en-US" altLang="en-US" sz="1600" dirty="0">
                  <a:solidFill>
                    <a:schemeClr val="bg1"/>
                  </a:solidFill>
                  <a:latin typeface="+mn-lt"/>
                </a:rPr>
                <a:t>Young, rebellious girls—defied traditional ideas of proper dress and behavior</a:t>
              </a:r>
            </a:p>
            <a:p>
              <a:pPr eaLnBrk="1" hangingPunct="1">
                <a:lnSpc>
                  <a:spcPct val="90000"/>
                </a:lnSpc>
                <a:spcBef>
                  <a:spcPct val="50000"/>
                </a:spcBef>
                <a:buFont typeface="Times" panose="02020603050405020304" pitchFamily="18" charset="0"/>
                <a:buChar char="•"/>
              </a:pPr>
              <a:r>
                <a:rPr lang="en-US" altLang="en-US" sz="1600" dirty="0">
                  <a:solidFill>
                    <a:schemeClr val="bg1"/>
                  </a:solidFill>
                  <a:latin typeface="+mn-lt"/>
                </a:rPr>
                <a:t>Many women disapproved of flappers or wouldn’t dare to be so reckless—not taken seriously by women’s rights reformers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209800"/>
            <a:ext cx="8229600" cy="1143000"/>
          </a:xfrm>
        </p:spPr>
        <p:txBody>
          <a:bodyPr/>
          <a:lstStyle/>
          <a:p>
            <a:r>
              <a:rPr lang="en-US" altLang="en-US">
                <a:latin typeface="Broadway" panose="04040905080B02020502" pitchFamily="82" charset="0"/>
              </a:rPr>
              <a:t>The Roaring Twenties</a:t>
            </a:r>
          </a:p>
        </p:txBody>
      </p:sp>
      <p:sp>
        <p:nvSpPr>
          <p:cNvPr id="5123" name="Content Placeholder 2"/>
          <p:cNvSpPr>
            <a:spLocks noGrp="1"/>
          </p:cNvSpPr>
          <p:nvPr>
            <p:ph idx="1"/>
          </p:nvPr>
        </p:nvSpPr>
        <p:spPr>
          <a:xfrm>
            <a:off x="457200" y="4343400"/>
            <a:ext cx="8229600" cy="1782763"/>
          </a:xfrm>
        </p:spPr>
        <p:txBody>
          <a:bodyPr/>
          <a:lstStyle/>
          <a:p>
            <a:pPr algn="ctr">
              <a:buFontTx/>
              <a:buNone/>
            </a:pPr>
            <a:r>
              <a:rPr lang="en-US" altLang="en-US" dirty="0"/>
              <a:t>Unit 9:  Prosperity and Depression</a:t>
            </a:r>
          </a:p>
          <a:p>
            <a:pPr algn="ctr">
              <a:buFontTx/>
              <a:buNone/>
            </a:pPr>
            <a:r>
              <a:rPr lang="en-US" altLang="en-US" dirty="0"/>
              <a:t>Module 17</a:t>
            </a:r>
          </a:p>
          <a:p>
            <a:pPr algn="ctr">
              <a:buFontTx/>
              <a:buNone/>
            </a:pP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76200"/>
            <a:ext cx="8077200" cy="457200"/>
          </a:xfrm>
          <a:noFill/>
        </p:spPr>
        <p:txBody>
          <a:bodyPr/>
          <a:lstStyle/>
          <a:p>
            <a:r>
              <a:rPr lang="en-US" altLang="en-US" sz="3600" dirty="0">
                <a:latin typeface="Broadway" panose="04040905080B02020502" pitchFamily="82" charset="0"/>
              </a:rPr>
              <a:t>The Rise of Fundamentalism</a:t>
            </a:r>
          </a:p>
        </p:txBody>
      </p:sp>
      <p:sp>
        <p:nvSpPr>
          <p:cNvPr id="64515" name="Rectangle 3"/>
          <p:cNvSpPr>
            <a:spLocks noGrp="1" noChangeArrowheads="1"/>
          </p:cNvSpPr>
          <p:nvPr>
            <p:ph type="body" sz="half" idx="1"/>
          </p:nvPr>
        </p:nvSpPr>
        <p:spPr>
          <a:xfrm>
            <a:off x="228600" y="609600"/>
            <a:ext cx="4191000" cy="6096000"/>
          </a:xfrm>
          <a:solidFill>
            <a:srgbClr val="336633"/>
          </a:solidFill>
          <a:ln algn="ctr"/>
        </p:spPr>
        <p:txBody>
          <a:bodyPr>
            <a:normAutofit fontScale="77500" lnSpcReduction="20000"/>
          </a:bodyPr>
          <a:lstStyle/>
          <a:p>
            <a:pPr marL="0" indent="0" algn="ctr">
              <a:spcBef>
                <a:spcPct val="50000"/>
              </a:spcBef>
              <a:buNone/>
              <a:defRPr/>
            </a:pPr>
            <a:r>
              <a:rPr lang="en-US" sz="2400" b="1" dirty="0">
                <a:solidFill>
                  <a:schemeClr val="bg1"/>
                </a:solidFill>
              </a:rPr>
              <a:t>Religious Revivals Swept America</a:t>
            </a:r>
          </a:p>
          <a:p>
            <a:pPr>
              <a:spcBef>
                <a:spcPct val="50000"/>
              </a:spcBef>
              <a:defRPr/>
            </a:pPr>
            <a:r>
              <a:rPr lang="en-US" sz="2300" b="1" dirty="0">
                <a:solidFill>
                  <a:schemeClr val="bg1"/>
                </a:solidFill>
              </a:rPr>
              <a:t>Billy Sunday</a:t>
            </a:r>
          </a:p>
          <a:p>
            <a:pPr lvl="1" indent="-342900">
              <a:spcBef>
                <a:spcPct val="50000"/>
              </a:spcBef>
              <a:buFont typeface="+mj-lt"/>
              <a:buAutoNum type="arabicPeriod"/>
              <a:defRPr/>
            </a:pPr>
            <a:r>
              <a:rPr lang="en-US" sz="1900" dirty="0">
                <a:solidFill>
                  <a:schemeClr val="bg1"/>
                </a:solidFill>
              </a:rPr>
              <a:t>Former pro baseball player and ordained minister</a:t>
            </a:r>
          </a:p>
          <a:p>
            <a:pPr lvl="1" indent="-342900">
              <a:spcBef>
                <a:spcPct val="50000"/>
              </a:spcBef>
              <a:buFont typeface="+mj-lt"/>
              <a:buAutoNum type="arabicPeriod"/>
              <a:defRPr/>
            </a:pPr>
            <a:r>
              <a:rPr lang="en-US" sz="1900" dirty="0">
                <a:solidFill>
                  <a:schemeClr val="bg1"/>
                </a:solidFill>
              </a:rPr>
              <a:t>Condemned radicals, rampant greed</a:t>
            </a:r>
          </a:p>
          <a:p>
            <a:pPr lvl="1" indent="-342900">
              <a:spcBef>
                <a:spcPct val="50000"/>
              </a:spcBef>
              <a:buFont typeface="+mj-lt"/>
              <a:buAutoNum type="arabicPeriod"/>
              <a:defRPr/>
            </a:pPr>
            <a:r>
              <a:rPr lang="en-US" sz="1900" dirty="0">
                <a:solidFill>
                  <a:schemeClr val="bg1"/>
                </a:solidFill>
              </a:rPr>
              <a:t>Criticized the attitudes toward women &amp; materialism—Rural America’s ideals.</a:t>
            </a:r>
          </a:p>
          <a:p>
            <a:pPr lvl="1" indent="-342900">
              <a:spcBef>
                <a:spcPct val="50000"/>
              </a:spcBef>
              <a:buFont typeface="+mj-lt"/>
              <a:buAutoNum type="arabicPeriod"/>
              <a:defRPr/>
            </a:pPr>
            <a:r>
              <a:rPr lang="en-US" sz="1900" dirty="0">
                <a:solidFill>
                  <a:schemeClr val="bg1"/>
                </a:solidFill>
              </a:rPr>
              <a:t>Simple message of faith &amp; life—forgiven &amp; born-again—2</a:t>
            </a:r>
            <a:r>
              <a:rPr lang="en-US" sz="1900" baseline="30000" dirty="0">
                <a:solidFill>
                  <a:schemeClr val="bg1"/>
                </a:solidFill>
              </a:rPr>
              <a:t>nd</a:t>
            </a:r>
            <a:r>
              <a:rPr lang="en-US" sz="1900" dirty="0">
                <a:solidFill>
                  <a:schemeClr val="bg1"/>
                </a:solidFill>
              </a:rPr>
              <a:t> chance</a:t>
            </a:r>
          </a:p>
          <a:p>
            <a:pPr lvl="1" indent="-342900">
              <a:spcBef>
                <a:spcPct val="50000"/>
              </a:spcBef>
              <a:buFont typeface="+mj-lt"/>
              <a:buAutoNum type="arabicPeriod"/>
              <a:defRPr/>
            </a:pPr>
            <a:r>
              <a:rPr lang="en-US" sz="1900" dirty="0">
                <a:solidFill>
                  <a:schemeClr val="bg1"/>
                </a:solidFill>
              </a:rPr>
              <a:t>Based on a literal translation of the Bible called fundamentalism. </a:t>
            </a:r>
          </a:p>
          <a:p>
            <a:pPr lvl="1" indent="-342900">
              <a:spcBef>
                <a:spcPct val="50000"/>
              </a:spcBef>
              <a:buFont typeface="+mj-lt"/>
              <a:buAutoNum type="arabicPeriod"/>
              <a:defRPr/>
            </a:pPr>
            <a:r>
              <a:rPr lang="en-US" sz="1900" dirty="0">
                <a:solidFill>
                  <a:schemeClr val="bg1"/>
                </a:solidFill>
              </a:rPr>
              <a:t>Influenced Billy Graham &amp; Martin Luther King, Jr.</a:t>
            </a:r>
          </a:p>
          <a:p>
            <a:pPr>
              <a:spcBef>
                <a:spcPct val="50000"/>
              </a:spcBef>
              <a:defRPr/>
            </a:pPr>
            <a:r>
              <a:rPr lang="en-US" sz="2300" b="1" dirty="0">
                <a:solidFill>
                  <a:schemeClr val="bg1"/>
                </a:solidFill>
              </a:rPr>
              <a:t>Aimee </a:t>
            </a:r>
            <a:r>
              <a:rPr lang="en-US" sz="2300" b="1" dirty="0" err="1">
                <a:solidFill>
                  <a:schemeClr val="bg1"/>
                </a:solidFill>
              </a:rPr>
              <a:t>Semple</a:t>
            </a:r>
            <a:r>
              <a:rPr lang="en-US" sz="2300" b="1" dirty="0">
                <a:solidFill>
                  <a:schemeClr val="bg1"/>
                </a:solidFill>
              </a:rPr>
              <a:t> McPherson</a:t>
            </a:r>
          </a:p>
          <a:p>
            <a:pPr lvl="1" indent="-342900">
              <a:spcBef>
                <a:spcPct val="50000"/>
              </a:spcBef>
              <a:buFont typeface="+mj-lt"/>
              <a:buAutoNum type="arabicPeriod"/>
              <a:defRPr/>
            </a:pPr>
            <a:r>
              <a:rPr lang="en-US" sz="1900" dirty="0">
                <a:solidFill>
                  <a:schemeClr val="bg1"/>
                </a:solidFill>
              </a:rPr>
              <a:t>Female fundamentalist preacher</a:t>
            </a:r>
          </a:p>
          <a:p>
            <a:pPr lvl="1" indent="-342900">
              <a:spcBef>
                <a:spcPct val="50000"/>
              </a:spcBef>
              <a:buFont typeface="+mj-lt"/>
              <a:buAutoNum type="arabicPeriod"/>
              <a:defRPr/>
            </a:pPr>
            <a:r>
              <a:rPr lang="en-US" sz="1900" dirty="0">
                <a:solidFill>
                  <a:schemeClr val="bg1"/>
                </a:solidFill>
              </a:rPr>
              <a:t>Embraced some of the glamour that other fundamentalists warned about</a:t>
            </a:r>
          </a:p>
          <a:p>
            <a:pPr lvl="1" indent="-342900">
              <a:spcBef>
                <a:spcPct val="50000"/>
              </a:spcBef>
              <a:buFont typeface="+mj-lt"/>
              <a:buAutoNum type="arabicPeriod"/>
              <a:defRPr/>
            </a:pPr>
            <a:r>
              <a:rPr lang="en-US" sz="1900" dirty="0">
                <a:solidFill>
                  <a:schemeClr val="bg1"/>
                </a:solidFill>
              </a:rPr>
              <a:t>Especially well known for healing the sick through prayer.</a:t>
            </a:r>
          </a:p>
          <a:p>
            <a:pPr lvl="1" indent="-342900">
              <a:spcBef>
                <a:spcPct val="50000"/>
              </a:spcBef>
              <a:buFont typeface="+mj-lt"/>
              <a:buAutoNum type="arabicPeriod"/>
              <a:defRPr/>
            </a:pPr>
            <a:r>
              <a:rPr lang="en-US" sz="1900" dirty="0">
                <a:solidFill>
                  <a:schemeClr val="bg1"/>
                </a:solidFill>
              </a:rPr>
              <a:t>Controversial—fund-raising scandal</a:t>
            </a:r>
          </a:p>
        </p:txBody>
      </p:sp>
      <p:sp>
        <p:nvSpPr>
          <p:cNvPr id="64516" name="Rectangle 4"/>
          <p:cNvSpPr>
            <a:spLocks noGrp="1" noChangeArrowheads="1"/>
          </p:cNvSpPr>
          <p:nvPr>
            <p:ph type="body" sz="half" idx="2"/>
          </p:nvPr>
        </p:nvSpPr>
        <p:spPr>
          <a:xfrm>
            <a:off x="4495800" y="609600"/>
            <a:ext cx="4495800" cy="6096000"/>
          </a:xfrm>
          <a:solidFill>
            <a:srgbClr val="336633"/>
          </a:solidFill>
        </p:spPr>
        <p:txBody>
          <a:bodyPr/>
          <a:lstStyle/>
          <a:p>
            <a:pPr marL="228600" indent="-228600" algn="ctr">
              <a:spcBef>
                <a:spcPct val="50000"/>
              </a:spcBef>
              <a:buFontTx/>
              <a:buNone/>
              <a:defRPr/>
            </a:pPr>
            <a:r>
              <a:rPr lang="en-US" sz="2000" b="1" dirty="0">
                <a:solidFill>
                  <a:schemeClr val="bg1"/>
                </a:solidFill>
              </a:rPr>
              <a:t>Scopes Trial</a:t>
            </a:r>
          </a:p>
          <a:p>
            <a:pPr marL="228600" indent="-228600">
              <a:spcBef>
                <a:spcPct val="50000"/>
              </a:spcBef>
              <a:defRPr/>
            </a:pPr>
            <a:r>
              <a:rPr lang="en-US" sz="1800" dirty="0">
                <a:solidFill>
                  <a:schemeClr val="bg1"/>
                </a:solidFill>
              </a:rPr>
              <a:t>Tennessee case over the teaching of Darwin’s Theory of Evolution</a:t>
            </a:r>
          </a:p>
          <a:p>
            <a:pPr marL="228600" indent="-228600">
              <a:spcBef>
                <a:spcPct val="50000"/>
              </a:spcBef>
              <a:defRPr/>
            </a:pPr>
            <a:r>
              <a:rPr lang="en-US" sz="1800" dirty="0">
                <a:solidFill>
                  <a:schemeClr val="bg1"/>
                </a:solidFill>
              </a:rPr>
              <a:t>Focused attention on fundamentalism vs. science</a:t>
            </a:r>
          </a:p>
          <a:p>
            <a:pPr marL="228600" indent="-228600">
              <a:spcBef>
                <a:spcPct val="50000"/>
              </a:spcBef>
              <a:defRPr/>
            </a:pPr>
            <a:r>
              <a:rPr lang="en-US" sz="1800" dirty="0">
                <a:solidFill>
                  <a:schemeClr val="bg1"/>
                </a:solidFill>
              </a:rPr>
              <a:t>Led to limits on public religious action—Am. Civil Liberties Union (ACLU</a:t>
            </a:r>
            <a:r>
              <a:rPr lang="en-US" sz="1600" dirty="0">
                <a:solidFill>
                  <a:schemeClr val="bg1"/>
                </a:solidFill>
              </a:rPr>
              <a:t>)</a:t>
            </a:r>
          </a:p>
          <a:p>
            <a:pPr marL="228600" indent="-228600" algn="ctr">
              <a:spcBef>
                <a:spcPct val="50000"/>
              </a:spcBef>
              <a:buFontTx/>
              <a:buNone/>
              <a:defRPr/>
            </a:pPr>
            <a:r>
              <a:rPr lang="en-US" sz="2000" b="1" dirty="0">
                <a:solidFill>
                  <a:schemeClr val="bg1"/>
                </a:solidFill>
              </a:rPr>
              <a:t>Prohibition on Alcohol</a:t>
            </a:r>
          </a:p>
          <a:p>
            <a:pPr marL="228600" indent="-228600">
              <a:spcBef>
                <a:spcPct val="50000"/>
              </a:spcBef>
              <a:defRPr/>
            </a:pPr>
            <a:r>
              <a:rPr lang="en-US" sz="1800" dirty="0">
                <a:solidFill>
                  <a:schemeClr val="bg1"/>
                </a:solidFill>
              </a:rPr>
              <a:t>Temperance Reforms (1800s) were aided by the Progressives (1900s)</a:t>
            </a:r>
          </a:p>
          <a:p>
            <a:pPr marL="228600" indent="-228600">
              <a:spcBef>
                <a:spcPct val="50000"/>
              </a:spcBef>
              <a:defRPr/>
            </a:pPr>
            <a:r>
              <a:rPr lang="en-US" sz="1800" dirty="0">
                <a:solidFill>
                  <a:schemeClr val="bg1"/>
                </a:solidFill>
              </a:rPr>
              <a:t>Health &amp; Safety/Protestant Christian groups pushed for Prohibition Reforms</a:t>
            </a:r>
          </a:p>
          <a:p>
            <a:pPr marL="228600" indent="-228600">
              <a:spcBef>
                <a:spcPct val="50000"/>
              </a:spcBef>
              <a:defRPr/>
            </a:pPr>
            <a:r>
              <a:rPr lang="en-US" sz="1800" dirty="0">
                <a:solidFill>
                  <a:schemeClr val="bg1"/>
                </a:solidFill>
              </a:rPr>
              <a:t>1917—50+% of states had passed it</a:t>
            </a:r>
          </a:p>
          <a:p>
            <a:pPr marL="228600" indent="-228600">
              <a:spcBef>
                <a:spcPct val="50000"/>
              </a:spcBef>
              <a:defRPr/>
            </a:pPr>
            <a:r>
              <a:rPr lang="en-US" sz="1800" dirty="0">
                <a:solidFill>
                  <a:schemeClr val="bg1"/>
                </a:solidFill>
              </a:rPr>
              <a:t>18</a:t>
            </a:r>
            <a:r>
              <a:rPr lang="en-US" sz="1800" baseline="30000" dirty="0">
                <a:solidFill>
                  <a:schemeClr val="bg1"/>
                </a:solidFill>
              </a:rPr>
              <a:t>th</a:t>
            </a:r>
            <a:r>
              <a:rPr lang="en-US" sz="1800" dirty="0">
                <a:solidFill>
                  <a:schemeClr val="bg1"/>
                </a:solidFill>
              </a:rPr>
              <a:t> Amendment—proposed in 1917 &amp; ratified in 1919</a:t>
            </a:r>
          </a:p>
          <a:p>
            <a:pPr marL="228600" indent="-228600">
              <a:spcBef>
                <a:spcPct val="50000"/>
              </a:spcBef>
              <a:defRPr/>
            </a:pPr>
            <a:r>
              <a:rPr lang="en-US" sz="1800" dirty="0">
                <a:solidFill>
                  <a:schemeClr val="bg1"/>
                </a:solidFill>
              </a:rPr>
              <a:t>Volstead Act (1919) enforced it in US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4515"/>
                                        </p:tgtEl>
                                        <p:attrNameLst>
                                          <p:attrName>style.visibility</p:attrName>
                                        </p:attrNameLst>
                                      </p:cBhvr>
                                      <p:to>
                                        <p:strVal val="visible"/>
                                      </p:to>
                                    </p:set>
                                    <p:anim calcmode="lin" valueType="num">
                                      <p:cBhvr additive="base">
                                        <p:cTn id="7" dur="500" fill="hold"/>
                                        <p:tgtEl>
                                          <p:spTgt spid="64515"/>
                                        </p:tgtEl>
                                        <p:attrNameLst>
                                          <p:attrName>ppt_x</p:attrName>
                                        </p:attrNameLst>
                                      </p:cBhvr>
                                      <p:tavLst>
                                        <p:tav tm="0">
                                          <p:val>
                                            <p:strVal val="0-#ppt_w/2"/>
                                          </p:val>
                                        </p:tav>
                                        <p:tav tm="100000">
                                          <p:val>
                                            <p:strVal val="#ppt_x"/>
                                          </p:val>
                                        </p:tav>
                                      </p:tavLst>
                                    </p:anim>
                                    <p:anim calcmode="lin" valueType="num">
                                      <p:cBhvr additive="base">
                                        <p:cTn id="8" dur="500" fill="hold"/>
                                        <p:tgtEl>
                                          <p:spTgt spid="6451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4516"/>
                                        </p:tgtEl>
                                        <p:attrNameLst>
                                          <p:attrName>style.visibility</p:attrName>
                                        </p:attrNameLst>
                                      </p:cBhvr>
                                      <p:to>
                                        <p:strVal val="visible"/>
                                      </p:to>
                                    </p:set>
                                    <p:anim calcmode="lin" valueType="num">
                                      <p:cBhvr additive="base">
                                        <p:cTn id="13" dur="500" fill="hold"/>
                                        <p:tgtEl>
                                          <p:spTgt spid="64516"/>
                                        </p:tgtEl>
                                        <p:attrNameLst>
                                          <p:attrName>ppt_x</p:attrName>
                                        </p:attrNameLst>
                                      </p:cBhvr>
                                      <p:tavLst>
                                        <p:tav tm="0">
                                          <p:val>
                                            <p:strVal val="1+#ppt_w/2"/>
                                          </p:val>
                                        </p:tav>
                                        <p:tav tm="100000">
                                          <p:val>
                                            <p:strVal val="#ppt_x"/>
                                          </p:val>
                                        </p:tav>
                                      </p:tavLst>
                                    </p:anim>
                                    <p:anim calcmode="lin" valueType="num">
                                      <p:cBhvr additive="base">
                                        <p:cTn id="14" dur="500" fill="hold"/>
                                        <p:tgtEl>
                                          <p:spTgt spid="645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animBg="1" autoUpdateAnimBg="0"/>
      <p:bldP spid="64516"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533400" y="152400"/>
            <a:ext cx="8077200" cy="533400"/>
          </a:xfrm>
        </p:spPr>
        <p:txBody>
          <a:bodyPr/>
          <a:lstStyle/>
          <a:p>
            <a:pPr>
              <a:defRPr/>
            </a:pPr>
            <a:r>
              <a:rPr lang="en-US" sz="3600" dirty="0">
                <a:latin typeface="Broadway" panose="04040905080B02020502" pitchFamily="82" charset="0"/>
              </a:rPr>
              <a:t>Enforcing Prohibition</a:t>
            </a:r>
            <a:endParaRPr lang="en-US" sz="3600" dirty="0">
              <a:effectLst>
                <a:outerShdw blurRad="38100" dist="38100" dir="2700000" algn="tl">
                  <a:srgbClr val="C0C0C0"/>
                </a:outerShdw>
              </a:effectLst>
              <a:latin typeface="Broadway" panose="04040905080B02020502" pitchFamily="82" charset="0"/>
            </a:endParaRPr>
          </a:p>
        </p:txBody>
      </p:sp>
      <p:sp>
        <p:nvSpPr>
          <p:cNvPr id="32771" name="Rectangle 3"/>
          <p:cNvSpPr>
            <a:spLocks noGrp="1" noChangeArrowheads="1"/>
          </p:cNvSpPr>
          <p:nvPr>
            <p:ph type="body" idx="1"/>
          </p:nvPr>
        </p:nvSpPr>
        <p:spPr>
          <a:xfrm>
            <a:off x="228600" y="762000"/>
            <a:ext cx="8610600" cy="5715000"/>
          </a:xfrm>
          <a:ln>
            <a:solidFill>
              <a:schemeClr val="tx1"/>
            </a:solidFill>
            <a:miter lim="800000"/>
            <a:headEnd/>
            <a:tailEnd/>
          </a:ln>
        </p:spPr>
        <p:txBody>
          <a:bodyPr anchor="ctr"/>
          <a:lstStyle/>
          <a:p>
            <a:pPr>
              <a:lnSpc>
                <a:spcPct val="80000"/>
              </a:lnSpc>
              <a:spcBef>
                <a:spcPct val="50000"/>
              </a:spcBef>
              <a:buFont typeface="Times" panose="02020603050405020304" pitchFamily="18" charset="0"/>
              <a:buChar char="•"/>
            </a:pPr>
            <a:r>
              <a:rPr lang="en-US" altLang="en-US" sz="2200" dirty="0"/>
              <a:t>Enforcing the new Prohibition law proved to be virtually impossible, as making, transporting, and selling alcohol was illegal, but drinking it was not.</a:t>
            </a:r>
          </a:p>
          <a:p>
            <a:pPr>
              <a:lnSpc>
                <a:spcPct val="80000"/>
              </a:lnSpc>
              <a:spcBef>
                <a:spcPct val="50000"/>
              </a:spcBef>
              <a:buFont typeface="Times" panose="02020603050405020304" pitchFamily="18" charset="0"/>
              <a:buChar char="•"/>
            </a:pPr>
            <a:r>
              <a:rPr lang="en-US" altLang="en-US" sz="2200" dirty="0"/>
              <a:t>Prohibition gave rise to huge smuggling operations, as alcohol slipped into the country through states like Michigan on the Canadian border.</a:t>
            </a:r>
          </a:p>
          <a:p>
            <a:pPr>
              <a:lnSpc>
                <a:spcPct val="80000"/>
              </a:lnSpc>
              <a:spcBef>
                <a:spcPct val="50000"/>
              </a:spcBef>
              <a:buFont typeface="Times" panose="02020603050405020304" pitchFamily="18" charset="0"/>
              <a:buChar char="•"/>
            </a:pPr>
            <a:r>
              <a:rPr lang="en-US" altLang="en-US" sz="2200" dirty="0"/>
              <a:t>Federal officials estimated that in 1925 they caught only 5 percent of all the illegal liquor entering the country.</a:t>
            </a:r>
          </a:p>
          <a:p>
            <a:pPr>
              <a:lnSpc>
                <a:spcPct val="80000"/>
              </a:lnSpc>
              <a:spcBef>
                <a:spcPct val="50000"/>
              </a:spcBef>
              <a:buFont typeface="Times" panose="02020603050405020304" pitchFamily="18" charset="0"/>
              <a:buChar char="•"/>
            </a:pPr>
            <a:r>
              <a:rPr lang="en-US" altLang="en-US" sz="2200" dirty="0"/>
              <a:t>Many people also made their own liquor using homemade equipment, or got alcohol from doctors as medicine.</a:t>
            </a:r>
          </a:p>
          <a:p>
            <a:pPr>
              <a:lnSpc>
                <a:spcPct val="80000"/>
              </a:lnSpc>
              <a:spcBef>
                <a:spcPct val="50000"/>
              </a:spcBef>
              <a:buFont typeface="Times" panose="02020603050405020304" pitchFamily="18" charset="0"/>
              <a:buChar char="•"/>
            </a:pPr>
            <a:r>
              <a:rPr lang="en-US" altLang="en-US" sz="2200" dirty="0"/>
              <a:t>The illegal liquor business was part of organized crime—Chicago gangster Al Capone’s crew, who smashed competition, then frightened and bribed police and officials.</a:t>
            </a:r>
          </a:p>
          <a:p>
            <a:pPr>
              <a:lnSpc>
                <a:spcPct val="80000"/>
              </a:lnSpc>
              <a:spcBef>
                <a:spcPct val="50000"/>
              </a:spcBef>
              <a:buFont typeface="Times" panose="02020603050405020304" pitchFamily="18" charset="0"/>
              <a:buChar char="•"/>
            </a:pPr>
            <a:r>
              <a:rPr lang="en-US" altLang="en-US" sz="2200" dirty="0"/>
              <a:t>Only 3,000 Prohibition agents nationwide worked to enforce the law.</a:t>
            </a:r>
          </a:p>
          <a:p>
            <a:pPr>
              <a:lnSpc>
                <a:spcPct val="80000"/>
              </a:lnSpc>
              <a:spcBef>
                <a:spcPct val="50000"/>
              </a:spcBef>
              <a:buFont typeface="Times" panose="02020603050405020304" pitchFamily="18" charset="0"/>
              <a:buChar char="•"/>
            </a:pPr>
            <a:r>
              <a:rPr lang="en-US" altLang="en-US" sz="2200" dirty="0"/>
              <a:t>Millions of Americans violated the laws, but it would be many years before Prohibition came to an end.</a:t>
            </a:r>
          </a:p>
        </p:txBody>
      </p:sp>
      <p:sp>
        <p:nvSpPr>
          <p:cNvPr id="32772" name="Rectangle 4">
            <a:hlinkClick r:id="" action="ppaction://hlinkshowjump?jump=firstslide"/>
          </p:cNvPr>
          <p:cNvSpPr>
            <a:spLocks noChangeArrowheads="1"/>
          </p:cNvSpPr>
          <p:nvPr/>
        </p:nvSpPr>
        <p:spPr bwMode="auto">
          <a:xfrm>
            <a:off x="6934200" y="6019800"/>
            <a:ext cx="60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4" name="Rectangle 6"/>
          <p:cNvSpPr>
            <a:spLocks noGrp="1" noChangeArrowheads="1"/>
          </p:cNvSpPr>
          <p:nvPr>
            <p:ph type="title"/>
          </p:nvPr>
        </p:nvSpPr>
        <p:spPr>
          <a:xfrm>
            <a:off x="153576" y="76200"/>
            <a:ext cx="8867032" cy="558800"/>
          </a:xfrm>
        </p:spPr>
        <p:txBody>
          <a:bodyPr anchor="t"/>
          <a:lstStyle/>
          <a:p>
            <a:pPr>
              <a:defRPr/>
            </a:pPr>
            <a:r>
              <a:rPr lang="en-US" sz="3200" dirty="0">
                <a:latin typeface="Broadway" panose="04040905080B02020502" pitchFamily="82" charset="0"/>
              </a:rPr>
              <a:t>The Arts and Pop Culture</a:t>
            </a:r>
            <a:endParaRPr lang="en-US" sz="3200" dirty="0">
              <a:effectLst>
                <a:outerShdw blurRad="38100" dist="38100" dir="2700000" algn="tl">
                  <a:srgbClr val="C0C0C0"/>
                </a:outerShdw>
              </a:effectLst>
              <a:latin typeface="Broadway" panose="04040905080B02020502" pitchFamily="82" charset="0"/>
            </a:endParaRPr>
          </a:p>
        </p:txBody>
      </p:sp>
      <p:grpSp>
        <p:nvGrpSpPr>
          <p:cNvPr id="2" name="Group 9"/>
          <p:cNvGrpSpPr>
            <a:grpSpLocks/>
          </p:cNvGrpSpPr>
          <p:nvPr/>
        </p:nvGrpSpPr>
        <p:grpSpPr bwMode="auto">
          <a:xfrm>
            <a:off x="4809661" y="685799"/>
            <a:ext cx="4343400" cy="5842873"/>
            <a:chOff x="3504" y="1248"/>
            <a:chExt cx="1584" cy="2448"/>
          </a:xfrm>
        </p:grpSpPr>
        <p:grpSp>
          <p:nvGrpSpPr>
            <p:cNvPr id="33806" name="Group 10"/>
            <p:cNvGrpSpPr>
              <a:grpSpLocks/>
            </p:cNvGrpSpPr>
            <p:nvPr/>
          </p:nvGrpSpPr>
          <p:grpSpPr bwMode="auto">
            <a:xfrm>
              <a:off x="3504" y="1248"/>
              <a:ext cx="1584" cy="2448"/>
              <a:chOff x="3504" y="1248"/>
              <a:chExt cx="1584" cy="2448"/>
            </a:xfrm>
          </p:grpSpPr>
          <p:sp>
            <p:nvSpPr>
              <p:cNvPr id="33808" name="Rectangle 11"/>
              <p:cNvSpPr>
                <a:spLocks noChangeArrowheads="1"/>
              </p:cNvSpPr>
              <p:nvPr/>
            </p:nvSpPr>
            <p:spPr bwMode="auto">
              <a:xfrm>
                <a:off x="3504" y="1248"/>
                <a:ext cx="1539" cy="2448"/>
              </a:xfrm>
              <a:prstGeom prst="rect">
                <a:avLst/>
              </a:prstGeom>
              <a:solidFill>
                <a:srgbClr val="336633"/>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600">
                  <a:solidFill>
                    <a:schemeClr val="bg1"/>
                  </a:solidFill>
                  <a:latin typeface="+mn-lt"/>
                </a:endParaRPr>
              </a:p>
            </p:txBody>
          </p:sp>
          <p:sp>
            <p:nvSpPr>
              <p:cNvPr id="33809" name="Text Box 12"/>
              <p:cNvSpPr txBox="1">
                <a:spLocks noChangeArrowheads="1"/>
              </p:cNvSpPr>
              <p:nvPr/>
            </p:nvSpPr>
            <p:spPr bwMode="auto">
              <a:xfrm>
                <a:off x="3504" y="1292"/>
                <a:ext cx="1584"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n-US" altLang="en-US" sz="1600">
                  <a:solidFill>
                    <a:schemeClr val="bg1"/>
                  </a:solidFill>
                  <a:latin typeface="+mn-lt"/>
                </a:endParaRPr>
              </a:p>
              <a:p>
                <a:pPr algn="ctr" eaLnBrk="1" hangingPunct="1">
                  <a:spcBef>
                    <a:spcPct val="50000"/>
                  </a:spcBef>
                  <a:buFontTx/>
                  <a:buNone/>
                </a:pPr>
                <a:endParaRPr lang="en-US" altLang="en-US" sz="1600">
                  <a:solidFill>
                    <a:schemeClr val="bg1"/>
                  </a:solidFill>
                  <a:latin typeface="+mn-lt"/>
                </a:endParaRPr>
              </a:p>
            </p:txBody>
          </p:sp>
        </p:grpSp>
        <p:sp>
          <p:nvSpPr>
            <p:cNvPr id="33807" name="Rectangle 13"/>
            <p:cNvSpPr>
              <a:spLocks noChangeArrowheads="1"/>
            </p:cNvSpPr>
            <p:nvPr/>
          </p:nvSpPr>
          <p:spPr bwMode="auto">
            <a:xfrm>
              <a:off x="3549" y="1282"/>
              <a:ext cx="1491" cy="2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ts val="600"/>
                </a:spcBef>
                <a:buFont typeface="Times" panose="02020603050405020304" pitchFamily="18" charset="0"/>
                <a:buNone/>
              </a:pPr>
              <a:r>
                <a:rPr lang="en-US" altLang="en-US" sz="2000" b="1" dirty="0">
                  <a:solidFill>
                    <a:schemeClr val="bg1"/>
                  </a:solidFill>
                  <a:latin typeface="+mn-lt"/>
                </a:rPr>
                <a:t>Rise of the Radio</a:t>
              </a:r>
              <a:endParaRPr lang="en-US" altLang="en-US" sz="1800" b="1" dirty="0">
                <a:solidFill>
                  <a:schemeClr val="bg1"/>
                </a:solidFill>
                <a:latin typeface="+mn-lt"/>
              </a:endParaRPr>
            </a:p>
            <a:p>
              <a:pPr eaLnBrk="1" hangingPunct="1">
                <a:spcBef>
                  <a:spcPts val="600"/>
                </a:spcBef>
                <a:buFont typeface="Times" panose="02020603050405020304" pitchFamily="18" charset="0"/>
                <a:buChar char="•"/>
              </a:pPr>
              <a:r>
                <a:rPr lang="en-US" altLang="en-US" sz="1800" dirty="0" err="1">
                  <a:solidFill>
                    <a:schemeClr val="bg1"/>
                  </a:solidFill>
                  <a:latin typeface="+mn-lt"/>
                </a:rPr>
                <a:t>Guglielmo</a:t>
              </a:r>
              <a:r>
                <a:rPr lang="en-US" altLang="en-US" sz="1800" dirty="0">
                  <a:solidFill>
                    <a:schemeClr val="bg1"/>
                  </a:solidFill>
                  <a:latin typeface="+mn-lt"/>
                </a:rPr>
                <a:t> Marconi invented the radio (1894)</a:t>
              </a:r>
            </a:p>
            <a:p>
              <a:pPr eaLnBrk="1" hangingPunct="1">
                <a:spcBef>
                  <a:spcPts val="600"/>
                </a:spcBef>
                <a:buFont typeface="Times" panose="02020603050405020304" pitchFamily="18" charset="0"/>
                <a:buChar char="•"/>
              </a:pPr>
              <a:r>
                <a:rPr lang="en-US" altLang="en-US" sz="1800" dirty="0">
                  <a:solidFill>
                    <a:schemeClr val="bg1"/>
                  </a:solidFill>
                  <a:latin typeface="+mn-lt"/>
                </a:rPr>
                <a:t>By 1910—military &amp; ships used it</a:t>
              </a:r>
            </a:p>
            <a:p>
              <a:pPr eaLnBrk="1" hangingPunct="1">
                <a:spcBef>
                  <a:spcPts val="600"/>
                </a:spcBef>
                <a:buFont typeface="Times" panose="02020603050405020304" pitchFamily="18" charset="0"/>
                <a:buChar char="•"/>
              </a:pPr>
              <a:r>
                <a:rPr lang="en-US" altLang="en-US" sz="1800" dirty="0">
                  <a:solidFill>
                    <a:schemeClr val="bg1"/>
                  </a:solidFill>
                  <a:latin typeface="+mn-lt"/>
                </a:rPr>
                <a:t>1920—Radio hobbyist in Pittsburgh broadcast music on his radio</a:t>
              </a:r>
            </a:p>
            <a:p>
              <a:pPr eaLnBrk="1" hangingPunct="1">
                <a:spcBef>
                  <a:spcPts val="600"/>
                </a:spcBef>
                <a:buFont typeface="Times" panose="02020603050405020304" pitchFamily="18" charset="0"/>
                <a:buChar char="•"/>
              </a:pPr>
              <a:r>
                <a:rPr lang="en-US" altLang="en-US" sz="1800" dirty="0">
                  <a:solidFill>
                    <a:schemeClr val="bg1"/>
                  </a:solidFill>
                  <a:latin typeface="+mn-lt"/>
                </a:rPr>
                <a:t>10/1920—George Westinghouse started KDKA, 1</a:t>
              </a:r>
              <a:r>
                <a:rPr lang="en-US" altLang="en-US" sz="1800" baseline="30000" dirty="0">
                  <a:solidFill>
                    <a:schemeClr val="bg1"/>
                  </a:solidFill>
                  <a:latin typeface="+mn-lt"/>
                </a:rPr>
                <a:t>st</a:t>
              </a:r>
              <a:r>
                <a:rPr lang="en-US" altLang="en-US" sz="1800" dirty="0">
                  <a:solidFill>
                    <a:schemeClr val="bg1"/>
                  </a:solidFill>
                  <a:latin typeface="+mn-lt"/>
                </a:rPr>
                <a:t> radio station</a:t>
              </a:r>
            </a:p>
            <a:p>
              <a:pPr eaLnBrk="1" hangingPunct="1">
                <a:spcBef>
                  <a:spcPts val="600"/>
                </a:spcBef>
                <a:buFont typeface="Times" panose="02020603050405020304" pitchFamily="18" charset="0"/>
                <a:buChar char="•"/>
              </a:pPr>
              <a:r>
                <a:rPr lang="en-US" altLang="en-US" sz="1800" dirty="0">
                  <a:solidFill>
                    <a:schemeClr val="bg1"/>
                  </a:solidFill>
                  <a:latin typeface="+mn-lt"/>
                </a:rPr>
                <a:t>By 1922—570 stations in the US</a:t>
              </a:r>
            </a:p>
            <a:p>
              <a:pPr eaLnBrk="1" hangingPunct="1">
                <a:spcBef>
                  <a:spcPts val="600"/>
                </a:spcBef>
                <a:buFont typeface="Times" panose="02020603050405020304" pitchFamily="18" charset="0"/>
                <a:buChar char="•"/>
              </a:pPr>
              <a:r>
                <a:rPr lang="en-US" altLang="en-US" sz="1800" dirty="0">
                  <a:solidFill>
                    <a:schemeClr val="bg1"/>
                  </a:solidFill>
                  <a:latin typeface="+mn-lt"/>
                </a:rPr>
                <a:t>Better technology drove popularity</a:t>
              </a:r>
            </a:p>
            <a:p>
              <a:pPr marL="0" indent="0" algn="ctr" eaLnBrk="1" hangingPunct="1">
                <a:spcBef>
                  <a:spcPts val="600"/>
                </a:spcBef>
                <a:buNone/>
              </a:pPr>
              <a:r>
                <a:rPr lang="en-US" altLang="en-US" sz="2000" b="1" dirty="0">
                  <a:solidFill>
                    <a:schemeClr val="bg1"/>
                  </a:solidFill>
                  <a:latin typeface="+mn-lt"/>
                </a:rPr>
                <a:t>American Music</a:t>
              </a:r>
            </a:p>
            <a:p>
              <a:pPr eaLnBrk="1" hangingPunct="1">
                <a:spcBef>
                  <a:spcPts val="600"/>
                </a:spcBef>
              </a:pPr>
              <a:r>
                <a:rPr lang="en-US" altLang="en-US" sz="1800" dirty="0">
                  <a:solidFill>
                    <a:schemeClr val="bg1"/>
                  </a:solidFill>
                  <a:latin typeface="+mn-lt"/>
                </a:rPr>
                <a:t>Jazz, Blues, Country, Folk, Western, &amp; Gospel music from everywhere was heard by all—</a:t>
              </a:r>
              <a:r>
                <a:rPr lang="en-US" altLang="en-US" sz="1800" dirty="0" err="1">
                  <a:solidFill>
                    <a:schemeClr val="bg1"/>
                  </a:solidFill>
                  <a:latin typeface="+mn-lt"/>
                </a:rPr>
                <a:t>regional</a:t>
              </a:r>
              <a:r>
                <a:rPr lang="en-US" altLang="en-US" sz="1800" dirty="0" err="1">
                  <a:solidFill>
                    <a:schemeClr val="bg1"/>
                  </a:solidFill>
                  <a:latin typeface="+mn-lt"/>
                  <a:sym typeface="Wingdings" panose="05000000000000000000" pitchFamily="2" charset="2"/>
                </a:rPr>
                <a:t>national</a:t>
              </a:r>
              <a:endParaRPr lang="en-US" altLang="en-US" sz="1800" dirty="0">
                <a:solidFill>
                  <a:schemeClr val="bg1"/>
                </a:solidFill>
                <a:latin typeface="+mn-lt"/>
                <a:sym typeface="Wingdings" panose="05000000000000000000" pitchFamily="2" charset="2"/>
              </a:endParaRPr>
            </a:p>
            <a:p>
              <a:pPr eaLnBrk="1" hangingPunct="1">
                <a:spcBef>
                  <a:spcPts val="600"/>
                </a:spcBef>
              </a:pPr>
              <a:r>
                <a:rPr lang="en-US" altLang="en-US" sz="1800" dirty="0">
                  <a:solidFill>
                    <a:schemeClr val="bg1"/>
                  </a:solidFill>
                  <a:latin typeface="+mn-lt"/>
                  <a:sym typeface="Wingdings" panose="05000000000000000000" pitchFamily="2" charset="2"/>
                </a:rPr>
                <a:t>Radios and record sales spread styles and songs throughout the US</a:t>
              </a:r>
            </a:p>
            <a:p>
              <a:pPr eaLnBrk="1" hangingPunct="1">
                <a:spcBef>
                  <a:spcPts val="600"/>
                </a:spcBef>
              </a:pPr>
              <a:r>
                <a:rPr lang="en-US" altLang="en-US" sz="1800" dirty="0">
                  <a:solidFill>
                    <a:schemeClr val="bg1"/>
                  </a:solidFill>
                  <a:latin typeface="+mn-lt"/>
                </a:rPr>
                <a:t>Shows, clubs, concerts, etc.</a:t>
              </a:r>
            </a:p>
          </p:txBody>
        </p:sp>
      </p:grpSp>
      <p:sp>
        <p:nvSpPr>
          <p:cNvPr id="33804" name="Rectangle 15"/>
          <p:cNvSpPr>
            <a:spLocks noChangeArrowheads="1"/>
          </p:cNvSpPr>
          <p:nvPr/>
        </p:nvSpPr>
        <p:spPr bwMode="auto">
          <a:xfrm>
            <a:off x="533400" y="990600"/>
            <a:ext cx="7589838"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solidFill>
                <a:schemeClr val="bg1"/>
              </a:solidFill>
            </a:endParaRPr>
          </a:p>
        </p:txBody>
      </p:sp>
      <p:grpSp>
        <p:nvGrpSpPr>
          <p:cNvPr id="5" name="Group 17"/>
          <p:cNvGrpSpPr>
            <a:grpSpLocks/>
          </p:cNvGrpSpPr>
          <p:nvPr/>
        </p:nvGrpSpPr>
        <p:grpSpPr bwMode="auto">
          <a:xfrm>
            <a:off x="153576" y="709207"/>
            <a:ext cx="4432155" cy="5842872"/>
            <a:chOff x="310" y="2219"/>
            <a:chExt cx="1536" cy="1612"/>
          </a:xfrm>
        </p:grpSpPr>
        <p:sp>
          <p:nvSpPr>
            <p:cNvPr id="33802" name="Rectangle 18"/>
            <p:cNvSpPr>
              <a:spLocks noChangeArrowheads="1"/>
            </p:cNvSpPr>
            <p:nvPr/>
          </p:nvSpPr>
          <p:spPr bwMode="auto">
            <a:xfrm>
              <a:off x="310" y="2232"/>
              <a:ext cx="1536" cy="1536"/>
            </a:xfrm>
            <a:prstGeom prst="rect">
              <a:avLst/>
            </a:prstGeom>
            <a:solidFill>
              <a:srgbClr val="336633"/>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600">
                <a:solidFill>
                  <a:schemeClr val="bg1"/>
                </a:solidFill>
                <a:latin typeface="+mn-lt"/>
              </a:endParaRPr>
            </a:p>
          </p:txBody>
        </p:sp>
        <p:sp>
          <p:nvSpPr>
            <p:cNvPr id="33803" name="Text Box 19"/>
            <p:cNvSpPr txBox="1">
              <a:spLocks noChangeArrowheads="1"/>
            </p:cNvSpPr>
            <p:nvPr/>
          </p:nvSpPr>
          <p:spPr bwMode="auto">
            <a:xfrm>
              <a:off x="310" y="2219"/>
              <a:ext cx="1536" cy="1612"/>
            </a:xfrm>
            <a:prstGeom prst="rect">
              <a:avLst/>
            </a:prstGeom>
            <a:solidFill>
              <a:srgbClr val="33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69863" indent="-1698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90000"/>
                </a:lnSpc>
                <a:spcBef>
                  <a:spcPct val="50000"/>
                </a:spcBef>
                <a:buFont typeface="Times" panose="02020603050405020304" pitchFamily="18" charset="0"/>
                <a:buNone/>
              </a:pPr>
              <a:r>
                <a:rPr lang="en-US" altLang="en-US" sz="2000" b="1" dirty="0">
                  <a:solidFill>
                    <a:schemeClr val="bg1"/>
                  </a:solidFill>
                  <a:latin typeface="+mn-lt"/>
                </a:rPr>
                <a:t>The Harlem Renaissance</a:t>
              </a:r>
            </a:p>
            <a:p>
              <a:pPr eaLnBrk="1" hangingPunct="1">
                <a:lnSpc>
                  <a:spcPct val="90000"/>
                </a:lnSpc>
                <a:spcBef>
                  <a:spcPct val="50000"/>
                </a:spcBef>
              </a:pPr>
              <a:r>
                <a:rPr lang="en-US" altLang="en-US" sz="1800" dirty="0">
                  <a:solidFill>
                    <a:schemeClr val="bg1"/>
                  </a:solidFill>
                  <a:latin typeface="+mn-lt"/>
                </a:rPr>
                <a:t>Entertainment offered pride &amp; some new opportunities for African Americans</a:t>
              </a:r>
            </a:p>
            <a:p>
              <a:pPr eaLnBrk="1" hangingPunct="1">
                <a:lnSpc>
                  <a:spcPct val="90000"/>
                </a:lnSpc>
                <a:spcBef>
                  <a:spcPct val="50000"/>
                </a:spcBef>
              </a:pPr>
              <a:r>
                <a:rPr lang="en-US" altLang="en-US" sz="1800" b="1" dirty="0">
                  <a:solidFill>
                    <a:schemeClr val="bg1"/>
                  </a:solidFill>
                  <a:latin typeface="+mn-lt"/>
                </a:rPr>
                <a:t>Performers</a:t>
              </a:r>
            </a:p>
            <a:p>
              <a:pPr marL="800100" lvl="1" indent="-342900" eaLnBrk="1" hangingPunct="1">
                <a:lnSpc>
                  <a:spcPct val="90000"/>
                </a:lnSpc>
                <a:spcBef>
                  <a:spcPct val="50000"/>
                </a:spcBef>
                <a:buFont typeface="+mj-lt"/>
                <a:buAutoNum type="arabicPeriod"/>
              </a:pPr>
              <a:r>
                <a:rPr lang="en-US" altLang="en-US" sz="1600" dirty="0">
                  <a:solidFill>
                    <a:schemeClr val="bg1"/>
                  </a:solidFill>
                  <a:latin typeface="+mn-lt"/>
                </a:rPr>
                <a:t>Paul Robeson—acting &amp; opera</a:t>
              </a:r>
            </a:p>
            <a:p>
              <a:pPr marL="800100" lvl="1" indent="-342900" eaLnBrk="1" hangingPunct="1">
                <a:lnSpc>
                  <a:spcPct val="90000"/>
                </a:lnSpc>
                <a:spcBef>
                  <a:spcPct val="50000"/>
                </a:spcBef>
                <a:buFont typeface="+mj-lt"/>
                <a:buAutoNum type="arabicPeriod"/>
              </a:pPr>
              <a:r>
                <a:rPr lang="en-US" altLang="en-US" sz="1600" dirty="0">
                  <a:solidFill>
                    <a:schemeClr val="bg1"/>
                  </a:solidFill>
                  <a:latin typeface="+mn-lt"/>
                </a:rPr>
                <a:t>Josephine Baker—singer &amp; dancer in the U.S. and in Europe.</a:t>
              </a:r>
            </a:p>
            <a:p>
              <a:pPr eaLnBrk="1" hangingPunct="1">
                <a:spcBef>
                  <a:spcPct val="50000"/>
                </a:spcBef>
              </a:pPr>
              <a:r>
                <a:rPr lang="en-US" altLang="en-US" sz="1800" b="1" dirty="0">
                  <a:solidFill>
                    <a:schemeClr val="bg1"/>
                  </a:solidFill>
                </a:rPr>
                <a:t>Writers</a:t>
              </a:r>
            </a:p>
            <a:p>
              <a:pPr lvl="1" eaLnBrk="1" hangingPunct="1">
                <a:spcBef>
                  <a:spcPct val="50000"/>
                </a:spcBef>
                <a:buFont typeface="+mj-lt"/>
                <a:buAutoNum type="arabicPeriod"/>
              </a:pPr>
              <a:r>
                <a:rPr lang="en-US" altLang="en-US" sz="1600" dirty="0">
                  <a:solidFill>
                    <a:schemeClr val="bg1"/>
                  </a:solidFill>
                </a:rPr>
                <a:t>Zora Neale Hurston &amp; James Weldon Johnson—modern topical writing</a:t>
              </a:r>
            </a:p>
            <a:p>
              <a:pPr lvl="1" eaLnBrk="1" hangingPunct="1">
                <a:spcBef>
                  <a:spcPct val="50000"/>
                </a:spcBef>
                <a:buFont typeface="+mj-lt"/>
                <a:buAutoNum type="arabicPeriod"/>
              </a:pPr>
              <a:r>
                <a:rPr lang="en-US" altLang="en-US" sz="1600" dirty="0">
                  <a:solidFill>
                    <a:schemeClr val="bg1"/>
                  </a:solidFill>
                </a:rPr>
                <a:t>Claude McKay &amp; </a:t>
              </a:r>
              <a:r>
                <a:rPr lang="en-US" altLang="en-US" sz="1600" b="1" dirty="0">
                  <a:solidFill>
                    <a:schemeClr val="bg1"/>
                  </a:solidFill>
                </a:rPr>
                <a:t>Langston Hughes</a:t>
              </a:r>
              <a:r>
                <a:rPr lang="en-US" altLang="en-US" sz="1600" dirty="0">
                  <a:solidFill>
                    <a:schemeClr val="bg1"/>
                  </a:solidFill>
                </a:rPr>
                <a:t>—poetry</a:t>
              </a:r>
            </a:p>
            <a:p>
              <a:pPr eaLnBrk="1" hangingPunct="1">
                <a:spcBef>
                  <a:spcPct val="50000"/>
                </a:spcBef>
              </a:pPr>
              <a:r>
                <a:rPr lang="en-US" altLang="en-US" sz="1800" b="1" dirty="0">
                  <a:solidFill>
                    <a:schemeClr val="bg1"/>
                  </a:solidFill>
                  <a:latin typeface="+mn-lt"/>
                </a:rPr>
                <a:t>Musicians</a:t>
              </a:r>
            </a:p>
            <a:p>
              <a:pPr marL="800100" lvl="1" indent="-342900" eaLnBrk="1" hangingPunct="1">
                <a:spcBef>
                  <a:spcPct val="50000"/>
                </a:spcBef>
                <a:buFont typeface="+mj-lt"/>
                <a:buAutoNum type="arabicPeriod"/>
              </a:pPr>
              <a:r>
                <a:rPr lang="en-US" altLang="en-US" sz="1600" dirty="0">
                  <a:solidFill>
                    <a:schemeClr val="bg1"/>
                  </a:solidFill>
                </a:rPr>
                <a:t>Jazz—blends forms from the Lower South with new techniques--improvisation</a:t>
              </a:r>
            </a:p>
            <a:p>
              <a:pPr marL="800100" lvl="1" indent="-342900" eaLnBrk="1" hangingPunct="1">
                <a:spcBef>
                  <a:spcPct val="50000"/>
                </a:spcBef>
                <a:buFont typeface="+mj-lt"/>
                <a:buAutoNum type="arabicPeriod"/>
              </a:pPr>
              <a:r>
                <a:rPr lang="en-US" altLang="en-US" sz="1600" dirty="0">
                  <a:solidFill>
                    <a:schemeClr val="bg1"/>
                  </a:solidFill>
                  <a:latin typeface="+mn-lt"/>
                </a:rPr>
                <a:t>Louis Armstrong, Bessie Smith, Cab Calloway, Duke Ellington, Fats Waller</a:t>
              </a:r>
            </a:p>
          </p:txBody>
        </p:sp>
      </p:grpSp>
      <p:sp>
        <p:nvSpPr>
          <p:cNvPr id="33800" name="Rectangle 20">
            <a:hlinkClick r:id="" action="ppaction://hlinkshowjump?jump=firstslide"/>
          </p:cNvPr>
          <p:cNvSpPr>
            <a:spLocks noChangeArrowheads="1"/>
          </p:cNvSpPr>
          <p:nvPr/>
        </p:nvSpPr>
        <p:spPr bwMode="auto">
          <a:xfrm>
            <a:off x="6934200" y="6019800"/>
            <a:ext cx="60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1+#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2" name="Rectangle 6"/>
          <p:cNvSpPr>
            <a:spLocks noGrp="1" noChangeArrowheads="1"/>
          </p:cNvSpPr>
          <p:nvPr>
            <p:ph type="title"/>
          </p:nvPr>
        </p:nvSpPr>
        <p:spPr>
          <a:xfrm>
            <a:off x="533400" y="152400"/>
            <a:ext cx="8077200" cy="558800"/>
          </a:xfrm>
        </p:spPr>
        <p:txBody>
          <a:bodyPr anchor="t"/>
          <a:lstStyle/>
          <a:p>
            <a:pPr>
              <a:defRPr/>
            </a:pPr>
            <a:r>
              <a:rPr lang="en-US" sz="3600" dirty="0">
                <a:latin typeface="Broadway" panose="04040905080B02020502" pitchFamily="82" charset="0"/>
              </a:rPr>
              <a:t>The Stars of Popular Culture</a:t>
            </a:r>
            <a:endParaRPr lang="en-US" sz="3600" dirty="0">
              <a:effectLst>
                <a:outerShdw blurRad="38100" dist="38100" dir="2700000" algn="tl">
                  <a:srgbClr val="C0C0C0"/>
                </a:outerShdw>
              </a:effectLst>
              <a:latin typeface="Broadway" panose="04040905080B02020502" pitchFamily="82" charset="0"/>
            </a:endParaRPr>
          </a:p>
        </p:txBody>
      </p:sp>
      <p:grpSp>
        <p:nvGrpSpPr>
          <p:cNvPr id="4" name="Group 17"/>
          <p:cNvGrpSpPr>
            <a:grpSpLocks/>
          </p:cNvGrpSpPr>
          <p:nvPr/>
        </p:nvGrpSpPr>
        <p:grpSpPr bwMode="auto">
          <a:xfrm>
            <a:off x="533400" y="838204"/>
            <a:ext cx="8077200" cy="5637365"/>
            <a:chOff x="336" y="2203"/>
            <a:chExt cx="1536" cy="1582"/>
          </a:xfrm>
        </p:grpSpPr>
        <p:sp>
          <p:nvSpPr>
            <p:cNvPr id="34824" name="Rectangle 18"/>
            <p:cNvSpPr>
              <a:spLocks noChangeArrowheads="1"/>
            </p:cNvSpPr>
            <p:nvPr/>
          </p:nvSpPr>
          <p:spPr bwMode="auto">
            <a:xfrm>
              <a:off x="336" y="2203"/>
              <a:ext cx="1536" cy="1582"/>
            </a:xfrm>
            <a:prstGeom prst="rect">
              <a:avLst/>
            </a:prstGeom>
            <a:solidFill>
              <a:srgbClr val="336633"/>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700">
                <a:solidFill>
                  <a:schemeClr val="bg1"/>
                </a:solidFill>
              </a:endParaRPr>
            </a:p>
          </p:txBody>
        </p:sp>
        <p:sp>
          <p:nvSpPr>
            <p:cNvPr id="34825" name="Text Box 19"/>
            <p:cNvSpPr txBox="1">
              <a:spLocks noChangeArrowheads="1"/>
            </p:cNvSpPr>
            <p:nvPr/>
          </p:nvSpPr>
          <p:spPr bwMode="auto">
            <a:xfrm>
              <a:off x="336" y="2203"/>
              <a:ext cx="1530" cy="1568"/>
            </a:xfrm>
            <a:prstGeom prst="rect">
              <a:avLst/>
            </a:prstGeom>
            <a:solidFill>
              <a:srgbClr val="33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69863" indent="-1698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120000"/>
                </a:lnSpc>
                <a:spcBef>
                  <a:spcPct val="50000"/>
                </a:spcBef>
                <a:buFont typeface="Times" panose="02020603050405020304" pitchFamily="18" charset="0"/>
                <a:buNone/>
              </a:pPr>
              <a:r>
                <a:rPr lang="en-US" altLang="en-US" b="1" dirty="0">
                  <a:solidFill>
                    <a:schemeClr val="bg1"/>
                  </a:solidFill>
                  <a:latin typeface="+mn-lt"/>
                </a:rPr>
                <a:t>Movies</a:t>
              </a:r>
            </a:p>
            <a:p>
              <a:pPr eaLnBrk="1" hangingPunct="1">
                <a:lnSpc>
                  <a:spcPct val="120000"/>
                </a:lnSpc>
                <a:spcBef>
                  <a:spcPct val="50000"/>
                </a:spcBef>
                <a:buFont typeface="Times" panose="02020603050405020304" pitchFamily="18" charset="0"/>
                <a:buChar char="•"/>
              </a:pPr>
              <a:r>
                <a:rPr lang="en-US" altLang="en-US" sz="1800" dirty="0">
                  <a:solidFill>
                    <a:schemeClr val="bg1"/>
                  </a:solidFill>
                  <a:latin typeface="+mn-lt"/>
                </a:rPr>
                <a:t>Movies became increasingly popular</a:t>
              </a:r>
            </a:p>
            <a:p>
              <a:pPr eaLnBrk="1" hangingPunct="1">
                <a:lnSpc>
                  <a:spcPct val="120000"/>
                </a:lnSpc>
                <a:spcBef>
                  <a:spcPct val="50000"/>
                </a:spcBef>
                <a:buFont typeface="Times" panose="02020603050405020304" pitchFamily="18" charset="0"/>
                <a:buChar char="•"/>
              </a:pPr>
              <a:r>
                <a:rPr lang="en-US" altLang="en-US" sz="1800" dirty="0">
                  <a:solidFill>
                    <a:schemeClr val="bg1"/>
                  </a:solidFill>
                  <a:latin typeface="+mn-lt"/>
                </a:rPr>
                <a:t>Silent Era &amp; development of movie-making</a:t>
              </a:r>
            </a:p>
            <a:p>
              <a:pPr marL="915987" lvl="1" indent="-342900" eaLnBrk="1" hangingPunct="1">
                <a:lnSpc>
                  <a:spcPct val="120000"/>
                </a:lnSpc>
                <a:spcBef>
                  <a:spcPct val="50000"/>
                </a:spcBef>
                <a:buFont typeface="+mj-lt"/>
                <a:buAutoNum type="arabicPeriod"/>
              </a:pPr>
              <a:r>
                <a:rPr lang="en-US" altLang="en-US" sz="1800" dirty="0">
                  <a:solidFill>
                    <a:schemeClr val="bg1"/>
                  </a:solidFill>
                  <a:latin typeface="+mn-lt"/>
                </a:rPr>
                <a:t>Technology improved</a:t>
              </a:r>
            </a:p>
            <a:p>
              <a:pPr marL="915987" lvl="1" indent="-342900" eaLnBrk="1" hangingPunct="1">
                <a:lnSpc>
                  <a:spcPct val="120000"/>
                </a:lnSpc>
                <a:spcBef>
                  <a:spcPct val="50000"/>
                </a:spcBef>
                <a:buFont typeface="+mj-lt"/>
                <a:buAutoNum type="arabicPeriod"/>
              </a:pPr>
              <a:r>
                <a:rPr lang="en-US" altLang="en-US" sz="1800" dirty="0">
                  <a:solidFill>
                    <a:schemeClr val="bg1"/>
                  </a:solidFill>
                  <a:latin typeface="+mn-lt"/>
                </a:rPr>
                <a:t>Use of make-up &amp; special effects</a:t>
              </a:r>
            </a:p>
            <a:p>
              <a:pPr marL="915987" lvl="1" indent="-342900" eaLnBrk="1" hangingPunct="1">
                <a:lnSpc>
                  <a:spcPct val="120000"/>
                </a:lnSpc>
                <a:spcBef>
                  <a:spcPct val="50000"/>
                </a:spcBef>
                <a:buFont typeface="+mj-lt"/>
                <a:buAutoNum type="arabicPeriod"/>
              </a:pPr>
              <a:r>
                <a:rPr lang="en-US" altLang="en-US" sz="1800" dirty="0">
                  <a:solidFill>
                    <a:schemeClr val="bg1"/>
                  </a:solidFill>
                  <a:latin typeface="+mn-lt"/>
                </a:rPr>
                <a:t>Actors developed characters—directors shaped techniques</a:t>
              </a:r>
            </a:p>
            <a:p>
              <a:pPr eaLnBrk="1" hangingPunct="1">
                <a:lnSpc>
                  <a:spcPct val="120000"/>
                </a:lnSpc>
                <a:spcBef>
                  <a:spcPct val="50000"/>
                </a:spcBef>
              </a:pPr>
              <a:r>
                <a:rPr lang="en-US" altLang="en-US" sz="1800" dirty="0">
                  <a:solidFill>
                    <a:schemeClr val="bg1"/>
                  </a:solidFill>
                  <a:latin typeface="+mn-lt"/>
                </a:rPr>
                <a:t>Talkies &amp; Animation add to experience</a:t>
              </a:r>
            </a:p>
            <a:p>
              <a:pPr marL="915987" lvl="1" indent="-342900" eaLnBrk="1" hangingPunct="1">
                <a:lnSpc>
                  <a:spcPct val="120000"/>
                </a:lnSpc>
                <a:spcBef>
                  <a:spcPct val="50000"/>
                </a:spcBef>
                <a:buFont typeface="+mj-lt"/>
                <a:buAutoNum type="arabicPeriod"/>
              </a:pPr>
              <a:r>
                <a:rPr lang="en-US" altLang="en-US" sz="1800" dirty="0">
                  <a:solidFill>
                    <a:schemeClr val="bg1"/>
                  </a:solidFill>
                  <a:latin typeface="+mn-lt"/>
                </a:rPr>
                <a:t>1927—</a:t>
              </a:r>
              <a:r>
                <a:rPr lang="en-US" altLang="en-US" sz="1800" b="1" i="1" dirty="0">
                  <a:solidFill>
                    <a:schemeClr val="bg1"/>
                  </a:solidFill>
                  <a:latin typeface="+mn-lt"/>
                </a:rPr>
                <a:t>The Jazz Singer</a:t>
              </a:r>
              <a:r>
                <a:rPr lang="en-US" altLang="en-US" sz="1800" dirty="0">
                  <a:solidFill>
                    <a:schemeClr val="bg1"/>
                  </a:solidFill>
                  <a:latin typeface="+mn-lt"/>
                </a:rPr>
                <a:t>—1</a:t>
              </a:r>
              <a:r>
                <a:rPr lang="en-US" altLang="en-US" sz="1800" baseline="30000" dirty="0">
                  <a:solidFill>
                    <a:schemeClr val="bg1"/>
                  </a:solidFill>
                  <a:latin typeface="+mn-lt"/>
                </a:rPr>
                <a:t>st</a:t>
              </a:r>
              <a:r>
                <a:rPr lang="en-US" altLang="en-US" sz="1800" dirty="0">
                  <a:solidFill>
                    <a:schemeClr val="bg1"/>
                  </a:solidFill>
                  <a:latin typeface="+mn-lt"/>
                </a:rPr>
                <a:t> talking movie—changed industry</a:t>
              </a:r>
            </a:p>
            <a:p>
              <a:pPr marL="915987" lvl="1" indent="-342900" eaLnBrk="1" hangingPunct="1">
                <a:lnSpc>
                  <a:spcPct val="120000"/>
                </a:lnSpc>
                <a:spcBef>
                  <a:spcPct val="50000"/>
                </a:spcBef>
                <a:buFont typeface="+mj-lt"/>
                <a:buAutoNum type="arabicPeriod"/>
              </a:pPr>
              <a:r>
                <a:rPr lang="en-US" altLang="en-US" sz="1800" dirty="0">
                  <a:solidFill>
                    <a:schemeClr val="bg1"/>
                  </a:solidFill>
                  <a:latin typeface="+mn-lt"/>
                </a:rPr>
                <a:t>1928—</a:t>
              </a:r>
              <a:r>
                <a:rPr lang="en-US" altLang="en-US" sz="1800" b="1" i="1" dirty="0">
                  <a:solidFill>
                    <a:schemeClr val="bg1"/>
                  </a:solidFill>
                  <a:latin typeface="+mn-lt"/>
                </a:rPr>
                <a:t>Steamboat Willie</a:t>
              </a:r>
              <a:r>
                <a:rPr lang="en-US" altLang="en-US" sz="1800" dirty="0">
                  <a:solidFill>
                    <a:schemeClr val="bg1"/>
                  </a:solidFill>
                  <a:latin typeface="+mn-lt"/>
                </a:rPr>
                <a:t>—Walt Disney brought Mickey Mouse &amp; sound to cartoons</a:t>
              </a:r>
            </a:p>
            <a:p>
              <a:pPr marL="915987" lvl="1" indent="-342900" eaLnBrk="1" hangingPunct="1">
                <a:lnSpc>
                  <a:spcPct val="120000"/>
                </a:lnSpc>
                <a:spcBef>
                  <a:spcPct val="50000"/>
                </a:spcBef>
                <a:buFont typeface="+mj-lt"/>
                <a:buAutoNum type="arabicPeriod"/>
              </a:pPr>
              <a:r>
                <a:rPr lang="en-US" altLang="en-US" sz="1800" dirty="0">
                  <a:solidFill>
                    <a:schemeClr val="bg1"/>
                  </a:solidFill>
                  <a:latin typeface="+mn-lt"/>
                </a:rPr>
                <a:t>By 1932 100 million movie tickets were sold per week—US pop. was 123 million</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3400" y="457200"/>
            <a:ext cx="8077200" cy="533400"/>
          </a:xfrm>
        </p:spPr>
        <p:txBody>
          <a:bodyPr/>
          <a:lstStyle/>
          <a:p>
            <a:pPr>
              <a:defRPr/>
            </a:pPr>
            <a:r>
              <a:rPr lang="en-US" dirty="0">
                <a:latin typeface="Broadway" panose="04040905080B02020502" pitchFamily="82" charset="0"/>
              </a:rPr>
              <a:t>Entertainment Stars</a:t>
            </a:r>
            <a:endParaRPr lang="en-US" dirty="0">
              <a:effectLst>
                <a:outerShdw blurRad="38100" dist="38100" dir="2700000" algn="tl">
                  <a:srgbClr val="C0C0C0"/>
                </a:outerShdw>
              </a:effectLst>
              <a:latin typeface="Broadway" panose="04040905080B02020502" pitchFamily="82"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82184648"/>
              </p:ext>
            </p:extLst>
          </p:nvPr>
        </p:nvGraphicFramePr>
        <p:xfrm>
          <a:off x="304800" y="1115060"/>
          <a:ext cx="8534400" cy="5821680"/>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2305046959"/>
                    </a:ext>
                  </a:extLst>
                </a:gridCol>
                <a:gridCol w="4267200">
                  <a:extLst>
                    <a:ext uri="{9D8B030D-6E8A-4147-A177-3AD203B41FA5}">
                      <a16:colId xmlns:a16="http://schemas.microsoft.com/office/drawing/2014/main" val="3487292640"/>
                    </a:ext>
                  </a:extLst>
                </a:gridCol>
              </a:tblGrid>
              <a:tr h="5080000">
                <a:tc>
                  <a:txBody>
                    <a:bodyPr/>
                    <a:lstStyle/>
                    <a:p>
                      <a:pPr algn="ctr"/>
                      <a:r>
                        <a:rPr lang="en-US" b="1" dirty="0">
                          <a:solidFill>
                            <a:schemeClr val="bg1"/>
                          </a:solidFill>
                        </a:rPr>
                        <a:t>1920s</a:t>
                      </a:r>
                    </a:p>
                    <a:p>
                      <a:pPr marL="285750" indent="-285750">
                        <a:lnSpc>
                          <a:spcPct val="130000"/>
                        </a:lnSpc>
                        <a:spcBef>
                          <a:spcPct val="0"/>
                        </a:spcBef>
                        <a:buFont typeface="Arial" panose="020B0604020202020204" pitchFamily="34" charset="0"/>
                        <a:buChar char="•"/>
                      </a:pPr>
                      <a:r>
                        <a:rPr lang="en-US" altLang="en-US" sz="1800" b="1" dirty="0">
                          <a:solidFill>
                            <a:schemeClr val="bg1"/>
                          </a:solidFill>
                        </a:rPr>
                        <a:t>New kind of celebrity—movie star </a:t>
                      </a:r>
                    </a:p>
                    <a:p>
                      <a:pPr marL="285750" indent="-285750">
                        <a:lnSpc>
                          <a:spcPct val="130000"/>
                        </a:lnSpc>
                        <a:spcBef>
                          <a:spcPct val="0"/>
                        </a:spcBef>
                        <a:buFont typeface="Arial" panose="020B0604020202020204" pitchFamily="34" charset="0"/>
                        <a:buChar char="•"/>
                      </a:pPr>
                      <a:r>
                        <a:rPr lang="en-US" altLang="en-US" sz="1800" b="1" dirty="0">
                          <a:solidFill>
                            <a:schemeClr val="bg1"/>
                          </a:solidFill>
                        </a:rPr>
                        <a:t>Charlie Chaplin</a:t>
                      </a:r>
                    </a:p>
                    <a:p>
                      <a:pPr marL="800100" lvl="1" indent="-342900" algn="l">
                        <a:lnSpc>
                          <a:spcPct val="130000"/>
                        </a:lnSpc>
                        <a:spcBef>
                          <a:spcPct val="0"/>
                        </a:spcBef>
                        <a:buFont typeface="+mj-lt"/>
                        <a:buAutoNum type="arabicPeriod"/>
                      </a:pPr>
                      <a:r>
                        <a:rPr lang="en-US" altLang="en-US" sz="1600" b="0" dirty="0">
                          <a:solidFill>
                            <a:schemeClr val="bg1"/>
                          </a:solidFill>
                        </a:rPr>
                        <a:t>Comedian</a:t>
                      </a:r>
                    </a:p>
                    <a:p>
                      <a:pPr marL="800100" lvl="1" indent="-342900" algn="l">
                        <a:lnSpc>
                          <a:spcPct val="130000"/>
                        </a:lnSpc>
                        <a:spcBef>
                          <a:spcPct val="0"/>
                        </a:spcBef>
                        <a:buFont typeface="+mj-lt"/>
                        <a:buAutoNum type="arabicPeriod"/>
                      </a:pPr>
                      <a:r>
                        <a:rPr lang="en-US" altLang="en-US" sz="1600" b="0" dirty="0">
                          <a:solidFill>
                            <a:schemeClr val="bg1"/>
                          </a:solidFill>
                        </a:rPr>
                        <a:t>signature character was a tramp in a derby hat and ragged clothes.</a:t>
                      </a:r>
                    </a:p>
                    <a:p>
                      <a:pPr marL="285750" indent="-285750" algn="l">
                        <a:lnSpc>
                          <a:spcPct val="130000"/>
                        </a:lnSpc>
                        <a:spcBef>
                          <a:spcPct val="0"/>
                        </a:spcBef>
                        <a:buFont typeface="Arial" panose="020B0604020202020204" pitchFamily="34" charset="0"/>
                        <a:buChar char="•"/>
                      </a:pPr>
                      <a:r>
                        <a:rPr lang="en-US" altLang="en-US" sz="1800" b="1" dirty="0">
                          <a:solidFill>
                            <a:schemeClr val="bg1"/>
                          </a:solidFill>
                        </a:rPr>
                        <a:t>Rudolph Valentino</a:t>
                      </a:r>
                    </a:p>
                    <a:p>
                      <a:pPr marL="800100" lvl="1" indent="-342900" algn="l">
                        <a:lnSpc>
                          <a:spcPct val="130000"/>
                        </a:lnSpc>
                        <a:spcBef>
                          <a:spcPct val="0"/>
                        </a:spcBef>
                        <a:buFont typeface="+mj-lt"/>
                        <a:buAutoNum type="arabicPeriod"/>
                      </a:pPr>
                      <a:r>
                        <a:rPr lang="en-US" altLang="en-US" sz="1600" b="0" dirty="0">
                          <a:solidFill>
                            <a:schemeClr val="bg1"/>
                          </a:solidFill>
                        </a:rPr>
                        <a:t>leading man of romantic films</a:t>
                      </a:r>
                    </a:p>
                    <a:p>
                      <a:pPr marL="800100" lvl="1" indent="-342900" algn="l">
                        <a:lnSpc>
                          <a:spcPct val="130000"/>
                        </a:lnSpc>
                        <a:spcBef>
                          <a:spcPct val="0"/>
                        </a:spcBef>
                        <a:buFont typeface="+mj-lt"/>
                        <a:buAutoNum type="arabicPeriod"/>
                      </a:pPr>
                      <a:r>
                        <a:rPr lang="en-US" altLang="en-US" sz="1600" b="0" dirty="0">
                          <a:solidFill>
                            <a:schemeClr val="bg1"/>
                          </a:solidFill>
                        </a:rPr>
                        <a:t>death in 1926—1,000s at funeral</a:t>
                      </a:r>
                    </a:p>
                    <a:p>
                      <a:pPr marL="285750" indent="-285750" algn="l">
                        <a:lnSpc>
                          <a:spcPct val="130000"/>
                        </a:lnSpc>
                        <a:spcBef>
                          <a:spcPct val="0"/>
                        </a:spcBef>
                        <a:buFont typeface="Arial" panose="020B0604020202020204" pitchFamily="34" charset="0"/>
                        <a:buChar char="•"/>
                      </a:pPr>
                      <a:r>
                        <a:rPr lang="en-US" altLang="en-US" sz="1800" b="1" dirty="0">
                          <a:solidFill>
                            <a:schemeClr val="bg1"/>
                          </a:solidFill>
                        </a:rPr>
                        <a:t>Clara Bow</a:t>
                      </a:r>
                    </a:p>
                    <a:p>
                      <a:pPr marL="800100" lvl="1" indent="-342900" algn="l">
                        <a:lnSpc>
                          <a:spcPct val="130000"/>
                        </a:lnSpc>
                        <a:spcBef>
                          <a:spcPct val="0"/>
                        </a:spcBef>
                        <a:buFont typeface="+mj-lt"/>
                        <a:buAutoNum type="arabicPeriod"/>
                      </a:pPr>
                      <a:r>
                        <a:rPr lang="en-US" altLang="en-US" sz="1600" b="0" dirty="0">
                          <a:solidFill>
                            <a:schemeClr val="bg1"/>
                          </a:solidFill>
                        </a:rPr>
                        <a:t>movie star </a:t>
                      </a:r>
                    </a:p>
                    <a:p>
                      <a:pPr marL="800100" lvl="1" indent="-342900" algn="l">
                        <a:lnSpc>
                          <a:spcPct val="130000"/>
                        </a:lnSpc>
                        <a:spcBef>
                          <a:spcPct val="0"/>
                        </a:spcBef>
                        <a:buFont typeface="+mj-lt"/>
                        <a:buAutoNum type="arabicPeriod"/>
                      </a:pPr>
                      <a:r>
                        <a:rPr lang="en-US" altLang="en-US" sz="1600" b="0" dirty="0">
                          <a:solidFill>
                            <a:schemeClr val="bg1"/>
                          </a:solidFill>
                        </a:rPr>
                        <a:t>nicknamed the “It Girl.”</a:t>
                      </a:r>
                    </a:p>
                    <a:p>
                      <a:pPr marL="285750" indent="-285750" algn="l">
                        <a:lnSpc>
                          <a:spcPct val="130000"/>
                        </a:lnSpc>
                        <a:spcBef>
                          <a:spcPct val="0"/>
                        </a:spcBef>
                        <a:buFont typeface="Arial" panose="020B0604020202020204" pitchFamily="34" charset="0"/>
                        <a:buChar char="•"/>
                      </a:pPr>
                      <a:r>
                        <a:rPr lang="en-US" altLang="en-US" sz="1800" b="1" dirty="0">
                          <a:solidFill>
                            <a:schemeClr val="bg1"/>
                          </a:solidFill>
                        </a:rPr>
                        <a:t>Mary Pickford </a:t>
                      </a:r>
                    </a:p>
                    <a:p>
                      <a:pPr marL="800100" lvl="1" indent="-342900" algn="l">
                        <a:lnSpc>
                          <a:spcPct val="130000"/>
                        </a:lnSpc>
                        <a:spcBef>
                          <a:spcPct val="0"/>
                        </a:spcBef>
                        <a:buFont typeface="+mj-lt"/>
                        <a:buAutoNum type="arabicPeriod"/>
                      </a:pPr>
                      <a:r>
                        <a:rPr lang="en-US" altLang="en-US" sz="1600" b="0" dirty="0">
                          <a:solidFill>
                            <a:schemeClr val="bg1"/>
                          </a:solidFill>
                        </a:rPr>
                        <a:t>“America’s Sweetheart”</a:t>
                      </a:r>
                    </a:p>
                    <a:p>
                      <a:pPr marL="800100" lvl="1" indent="-342900" algn="l">
                        <a:lnSpc>
                          <a:spcPct val="130000"/>
                        </a:lnSpc>
                        <a:spcBef>
                          <a:spcPct val="0"/>
                        </a:spcBef>
                        <a:buFont typeface="+mj-lt"/>
                        <a:buAutoNum type="arabicPeriod"/>
                      </a:pPr>
                      <a:r>
                        <a:rPr lang="en-US" altLang="en-US" sz="1600" b="0" dirty="0">
                          <a:solidFill>
                            <a:schemeClr val="bg1"/>
                          </a:solidFill>
                        </a:rPr>
                        <a:t>married Douglas Fairbanks Jr.—action  film</a:t>
                      </a:r>
                      <a:r>
                        <a:rPr lang="en-US" altLang="en-US" sz="1600" b="0" baseline="0" dirty="0">
                          <a:solidFill>
                            <a:schemeClr val="bg1"/>
                          </a:solidFill>
                        </a:rPr>
                        <a:t> star</a:t>
                      </a:r>
                      <a:r>
                        <a:rPr lang="en-US" altLang="en-US" sz="1600" b="0" dirty="0">
                          <a:solidFill>
                            <a:schemeClr val="bg1"/>
                          </a:solidFill>
                        </a:rPr>
                        <a:t>.</a:t>
                      </a:r>
                    </a:p>
                  </a:txBody>
                  <a:tcPr>
                    <a:solidFill>
                      <a:srgbClr val="003300"/>
                    </a:solidFill>
                  </a:tcPr>
                </a:tc>
                <a:tc>
                  <a:txBody>
                    <a:bodyPr/>
                    <a:lstStyle/>
                    <a:p>
                      <a:pPr algn="ctr"/>
                      <a:r>
                        <a:rPr lang="en-US" b="1" dirty="0">
                          <a:solidFill>
                            <a:schemeClr val="tx1"/>
                          </a:solidFill>
                        </a:rPr>
                        <a:t>1930s</a:t>
                      </a:r>
                    </a:p>
                    <a:p>
                      <a:pPr marL="285750" indent="-285750">
                        <a:spcAft>
                          <a:spcPts val="600"/>
                        </a:spcAft>
                        <a:buFont typeface="Arial" panose="020B0604020202020204" pitchFamily="34" charset="0"/>
                        <a:buChar char="•"/>
                      </a:pPr>
                      <a:r>
                        <a:rPr lang="en-US" altLang="en-US" sz="1800" u="none" dirty="0">
                          <a:solidFill>
                            <a:schemeClr val="tx1"/>
                          </a:solidFill>
                        </a:rPr>
                        <a:t>Stars appeared on film or Radio</a:t>
                      </a:r>
                    </a:p>
                    <a:p>
                      <a:pPr marL="285750" indent="-285750">
                        <a:spcAft>
                          <a:spcPts val="600"/>
                        </a:spcAft>
                        <a:buFont typeface="Arial" panose="020B0604020202020204" pitchFamily="34" charset="0"/>
                        <a:buChar char="•"/>
                      </a:pPr>
                      <a:r>
                        <a:rPr lang="en-US" altLang="en-US" sz="1800" u="none" dirty="0">
                          <a:solidFill>
                            <a:schemeClr val="tx1"/>
                          </a:solidFill>
                        </a:rPr>
                        <a:t>Gary Cooper—actor</a:t>
                      </a:r>
                    </a:p>
                    <a:p>
                      <a:pPr marL="285750" indent="-285750">
                        <a:spcAft>
                          <a:spcPts val="600"/>
                        </a:spcAft>
                        <a:buFont typeface="Arial" panose="020B0604020202020204" pitchFamily="34" charset="0"/>
                        <a:buChar char="•"/>
                      </a:pPr>
                      <a:r>
                        <a:rPr lang="en-US" altLang="en-US" sz="1800" u="none" dirty="0">
                          <a:solidFill>
                            <a:schemeClr val="tx1"/>
                          </a:solidFill>
                        </a:rPr>
                        <a:t>Jimmy Stewart—actor</a:t>
                      </a:r>
                    </a:p>
                    <a:p>
                      <a:pPr marL="285750" indent="-285750">
                        <a:spcAft>
                          <a:spcPts val="600"/>
                        </a:spcAft>
                        <a:buFont typeface="Arial" panose="020B0604020202020204" pitchFamily="34" charset="0"/>
                        <a:buChar char="•"/>
                      </a:pPr>
                      <a:r>
                        <a:rPr lang="en-US" altLang="en-US" sz="1800" u="none" dirty="0">
                          <a:solidFill>
                            <a:schemeClr val="tx1"/>
                          </a:solidFill>
                        </a:rPr>
                        <a:t>Bette Davis—actress</a:t>
                      </a:r>
                    </a:p>
                    <a:p>
                      <a:pPr marL="285750" indent="-285750">
                        <a:spcAft>
                          <a:spcPts val="600"/>
                        </a:spcAft>
                        <a:buFont typeface="Arial" panose="020B0604020202020204" pitchFamily="34" charset="0"/>
                        <a:buChar char="•"/>
                      </a:pPr>
                      <a:r>
                        <a:rPr lang="en-US" altLang="en-US" sz="1800" u="none" dirty="0">
                          <a:solidFill>
                            <a:schemeClr val="tx1"/>
                          </a:solidFill>
                        </a:rPr>
                        <a:t>James Cagney—actor</a:t>
                      </a:r>
                    </a:p>
                    <a:p>
                      <a:pPr marL="285750" indent="-285750">
                        <a:spcAft>
                          <a:spcPts val="600"/>
                        </a:spcAft>
                        <a:buFont typeface="Arial" panose="020B0604020202020204" pitchFamily="34" charset="0"/>
                        <a:buChar char="•"/>
                      </a:pPr>
                      <a:r>
                        <a:rPr lang="en-US" altLang="en-US" sz="1800" u="none" dirty="0">
                          <a:solidFill>
                            <a:schemeClr val="tx1"/>
                          </a:solidFill>
                        </a:rPr>
                        <a:t>The Marx Brothers—comic actors</a:t>
                      </a:r>
                    </a:p>
                    <a:p>
                      <a:pPr marL="285750" indent="-285750">
                        <a:spcAft>
                          <a:spcPts val="600"/>
                        </a:spcAft>
                        <a:buFont typeface="Arial" panose="020B0604020202020204" pitchFamily="34" charset="0"/>
                        <a:buChar char="•"/>
                      </a:pPr>
                      <a:r>
                        <a:rPr lang="en-US" altLang="en-US" sz="1800" u="none" dirty="0">
                          <a:solidFill>
                            <a:schemeClr val="tx1"/>
                          </a:solidFill>
                        </a:rPr>
                        <a:t>Henry Fonda—actor</a:t>
                      </a:r>
                    </a:p>
                    <a:p>
                      <a:pPr marL="285750" indent="-285750">
                        <a:spcAft>
                          <a:spcPts val="600"/>
                        </a:spcAft>
                        <a:buFont typeface="Arial" panose="020B0604020202020204" pitchFamily="34" charset="0"/>
                        <a:buChar char="•"/>
                      </a:pPr>
                      <a:r>
                        <a:rPr lang="en-US" altLang="en-US" sz="1800" u="none" dirty="0">
                          <a:solidFill>
                            <a:schemeClr val="tx1"/>
                          </a:solidFill>
                        </a:rPr>
                        <a:t>John Ford—film director</a:t>
                      </a:r>
                    </a:p>
                    <a:p>
                      <a:pPr marL="285750" indent="-285750">
                        <a:spcAft>
                          <a:spcPts val="600"/>
                        </a:spcAft>
                        <a:buFont typeface="Arial" panose="020B0604020202020204" pitchFamily="34" charset="0"/>
                        <a:buChar char="•"/>
                      </a:pPr>
                      <a:r>
                        <a:rPr lang="en-US" altLang="en-US" sz="1800" u="none" dirty="0">
                          <a:solidFill>
                            <a:schemeClr val="tx1"/>
                          </a:solidFill>
                        </a:rPr>
                        <a:t>John Wayne—actor</a:t>
                      </a:r>
                    </a:p>
                    <a:p>
                      <a:pPr marL="285750" indent="-285750">
                        <a:spcAft>
                          <a:spcPts val="600"/>
                        </a:spcAft>
                        <a:buFont typeface="Arial" panose="020B0604020202020204" pitchFamily="34" charset="0"/>
                        <a:buChar char="•"/>
                      </a:pPr>
                      <a:r>
                        <a:rPr lang="en-US" altLang="en-US" sz="1800" u="none" dirty="0">
                          <a:solidFill>
                            <a:schemeClr val="tx1"/>
                          </a:solidFill>
                        </a:rPr>
                        <a:t>Gene Autry—singer and actor</a:t>
                      </a:r>
                    </a:p>
                    <a:p>
                      <a:pPr marL="285750" indent="-285750">
                        <a:spcAft>
                          <a:spcPts val="600"/>
                        </a:spcAft>
                        <a:buFont typeface="Arial" panose="020B0604020202020204" pitchFamily="34" charset="0"/>
                        <a:buChar char="•"/>
                      </a:pPr>
                      <a:r>
                        <a:rPr lang="en-US" altLang="en-US" sz="1800" u="none" dirty="0">
                          <a:solidFill>
                            <a:schemeClr val="tx1"/>
                          </a:solidFill>
                        </a:rPr>
                        <a:t>Jack Benny—film and radio star</a:t>
                      </a:r>
                    </a:p>
                    <a:p>
                      <a:pPr marL="285750" indent="-285750">
                        <a:spcAft>
                          <a:spcPts val="600"/>
                        </a:spcAft>
                        <a:buFont typeface="Arial" panose="020B0604020202020204" pitchFamily="34" charset="0"/>
                        <a:buChar char="•"/>
                      </a:pPr>
                      <a:r>
                        <a:rPr lang="en-US" altLang="en-US" sz="1800" u="none" dirty="0">
                          <a:solidFill>
                            <a:schemeClr val="tx1"/>
                          </a:solidFill>
                        </a:rPr>
                        <a:t>Frank Capra—film director</a:t>
                      </a:r>
                    </a:p>
                    <a:p>
                      <a:pPr marL="285750" indent="-285750">
                        <a:spcAft>
                          <a:spcPts val="600"/>
                        </a:spcAft>
                        <a:buFont typeface="Arial" panose="020B0604020202020204" pitchFamily="34" charset="0"/>
                        <a:buChar char="•"/>
                      </a:pPr>
                      <a:r>
                        <a:rPr lang="en-US" altLang="en-US" sz="1800" u="none" dirty="0">
                          <a:solidFill>
                            <a:schemeClr val="tx1"/>
                          </a:solidFill>
                        </a:rPr>
                        <a:t>Shirley Temple—child star</a:t>
                      </a:r>
                    </a:p>
                    <a:p>
                      <a:pPr marL="285750" indent="-285750">
                        <a:spcAft>
                          <a:spcPts val="600"/>
                        </a:spcAft>
                        <a:buFont typeface="Arial" panose="020B0604020202020204" pitchFamily="34" charset="0"/>
                        <a:buChar char="•"/>
                      </a:pPr>
                      <a:r>
                        <a:rPr lang="en-US" altLang="en-US" sz="1800" u="none" dirty="0">
                          <a:solidFill>
                            <a:schemeClr val="tx1"/>
                          </a:solidFill>
                        </a:rPr>
                        <a:t>The “Little Rascals”—child stars</a:t>
                      </a:r>
                    </a:p>
                    <a:p>
                      <a:pPr marL="285750" indent="-285750">
                        <a:spcAft>
                          <a:spcPts val="600"/>
                        </a:spcAft>
                        <a:buFont typeface="Arial" panose="020B0604020202020204" pitchFamily="34" charset="0"/>
                        <a:buChar char="•"/>
                      </a:pPr>
                      <a:r>
                        <a:rPr lang="en-US" altLang="en-US" sz="1800" u="none" dirty="0">
                          <a:solidFill>
                            <a:schemeClr val="tx1"/>
                          </a:solidFill>
                        </a:rPr>
                        <a:t>George Burns &amp; Gracie Allen—husband and wife comedy team</a:t>
                      </a:r>
                    </a:p>
                  </a:txBody>
                  <a:tcPr>
                    <a:solidFill>
                      <a:srgbClr val="F5F3AD"/>
                    </a:solidFill>
                  </a:tcPr>
                </a:tc>
                <a:extLst>
                  <a:ext uri="{0D108BD9-81ED-4DB2-BD59-A6C34878D82A}">
                    <a16:rowId xmlns:a16="http://schemas.microsoft.com/office/drawing/2014/main" val="2784632479"/>
                  </a:ext>
                </a:extLst>
              </a:tr>
            </a:tbl>
          </a:graphicData>
        </a:graphic>
      </p:graphicFrame>
    </p:spTree>
    <p:extLst>
      <p:ext uri="{BB962C8B-B14F-4D97-AF65-F5344CB8AC3E}">
        <p14:creationId xmlns:p14="http://schemas.microsoft.com/office/powerpoint/2010/main" val="188016574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3124200" y="4114800"/>
            <a:ext cx="3749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Verdana" panose="020B0604030504040204" pitchFamily="34" charset="0"/>
            </a:endParaRPr>
          </a:p>
        </p:txBody>
      </p:sp>
      <p:sp>
        <p:nvSpPr>
          <p:cNvPr id="48131" name="Text Box 3"/>
          <p:cNvSpPr txBox="1">
            <a:spLocks noChangeArrowheads="1"/>
          </p:cNvSpPr>
          <p:nvPr/>
        </p:nvSpPr>
        <p:spPr bwMode="auto">
          <a:xfrm>
            <a:off x="304800" y="979488"/>
            <a:ext cx="3048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
              </a:spcBef>
              <a:buFontTx/>
              <a:buNone/>
            </a:pPr>
            <a:r>
              <a:rPr lang="en-US" altLang="en-US" sz="1800" b="1">
                <a:latin typeface="Verdana" panose="020B0604030504040204" pitchFamily="34" charset="0"/>
              </a:rPr>
              <a:t>Charles Lindbergh</a:t>
            </a:r>
          </a:p>
        </p:txBody>
      </p:sp>
      <p:sp>
        <p:nvSpPr>
          <p:cNvPr id="39940" name="Text Box 11"/>
          <p:cNvSpPr txBox="1">
            <a:spLocks noChangeArrowheads="1"/>
          </p:cNvSpPr>
          <p:nvPr/>
        </p:nvSpPr>
        <p:spPr bwMode="auto">
          <a:xfrm>
            <a:off x="381000" y="1373188"/>
            <a:ext cx="8382000"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66688" indent="-16668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40000"/>
              </a:spcBef>
            </a:pPr>
            <a:r>
              <a:rPr lang="en-US" altLang="en-US" sz="1800" dirty="0">
                <a:latin typeface="Verdana" panose="020B0604030504040204" pitchFamily="34" charset="0"/>
              </a:rPr>
              <a:t>Charles Lindbergh was a daredevil pilot who practiced his skills as an airmail pilot, a dangerous, life-threatening job at the time.</a:t>
            </a:r>
          </a:p>
          <a:p>
            <a:pPr eaLnBrk="1" hangingPunct="1">
              <a:lnSpc>
                <a:spcPct val="90000"/>
              </a:lnSpc>
              <a:spcBef>
                <a:spcPct val="40000"/>
              </a:spcBef>
            </a:pPr>
            <a:r>
              <a:rPr lang="en-US" altLang="en-US" sz="1800" dirty="0">
                <a:latin typeface="Verdana" panose="020B0604030504040204" pitchFamily="34" charset="0"/>
              </a:rPr>
              <a:t>Lindbergh heard about a $25,000 prize for the first aviator to fly a nonstop </a:t>
            </a:r>
            <a:r>
              <a:rPr lang="en-US" altLang="en-US" sz="1800" b="1" dirty="0">
                <a:latin typeface="Verdana" panose="020B0604030504040204" pitchFamily="34" charset="0"/>
              </a:rPr>
              <a:t>transatlantic</a:t>
            </a:r>
            <a:r>
              <a:rPr lang="en-US" altLang="en-US" sz="1800" dirty="0">
                <a:latin typeface="Verdana" panose="020B0604030504040204" pitchFamily="34" charset="0"/>
              </a:rPr>
              <a:t> flight, or a flight across the Atlantic Ocean, and wanted to win.</a:t>
            </a:r>
          </a:p>
          <a:p>
            <a:pPr eaLnBrk="1" hangingPunct="1">
              <a:lnSpc>
                <a:spcPct val="90000"/>
              </a:lnSpc>
              <a:spcBef>
                <a:spcPct val="40000"/>
              </a:spcBef>
            </a:pPr>
            <a:r>
              <a:rPr lang="en-US" altLang="en-US" sz="1800" dirty="0">
                <a:latin typeface="Verdana" panose="020B0604030504040204" pitchFamily="34" charset="0"/>
              </a:rPr>
              <a:t>On May 21, 1927, Lindbergh succeeded by touching down in Paris, France after a thirty-three-and-a-half-hour flight from New York.</a:t>
            </a:r>
          </a:p>
          <a:p>
            <a:pPr eaLnBrk="1" hangingPunct="1">
              <a:lnSpc>
                <a:spcPct val="90000"/>
              </a:lnSpc>
              <a:spcBef>
                <a:spcPct val="40000"/>
              </a:spcBef>
            </a:pPr>
            <a:r>
              <a:rPr lang="en-US" altLang="en-US" sz="1800" dirty="0">
                <a:latin typeface="Verdana" panose="020B0604030504040204" pitchFamily="34" charset="0"/>
              </a:rPr>
              <a:t>Lindbergh earned the name “Lucky Lindy” and became the most beloved American hero of the time.</a:t>
            </a:r>
          </a:p>
        </p:txBody>
      </p:sp>
      <p:sp>
        <p:nvSpPr>
          <p:cNvPr id="39941" name="Text Box 14"/>
          <p:cNvSpPr txBox="1">
            <a:spLocks noChangeArrowheads="1"/>
          </p:cNvSpPr>
          <p:nvPr/>
        </p:nvSpPr>
        <p:spPr bwMode="auto">
          <a:xfrm>
            <a:off x="381000" y="4267200"/>
            <a:ext cx="830103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66688" indent="-16668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40000"/>
              </a:spcBef>
            </a:pPr>
            <a:r>
              <a:rPr lang="en-US" altLang="en-US" sz="1800" dirty="0">
                <a:latin typeface="Verdana" panose="020B0604030504040204" pitchFamily="34" charset="0"/>
              </a:rPr>
              <a:t>A little over a year after Lindbergh’s flight, </a:t>
            </a:r>
            <a:r>
              <a:rPr lang="en-US" altLang="en-US" sz="1800" b="1" dirty="0">
                <a:latin typeface="Verdana" panose="020B0604030504040204" pitchFamily="34" charset="0"/>
              </a:rPr>
              <a:t>Amelia Earhart</a:t>
            </a:r>
            <a:r>
              <a:rPr lang="en-US" altLang="en-US" sz="1800" dirty="0">
                <a:latin typeface="Verdana" panose="020B0604030504040204" pitchFamily="34" charset="0"/>
              </a:rPr>
              <a:t> became the first woman to fly across the Atlantic, returning to the U.S. as a hero.</a:t>
            </a:r>
          </a:p>
          <a:p>
            <a:pPr eaLnBrk="1" hangingPunct="1">
              <a:lnSpc>
                <a:spcPct val="90000"/>
              </a:lnSpc>
              <a:spcBef>
                <a:spcPct val="40000"/>
              </a:spcBef>
            </a:pPr>
            <a:r>
              <a:rPr lang="en-US" altLang="en-US" sz="1800" dirty="0">
                <a:latin typeface="Verdana" panose="020B0604030504040204" pitchFamily="34" charset="0"/>
              </a:rPr>
              <a:t>She went on to set numerous speed and distance records as a pilot.</a:t>
            </a:r>
          </a:p>
          <a:p>
            <a:pPr eaLnBrk="1" hangingPunct="1">
              <a:lnSpc>
                <a:spcPct val="90000"/>
              </a:lnSpc>
              <a:spcBef>
                <a:spcPct val="40000"/>
              </a:spcBef>
            </a:pPr>
            <a:r>
              <a:rPr lang="en-US" altLang="en-US" sz="1800" dirty="0">
                <a:latin typeface="Verdana" panose="020B0604030504040204" pitchFamily="34" charset="0"/>
              </a:rPr>
              <a:t>In 1937 she was most of the way through a record-breaking flight around the world when she disappeared over the Pacific Ocean.</a:t>
            </a:r>
          </a:p>
        </p:txBody>
      </p:sp>
      <p:sp>
        <p:nvSpPr>
          <p:cNvPr id="39942" name="Rectangle 18"/>
          <p:cNvSpPr>
            <a:spLocks noChangeArrowheads="1"/>
          </p:cNvSpPr>
          <p:nvPr/>
        </p:nvSpPr>
        <p:spPr bwMode="auto">
          <a:xfrm>
            <a:off x="5410200" y="5562600"/>
            <a:ext cx="2743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9943" name="Rectangle 19"/>
          <p:cNvSpPr>
            <a:spLocks noGrp="1" noChangeArrowheads="1"/>
          </p:cNvSpPr>
          <p:nvPr>
            <p:ph type="title"/>
          </p:nvPr>
        </p:nvSpPr>
        <p:spPr>
          <a:xfrm>
            <a:off x="533400" y="381000"/>
            <a:ext cx="8077200" cy="533400"/>
          </a:xfrm>
        </p:spPr>
        <p:txBody>
          <a:bodyPr/>
          <a:lstStyle/>
          <a:p>
            <a:r>
              <a:rPr lang="en-US" altLang="en-US" sz="3600">
                <a:latin typeface="Broadway" panose="04040905080B02020502" pitchFamily="82" charset="0"/>
              </a:rPr>
              <a:t>Pilot Heroes of the Twenties</a:t>
            </a:r>
          </a:p>
        </p:txBody>
      </p:sp>
      <p:sp>
        <p:nvSpPr>
          <p:cNvPr id="48150" name="Text Box 22"/>
          <p:cNvSpPr txBox="1">
            <a:spLocks noChangeArrowheads="1"/>
          </p:cNvSpPr>
          <p:nvPr/>
        </p:nvSpPr>
        <p:spPr bwMode="auto">
          <a:xfrm>
            <a:off x="304800" y="3973513"/>
            <a:ext cx="4724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
              </a:spcBef>
              <a:buFontTx/>
              <a:buNone/>
            </a:pPr>
            <a:r>
              <a:rPr lang="en-US" altLang="en-US" sz="1800" b="1">
                <a:latin typeface="Verdana" panose="020B0604030504040204" pitchFamily="34" charset="0"/>
              </a:rPr>
              <a:t>Amelia Earhart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1"/>
                                        </p:tgtEl>
                                        <p:attrNameLst>
                                          <p:attrName>style.visibility</p:attrName>
                                        </p:attrNameLst>
                                      </p:cBhvr>
                                      <p:to>
                                        <p:strVal val="visible"/>
                                      </p:to>
                                    </p:set>
                                    <p:anim calcmode="lin" valueType="num">
                                      <p:cBhvr additive="base">
                                        <p:cTn id="7" dur="500" fill="hold"/>
                                        <p:tgtEl>
                                          <p:spTgt spid="48131"/>
                                        </p:tgtEl>
                                        <p:attrNameLst>
                                          <p:attrName>ppt_x</p:attrName>
                                        </p:attrNameLst>
                                      </p:cBhvr>
                                      <p:tavLst>
                                        <p:tav tm="0">
                                          <p:val>
                                            <p:strVal val="0-#ppt_w/2"/>
                                          </p:val>
                                        </p:tav>
                                        <p:tav tm="100000">
                                          <p:val>
                                            <p:strVal val="#ppt_x"/>
                                          </p:val>
                                        </p:tav>
                                      </p:tavLst>
                                    </p:anim>
                                    <p:anim calcmode="lin" valueType="num">
                                      <p:cBhvr additive="base">
                                        <p:cTn id="8" dur="500" fill="hold"/>
                                        <p:tgtEl>
                                          <p:spTgt spid="4813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150"/>
                                        </p:tgtEl>
                                        <p:attrNameLst>
                                          <p:attrName>style.visibility</p:attrName>
                                        </p:attrNameLst>
                                      </p:cBhvr>
                                      <p:to>
                                        <p:strVal val="visible"/>
                                      </p:to>
                                    </p:set>
                                    <p:anim calcmode="lin" valueType="num">
                                      <p:cBhvr additive="base">
                                        <p:cTn id="13" dur="500" fill="hold"/>
                                        <p:tgtEl>
                                          <p:spTgt spid="48150"/>
                                        </p:tgtEl>
                                        <p:attrNameLst>
                                          <p:attrName>ppt_x</p:attrName>
                                        </p:attrNameLst>
                                      </p:cBhvr>
                                      <p:tavLst>
                                        <p:tav tm="0">
                                          <p:val>
                                            <p:strVal val="0-#ppt_w/2"/>
                                          </p:val>
                                        </p:tav>
                                        <p:tav tm="100000">
                                          <p:val>
                                            <p:strVal val="#ppt_x"/>
                                          </p:val>
                                        </p:tav>
                                      </p:tavLst>
                                    </p:anim>
                                    <p:anim calcmode="lin" valueType="num">
                                      <p:cBhvr additive="base">
                                        <p:cTn id="14" dur="500" fill="hold"/>
                                        <p:tgtEl>
                                          <p:spTgt spid="481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autoUpdateAnimBg="0"/>
      <p:bldP spid="4815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33400" y="0"/>
            <a:ext cx="8077200" cy="685800"/>
          </a:xfrm>
          <a:noFill/>
        </p:spPr>
        <p:txBody>
          <a:bodyPr anchor="t"/>
          <a:lstStyle/>
          <a:p>
            <a:r>
              <a:rPr lang="en-US" altLang="en-US" sz="4000">
                <a:latin typeface="Broadway" panose="04040905080B02020502" pitchFamily="82" charset="0"/>
              </a:rPr>
              <a:t>Sports Heroes</a:t>
            </a:r>
          </a:p>
        </p:txBody>
      </p:sp>
      <p:sp>
        <p:nvSpPr>
          <p:cNvPr id="49155" name="Rectangle 3"/>
          <p:cNvSpPr>
            <a:spLocks noGrp="1" noChangeArrowheads="1"/>
          </p:cNvSpPr>
          <p:nvPr>
            <p:ph type="body" idx="1"/>
          </p:nvPr>
        </p:nvSpPr>
        <p:spPr>
          <a:xfrm>
            <a:off x="152400" y="685800"/>
            <a:ext cx="8839200" cy="6019800"/>
          </a:xfrm>
          <a:ln>
            <a:solidFill>
              <a:schemeClr val="tx1"/>
            </a:solidFill>
          </a:ln>
        </p:spPr>
        <p:txBody>
          <a:bodyPr>
            <a:normAutofit/>
          </a:bodyPr>
          <a:lstStyle/>
          <a:p>
            <a:pPr marL="0" indent="0" algn="ctr">
              <a:lnSpc>
                <a:spcPct val="80000"/>
              </a:lnSpc>
              <a:spcBef>
                <a:spcPct val="50000"/>
              </a:spcBef>
              <a:buFontTx/>
              <a:buNone/>
              <a:defRPr/>
            </a:pPr>
            <a:r>
              <a:rPr lang="en-US" sz="1750" b="1" dirty="0"/>
              <a:t>Radio helped inflame the public passion for sports, and millions of Americans tuned in to broadcasts of ballgames and prize fights featuring their favorite athletes who gave them something to cheer for in troubled times.</a:t>
            </a:r>
          </a:p>
          <a:p>
            <a:pPr marL="0" indent="0" algn="ctr">
              <a:lnSpc>
                <a:spcPct val="80000"/>
              </a:lnSpc>
              <a:spcBef>
                <a:spcPct val="50000"/>
              </a:spcBef>
              <a:buFontTx/>
              <a:buNone/>
              <a:defRPr/>
            </a:pPr>
            <a:endParaRPr lang="en-US" sz="1750" b="1" dirty="0"/>
          </a:p>
        </p:txBody>
      </p:sp>
      <p:graphicFrame>
        <p:nvGraphicFramePr>
          <p:cNvPr id="2" name="Table 1"/>
          <p:cNvGraphicFramePr>
            <a:graphicFrameLocks noGrp="1"/>
          </p:cNvGraphicFramePr>
          <p:nvPr>
            <p:extLst>
              <p:ext uri="{D42A27DB-BD31-4B8C-83A1-F6EECF244321}">
                <p14:modId xmlns:p14="http://schemas.microsoft.com/office/powerpoint/2010/main" val="2318821626"/>
              </p:ext>
            </p:extLst>
          </p:nvPr>
        </p:nvGraphicFramePr>
        <p:xfrm>
          <a:off x="228600" y="1397000"/>
          <a:ext cx="8686800" cy="5090160"/>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val="2973377412"/>
                    </a:ext>
                  </a:extLst>
                </a:gridCol>
                <a:gridCol w="4343400">
                  <a:extLst>
                    <a:ext uri="{9D8B030D-6E8A-4147-A177-3AD203B41FA5}">
                      <a16:colId xmlns:a16="http://schemas.microsoft.com/office/drawing/2014/main" val="3931428473"/>
                    </a:ext>
                  </a:extLst>
                </a:gridCol>
              </a:tblGrid>
              <a:tr h="5080000">
                <a:tc>
                  <a:txBody>
                    <a:bodyPr/>
                    <a:lstStyle/>
                    <a:p>
                      <a:pPr marL="285750" indent="-285750" algn="l">
                        <a:lnSpc>
                          <a:spcPct val="80000"/>
                        </a:lnSpc>
                        <a:spcBef>
                          <a:spcPts val="600"/>
                        </a:spcBef>
                        <a:buFont typeface="Arial" panose="020B0604020202020204" pitchFamily="34" charset="0"/>
                        <a:buChar char="•"/>
                        <a:defRPr/>
                      </a:pPr>
                      <a:endParaRPr lang="en-US" sz="1800" b="0" u="sng" dirty="0">
                        <a:solidFill>
                          <a:schemeClr val="tx1"/>
                        </a:solidFill>
                      </a:endParaRPr>
                    </a:p>
                    <a:p>
                      <a:pPr marL="285750" indent="-285750" algn="l">
                        <a:lnSpc>
                          <a:spcPct val="80000"/>
                        </a:lnSpc>
                        <a:spcBef>
                          <a:spcPts val="600"/>
                        </a:spcBef>
                        <a:buFont typeface="Arial" panose="020B0604020202020204" pitchFamily="34" charset="0"/>
                        <a:buChar char="•"/>
                        <a:defRPr/>
                      </a:pPr>
                      <a:r>
                        <a:rPr lang="en-US" sz="1800" b="0" u="sng" dirty="0">
                          <a:solidFill>
                            <a:schemeClr val="tx1"/>
                          </a:solidFill>
                        </a:rPr>
                        <a:t>Boxing</a:t>
                      </a:r>
                      <a:r>
                        <a:rPr lang="en-US" sz="1800" b="0" dirty="0">
                          <a:solidFill>
                            <a:schemeClr val="tx1"/>
                          </a:solidFill>
                        </a:rPr>
                        <a:t>—a means for the poor to get out of the streets—the only integrated pro sport</a:t>
                      </a:r>
                    </a:p>
                    <a:p>
                      <a:pPr marL="800100" lvl="1" indent="-342900" algn="l">
                        <a:lnSpc>
                          <a:spcPct val="80000"/>
                        </a:lnSpc>
                        <a:spcBef>
                          <a:spcPct val="50000"/>
                        </a:spcBef>
                        <a:buFont typeface="+mj-lt"/>
                        <a:buAutoNum type="arabicPeriod"/>
                        <a:defRPr/>
                      </a:pPr>
                      <a:r>
                        <a:rPr lang="en-US" sz="1600" b="0" dirty="0">
                          <a:solidFill>
                            <a:schemeClr val="tx1"/>
                          </a:solidFill>
                        </a:rPr>
                        <a:t>Jack Dempsey—raised</a:t>
                      </a:r>
                      <a:r>
                        <a:rPr lang="en-US" sz="1600" b="0" baseline="0" dirty="0">
                          <a:solidFill>
                            <a:schemeClr val="tx1"/>
                          </a:solidFill>
                        </a:rPr>
                        <a:t> the popularity of the sport</a:t>
                      </a:r>
                      <a:endParaRPr lang="en-US" sz="1600" b="0" dirty="0">
                        <a:solidFill>
                          <a:schemeClr val="tx1"/>
                        </a:solidFill>
                      </a:endParaRPr>
                    </a:p>
                    <a:p>
                      <a:pPr marL="800100" lvl="1" indent="-342900" algn="l">
                        <a:lnSpc>
                          <a:spcPct val="80000"/>
                        </a:lnSpc>
                        <a:spcBef>
                          <a:spcPct val="50000"/>
                        </a:spcBef>
                        <a:buFont typeface="+mj-lt"/>
                        <a:buAutoNum type="arabicPeriod"/>
                        <a:defRPr/>
                      </a:pPr>
                      <a:r>
                        <a:rPr lang="en-US" sz="1600" b="0" dirty="0">
                          <a:solidFill>
                            <a:schemeClr val="tx1"/>
                          </a:solidFill>
                        </a:rPr>
                        <a:t>James J. Braddock—The  “Cinderella Man”</a:t>
                      </a:r>
                    </a:p>
                    <a:p>
                      <a:pPr marL="800100" lvl="1" indent="-342900" algn="l">
                        <a:lnSpc>
                          <a:spcPct val="80000"/>
                        </a:lnSpc>
                        <a:spcBef>
                          <a:spcPct val="50000"/>
                        </a:spcBef>
                        <a:buFont typeface="+mj-lt"/>
                        <a:buAutoNum type="arabicPeriod"/>
                        <a:defRPr/>
                      </a:pPr>
                      <a:r>
                        <a:rPr lang="en-US" sz="1600" b="0" dirty="0">
                          <a:solidFill>
                            <a:schemeClr val="tx1"/>
                          </a:solidFill>
                        </a:rPr>
                        <a:t>Joe Louis—20 year span as champ</a:t>
                      </a:r>
                    </a:p>
                    <a:p>
                      <a:pPr marL="285750" indent="-285750" algn="l">
                        <a:lnSpc>
                          <a:spcPct val="80000"/>
                        </a:lnSpc>
                        <a:spcBef>
                          <a:spcPct val="50000"/>
                        </a:spcBef>
                        <a:buFont typeface="Arial" panose="020B0604020202020204" pitchFamily="34" charset="0"/>
                        <a:buChar char="•"/>
                        <a:defRPr/>
                      </a:pPr>
                      <a:r>
                        <a:rPr lang="en-US" sz="1800" b="0" u="sng" dirty="0">
                          <a:solidFill>
                            <a:schemeClr val="tx1"/>
                          </a:solidFill>
                        </a:rPr>
                        <a:t>Football</a:t>
                      </a:r>
                      <a:r>
                        <a:rPr lang="en-US" sz="1800" b="0" dirty="0">
                          <a:solidFill>
                            <a:schemeClr val="tx1"/>
                          </a:solidFill>
                        </a:rPr>
                        <a:t>—more people identified with college teams—more college grads</a:t>
                      </a:r>
                    </a:p>
                    <a:p>
                      <a:pPr marL="800100" lvl="1" indent="-342900" algn="l">
                        <a:lnSpc>
                          <a:spcPct val="80000"/>
                        </a:lnSpc>
                        <a:spcBef>
                          <a:spcPct val="50000"/>
                        </a:spcBef>
                        <a:buFont typeface="+mj-lt"/>
                        <a:buAutoNum type="arabicPeriod"/>
                        <a:defRPr/>
                      </a:pPr>
                      <a:r>
                        <a:rPr lang="en-US" sz="1600" b="0" dirty="0">
                          <a:solidFill>
                            <a:schemeClr val="tx1"/>
                          </a:solidFill>
                        </a:rPr>
                        <a:t>Red Grange—University Illinois &amp; the first NFL star</a:t>
                      </a:r>
                    </a:p>
                    <a:p>
                      <a:pPr marL="800100" lvl="1" indent="-342900" algn="l">
                        <a:lnSpc>
                          <a:spcPct val="80000"/>
                        </a:lnSpc>
                        <a:spcBef>
                          <a:spcPct val="50000"/>
                        </a:spcBef>
                        <a:buFont typeface="+mj-lt"/>
                        <a:buAutoNum type="arabicPeriod"/>
                        <a:defRPr/>
                      </a:pPr>
                      <a:r>
                        <a:rPr lang="en-US" sz="1600" b="0" dirty="0" err="1">
                          <a:solidFill>
                            <a:schemeClr val="tx1"/>
                          </a:solidFill>
                        </a:rPr>
                        <a:t>Knute</a:t>
                      </a:r>
                      <a:r>
                        <a:rPr lang="en-US" sz="1600" b="0" dirty="0">
                          <a:solidFill>
                            <a:schemeClr val="tx1"/>
                          </a:solidFill>
                        </a:rPr>
                        <a:t> Rockne &amp; Notre Dame—changed</a:t>
                      </a:r>
                      <a:r>
                        <a:rPr lang="en-US" sz="1600" b="0" baseline="0" dirty="0">
                          <a:solidFill>
                            <a:schemeClr val="tx1"/>
                          </a:solidFill>
                        </a:rPr>
                        <a:t> the game—national </a:t>
                      </a:r>
                      <a:r>
                        <a:rPr lang="en-US" sz="1600" b="0" dirty="0">
                          <a:solidFill>
                            <a:schemeClr val="tx1"/>
                          </a:solidFill>
                        </a:rPr>
                        <a:t>fan following—American Catholics</a:t>
                      </a:r>
                    </a:p>
                    <a:p>
                      <a:pPr marL="800100" lvl="1" indent="-342900" algn="l">
                        <a:lnSpc>
                          <a:spcPct val="80000"/>
                        </a:lnSpc>
                        <a:spcBef>
                          <a:spcPct val="50000"/>
                        </a:spcBef>
                        <a:buFont typeface="+mj-lt"/>
                        <a:buAutoNum type="arabicPeriod"/>
                        <a:defRPr/>
                      </a:pPr>
                      <a:r>
                        <a:rPr lang="en-US" sz="1600" b="0" dirty="0">
                          <a:solidFill>
                            <a:schemeClr val="tx1"/>
                          </a:solidFill>
                        </a:rPr>
                        <a:t>Jim Thorpe—Native American—legendary Olympic</a:t>
                      </a:r>
                      <a:r>
                        <a:rPr lang="en-US" sz="1600" b="0" baseline="0" dirty="0">
                          <a:solidFill>
                            <a:schemeClr val="tx1"/>
                          </a:solidFill>
                        </a:rPr>
                        <a:t> star—</a:t>
                      </a:r>
                      <a:r>
                        <a:rPr lang="en-US" sz="1600" b="0" dirty="0">
                          <a:solidFill>
                            <a:schemeClr val="tx1"/>
                          </a:solidFill>
                        </a:rPr>
                        <a:t>one of the founding fathers of the NFL</a:t>
                      </a:r>
                    </a:p>
                  </a:txBody>
                  <a:tcPr>
                    <a:solidFill>
                      <a:srgbClr val="F5F3AD"/>
                    </a:solid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altLang="en-US" sz="1800" b="0" i="0" u="sng" strike="noStrike" kern="0" cap="none" spc="0" normalizeH="0" baseline="0" noProof="0" dirty="0">
                        <a:ln>
                          <a:noFill/>
                        </a:ln>
                        <a:solidFill>
                          <a:srgbClr val="000000"/>
                        </a:solidFill>
                        <a:effectLst/>
                        <a:uLnTx/>
                        <a:uFillTx/>
                        <a:latin typeface="+mn-lt"/>
                        <a:ea typeface="+mn-ea"/>
                        <a:cs typeface="+mn-cs"/>
                      </a:endParaRPr>
                    </a:p>
                    <a:p>
                      <a:pPr marL="285750" marR="0" lvl="0" indent="-285750" algn="l" defTabSz="914400" rtl="0" eaLnBrk="0" fontAlgn="base" latinLnBrk="0" hangingPunct="0">
                        <a:lnSpc>
                          <a:spcPct val="100000"/>
                        </a:lnSpc>
                        <a:spcBef>
                          <a:spcPts val="0"/>
                        </a:spcBef>
                        <a:spcAft>
                          <a:spcPct val="0"/>
                        </a:spcAft>
                        <a:buClrTx/>
                        <a:buSzTx/>
                        <a:buFont typeface="Arial" panose="020B0604020202020204" pitchFamily="34" charset="0"/>
                        <a:buChar char="•"/>
                        <a:tabLst/>
                        <a:defRPr/>
                      </a:pPr>
                      <a:r>
                        <a:rPr kumimoji="0" lang="en-US" altLang="en-US" sz="1800" b="0" i="0" u="sng" strike="noStrike" kern="0" cap="none" spc="0" normalizeH="0" baseline="0" noProof="0" dirty="0">
                          <a:ln>
                            <a:noFill/>
                          </a:ln>
                          <a:solidFill>
                            <a:srgbClr val="000000"/>
                          </a:solidFill>
                          <a:effectLst/>
                          <a:uLnTx/>
                          <a:uFillTx/>
                          <a:latin typeface="+mn-lt"/>
                          <a:ea typeface="+mn-ea"/>
                          <a:cs typeface="+mn-cs"/>
                        </a:rPr>
                        <a:t>Baseball</a:t>
                      </a:r>
                      <a:r>
                        <a:rPr kumimoji="0" lang="en-US" altLang="en-US" sz="1800" b="0" i="0" u="none" strike="noStrike" kern="0" cap="none" spc="0" normalizeH="0" baseline="0" noProof="0" dirty="0">
                          <a:ln>
                            <a:noFill/>
                          </a:ln>
                          <a:solidFill>
                            <a:srgbClr val="000000"/>
                          </a:solidFill>
                          <a:effectLst/>
                          <a:uLnTx/>
                          <a:uFillTx/>
                          <a:latin typeface="+mn-lt"/>
                          <a:ea typeface="+mn-ea"/>
                          <a:cs typeface="+mn-cs"/>
                        </a:rPr>
                        <a:t>—gained prominence in spite of the “Black Sox Scandal” of the 1919 World Series</a:t>
                      </a:r>
                    </a:p>
                    <a:p>
                      <a:pPr marL="800100" marR="0" lvl="1" indent="-285750" algn="l" defTabSz="914400" rtl="0" eaLnBrk="0" fontAlgn="base" latinLnBrk="0" hangingPunct="0">
                        <a:lnSpc>
                          <a:spcPct val="100000"/>
                        </a:lnSpc>
                        <a:spcBef>
                          <a:spcPct val="50000"/>
                        </a:spcBef>
                        <a:spcAft>
                          <a:spcPct val="0"/>
                        </a:spcAft>
                        <a:buClrTx/>
                        <a:buSzTx/>
                        <a:buFontTx/>
                        <a:buAutoNum type="arabicPeriod"/>
                        <a:tabLst/>
                        <a:defRPr/>
                      </a:pPr>
                      <a:r>
                        <a:rPr kumimoji="0" lang="en-US" altLang="en-US" sz="1600" b="0" i="0" u="none" strike="noStrike" kern="0" cap="none" spc="0" normalizeH="0" baseline="0" noProof="0" dirty="0">
                          <a:ln>
                            <a:noFill/>
                          </a:ln>
                          <a:solidFill>
                            <a:srgbClr val="000000"/>
                          </a:solidFill>
                          <a:effectLst/>
                          <a:uLnTx/>
                          <a:uFillTx/>
                          <a:latin typeface="+mn-lt"/>
                        </a:rPr>
                        <a:t>Babe Ruth—changed the game forever—legendary superstar</a:t>
                      </a:r>
                    </a:p>
                    <a:p>
                      <a:pPr marL="800100" marR="0" lvl="1" indent="-285750" algn="l" defTabSz="914400" rtl="0" eaLnBrk="0" fontAlgn="base" latinLnBrk="0" hangingPunct="0">
                        <a:lnSpc>
                          <a:spcPct val="100000"/>
                        </a:lnSpc>
                        <a:spcBef>
                          <a:spcPct val="50000"/>
                        </a:spcBef>
                        <a:spcAft>
                          <a:spcPct val="0"/>
                        </a:spcAft>
                        <a:buClrTx/>
                        <a:buSzTx/>
                        <a:buFontTx/>
                        <a:buAutoNum type="arabicPeriod"/>
                        <a:tabLst/>
                        <a:defRPr/>
                      </a:pPr>
                      <a:r>
                        <a:rPr kumimoji="0" lang="en-US" altLang="en-US" sz="1600" b="0" i="0" u="none" strike="noStrike" kern="0" cap="none" spc="0" normalizeH="0" baseline="0" noProof="0" dirty="0">
                          <a:ln>
                            <a:noFill/>
                          </a:ln>
                          <a:solidFill>
                            <a:srgbClr val="000000"/>
                          </a:solidFill>
                          <a:effectLst/>
                          <a:uLnTx/>
                          <a:uFillTx/>
                          <a:latin typeface="+mn-lt"/>
                        </a:rPr>
                        <a:t>Lou Gehrig—heroic player—the “Iron Man” of baseball</a:t>
                      </a:r>
                    </a:p>
                    <a:p>
                      <a:pPr marL="800100" marR="0" lvl="1" indent="-285750" algn="l" defTabSz="914400" rtl="0" eaLnBrk="0" fontAlgn="base" latinLnBrk="0" hangingPunct="0">
                        <a:lnSpc>
                          <a:spcPct val="100000"/>
                        </a:lnSpc>
                        <a:spcBef>
                          <a:spcPct val="50000"/>
                        </a:spcBef>
                        <a:spcAft>
                          <a:spcPct val="0"/>
                        </a:spcAft>
                        <a:buClrTx/>
                        <a:buSzTx/>
                        <a:buFontTx/>
                        <a:buAutoNum type="arabicPeriod"/>
                        <a:tabLst/>
                        <a:defRPr/>
                      </a:pPr>
                      <a:r>
                        <a:rPr kumimoji="0" lang="en-US" altLang="en-US" sz="1600" b="0" i="0" u="none" strike="noStrike" kern="0" cap="none" spc="0" normalizeH="0" baseline="0" noProof="0" dirty="0">
                          <a:ln>
                            <a:noFill/>
                          </a:ln>
                          <a:solidFill>
                            <a:srgbClr val="000000"/>
                          </a:solidFill>
                          <a:effectLst/>
                          <a:uLnTx/>
                          <a:uFillTx/>
                          <a:latin typeface="+mn-lt"/>
                        </a:rPr>
                        <a:t>Walter Johnson—great pitcher</a:t>
                      </a:r>
                    </a:p>
                    <a:p>
                      <a:pPr marL="800100" marR="0" lvl="1" indent="-285750" algn="l" defTabSz="914400" rtl="0" eaLnBrk="0" fontAlgn="base" latinLnBrk="0" hangingPunct="0">
                        <a:lnSpc>
                          <a:spcPct val="100000"/>
                        </a:lnSpc>
                        <a:spcBef>
                          <a:spcPct val="50000"/>
                        </a:spcBef>
                        <a:spcAft>
                          <a:spcPct val="0"/>
                        </a:spcAft>
                        <a:buClrTx/>
                        <a:buSzTx/>
                        <a:buFontTx/>
                        <a:buAutoNum type="arabicPeriod"/>
                        <a:tabLst/>
                        <a:defRPr/>
                      </a:pPr>
                      <a:r>
                        <a:rPr kumimoji="0" lang="en-US" altLang="en-US" sz="1600" b="0" i="0" u="none" strike="noStrike" kern="0" cap="none" spc="0" normalizeH="0" baseline="0" noProof="0" dirty="0">
                          <a:ln>
                            <a:noFill/>
                          </a:ln>
                          <a:solidFill>
                            <a:srgbClr val="000000"/>
                          </a:solidFill>
                          <a:effectLst/>
                          <a:uLnTx/>
                          <a:uFillTx/>
                          <a:latin typeface="+mn-lt"/>
                        </a:rPr>
                        <a:t>Rogers Hornsby &amp; </a:t>
                      </a:r>
                      <a:r>
                        <a:rPr kumimoji="0" lang="en-US" altLang="en-US" sz="1600" b="0" i="0" u="none" strike="noStrike" kern="0" cap="none" spc="0" normalizeH="0" baseline="0" noProof="0" dirty="0" err="1">
                          <a:ln>
                            <a:noFill/>
                          </a:ln>
                          <a:solidFill>
                            <a:srgbClr val="000000"/>
                          </a:solidFill>
                          <a:effectLst/>
                          <a:uLnTx/>
                          <a:uFillTx/>
                          <a:latin typeface="+mn-lt"/>
                        </a:rPr>
                        <a:t>Dizzie</a:t>
                      </a:r>
                      <a:r>
                        <a:rPr kumimoji="0" lang="en-US" altLang="en-US" sz="1600" b="0" i="0" u="none" strike="noStrike" kern="0" cap="none" spc="0" normalizeH="0" baseline="0" noProof="0" dirty="0">
                          <a:ln>
                            <a:noFill/>
                          </a:ln>
                          <a:solidFill>
                            <a:srgbClr val="000000"/>
                          </a:solidFill>
                          <a:effectLst/>
                          <a:uLnTx/>
                          <a:uFillTx/>
                          <a:latin typeface="+mn-lt"/>
                        </a:rPr>
                        <a:t> Dean—St. Louis Cardinals</a:t>
                      </a:r>
                    </a:p>
                    <a:p>
                      <a:pPr marL="800100" marR="0" lvl="1" indent="-285750" algn="l" defTabSz="914400" rtl="0" eaLnBrk="0" fontAlgn="base" latinLnBrk="0" hangingPunct="0">
                        <a:lnSpc>
                          <a:spcPct val="100000"/>
                        </a:lnSpc>
                        <a:spcBef>
                          <a:spcPct val="50000"/>
                        </a:spcBef>
                        <a:spcAft>
                          <a:spcPct val="0"/>
                        </a:spcAft>
                        <a:buClrTx/>
                        <a:buSzTx/>
                        <a:buFontTx/>
                        <a:buAutoNum type="arabicPeriod"/>
                        <a:tabLst/>
                        <a:defRPr/>
                      </a:pPr>
                      <a:r>
                        <a:rPr kumimoji="0" lang="en-US" altLang="en-US" sz="1600" b="0" i="0" u="none" strike="noStrike" kern="0" cap="none" spc="0" normalizeH="0" baseline="0" noProof="0" dirty="0">
                          <a:ln>
                            <a:noFill/>
                          </a:ln>
                          <a:solidFill>
                            <a:srgbClr val="000000"/>
                          </a:solidFill>
                          <a:effectLst/>
                          <a:uLnTx/>
                          <a:uFillTx/>
                          <a:latin typeface="+mn-lt"/>
                        </a:rPr>
                        <a:t>New York—center of MLB—3 teams (Yankees, Giants, &amp; Dodgers)</a:t>
                      </a:r>
                    </a:p>
                    <a:p>
                      <a:pPr marL="800100" marR="0" lvl="1" indent="-285750" algn="l" defTabSz="914400" rtl="0" eaLnBrk="0" fontAlgn="base" latinLnBrk="0" hangingPunct="0">
                        <a:lnSpc>
                          <a:spcPct val="100000"/>
                        </a:lnSpc>
                        <a:spcBef>
                          <a:spcPct val="50000"/>
                        </a:spcBef>
                        <a:spcAft>
                          <a:spcPct val="0"/>
                        </a:spcAft>
                        <a:buClrTx/>
                        <a:buSzTx/>
                        <a:buFontTx/>
                        <a:buAutoNum type="arabicPeriod"/>
                        <a:tabLst/>
                        <a:defRPr/>
                      </a:pPr>
                      <a:r>
                        <a:rPr kumimoji="0" lang="en-US" altLang="en-US" sz="1600" b="0" i="0" u="none" strike="noStrike" kern="0" cap="none" spc="0" normalizeH="0" baseline="0" noProof="0" dirty="0">
                          <a:ln>
                            <a:noFill/>
                          </a:ln>
                          <a:solidFill>
                            <a:srgbClr val="000000"/>
                          </a:solidFill>
                          <a:effectLst/>
                          <a:uLnTx/>
                          <a:uFillTx/>
                          <a:latin typeface="+mn-lt"/>
                        </a:rPr>
                        <a:t>Negro Leagues—Segregated teams were popular &amp; talented—Josh Gibson, Satchel Paige, and “Cool Papa” Bell</a:t>
                      </a:r>
                    </a:p>
                  </a:txBody>
                  <a:tcPr>
                    <a:solidFill>
                      <a:srgbClr val="F5F3AD"/>
                    </a:solidFill>
                  </a:tcPr>
                </a:tc>
                <a:extLst>
                  <a:ext uri="{0D108BD9-81ED-4DB2-BD59-A6C34878D82A}">
                    <a16:rowId xmlns:a16="http://schemas.microsoft.com/office/drawing/2014/main" val="3485628694"/>
                  </a:ext>
                </a:extLst>
              </a:tr>
            </a:tbl>
          </a:graphicData>
        </a:graphic>
      </p:graphicFrame>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0"/>
            <a:ext cx="8229600" cy="533400"/>
          </a:xfrm>
        </p:spPr>
        <p:txBody>
          <a:bodyPr/>
          <a:lstStyle/>
          <a:p>
            <a:r>
              <a:rPr lang="en-US" altLang="en-US" sz="2800" dirty="0">
                <a:latin typeface="Broadway" panose="04040905080B02020502" pitchFamily="82" charset="0"/>
              </a:rPr>
              <a:t>The Voice of the People</a:t>
            </a:r>
          </a:p>
        </p:txBody>
      </p:sp>
      <p:sp>
        <p:nvSpPr>
          <p:cNvPr id="43011" name="Content Placeholder 2"/>
          <p:cNvSpPr>
            <a:spLocks noGrp="1"/>
          </p:cNvSpPr>
          <p:nvPr>
            <p:ph idx="1"/>
          </p:nvPr>
        </p:nvSpPr>
        <p:spPr>
          <a:xfrm>
            <a:off x="152400" y="533400"/>
            <a:ext cx="8839200" cy="6172200"/>
          </a:xfrm>
        </p:spPr>
        <p:txBody>
          <a:bodyPr/>
          <a:lstStyle/>
          <a:p>
            <a:r>
              <a:rPr lang="en-US" altLang="en-US" sz="1700"/>
              <a:t>Will Rogers</a:t>
            </a:r>
          </a:p>
          <a:p>
            <a:pPr marL="857250" lvl="1" indent="-457200">
              <a:buFontTx/>
              <a:buAutoNum type="arabicPeriod"/>
            </a:pPr>
            <a:r>
              <a:rPr lang="en-US" altLang="en-US" sz="1700"/>
              <a:t>Cherokee cowboy, writer, commentator, actor and comedian</a:t>
            </a:r>
          </a:p>
          <a:p>
            <a:pPr marL="857250" lvl="1" indent="-457200">
              <a:buFontTx/>
              <a:buAutoNum type="arabicPeriod"/>
            </a:pPr>
            <a:r>
              <a:rPr lang="en-US" altLang="en-US" sz="1700"/>
              <a:t>Similar to Mark Twain and Johnny Carson as someone who poked fun at people in power—Congress, President Hoover, etc.</a:t>
            </a:r>
          </a:p>
          <a:p>
            <a:pPr marL="857250" lvl="1" indent="-457200">
              <a:buFontTx/>
              <a:buAutoNum type="arabicPeriod"/>
            </a:pPr>
            <a:r>
              <a:rPr lang="en-US" altLang="en-US" sz="1700"/>
              <a:t>Died in a plane crash in Alaska</a:t>
            </a:r>
          </a:p>
          <a:p>
            <a:pPr marL="857250" lvl="1" indent="-457200">
              <a:buFontTx/>
              <a:buNone/>
            </a:pPr>
            <a:endParaRPr lang="en-US" altLang="en-US" sz="1700"/>
          </a:p>
          <a:p>
            <a:r>
              <a:rPr lang="en-US" altLang="en-US" sz="1700"/>
              <a:t>Jimmie Rodgers</a:t>
            </a:r>
          </a:p>
          <a:p>
            <a:pPr marL="857250" lvl="1" indent="-457200">
              <a:buFontTx/>
              <a:buAutoNum type="arabicPeriod"/>
            </a:pPr>
            <a:r>
              <a:rPr lang="en-US" altLang="en-US" sz="1700"/>
              <a:t>RR Brakeman, guitarist, singer, and song-writer</a:t>
            </a:r>
          </a:p>
          <a:p>
            <a:pPr marL="857250" lvl="1" indent="-457200">
              <a:buFontTx/>
              <a:buAutoNum type="arabicPeriod"/>
            </a:pPr>
            <a:r>
              <a:rPr lang="en-US" altLang="en-US" sz="1700"/>
              <a:t>Combined folk music, blues, country music, and jazz</a:t>
            </a:r>
          </a:p>
          <a:p>
            <a:pPr marL="857250" lvl="1" indent="-457200">
              <a:buFontTx/>
              <a:buAutoNum type="arabicPeriod"/>
            </a:pPr>
            <a:r>
              <a:rPr lang="en-US" altLang="en-US" sz="1700"/>
              <a:t>“Father of Country Music”—brought the day-to-day life of the common people to a mass audience—sang about the lives of the homeless, rural America, and the working poor </a:t>
            </a:r>
          </a:p>
          <a:p>
            <a:pPr marL="857250" lvl="1" indent="-457200">
              <a:buFontTx/>
              <a:buAutoNum type="arabicPeriod"/>
            </a:pPr>
            <a:r>
              <a:rPr lang="en-US" altLang="en-US" sz="1700"/>
              <a:t>Died of tuberculosis shortly after a massive recording session that preserved his music and provided for his family</a:t>
            </a:r>
          </a:p>
          <a:p>
            <a:pPr marL="857250" lvl="1" indent="-457200">
              <a:buFontTx/>
              <a:buNone/>
            </a:pPr>
            <a:endParaRPr lang="en-US" altLang="en-US" sz="1700"/>
          </a:p>
          <a:p>
            <a:r>
              <a:rPr lang="en-US" altLang="en-US" sz="1700"/>
              <a:t>Woody Guthrie</a:t>
            </a:r>
          </a:p>
          <a:p>
            <a:pPr marL="857250" lvl="1" indent="-457200">
              <a:buFontTx/>
              <a:buAutoNum type="arabicPeriod"/>
            </a:pPr>
            <a:r>
              <a:rPr lang="en-US" altLang="en-US" sz="1700"/>
              <a:t>Singer, guitar player, song-writer, political activist, and social commentator</a:t>
            </a:r>
          </a:p>
          <a:p>
            <a:pPr marL="857250" lvl="1" indent="-457200">
              <a:buFontTx/>
              <a:buAutoNum type="arabicPeriod"/>
            </a:pPr>
            <a:r>
              <a:rPr lang="en-US" altLang="en-US" sz="1700"/>
              <a:t>Used his songs and performances to raise awareness and tell the story of the less fortunate—commissioned by the US government to chronicle the WPA and PWA projects of the New Deal</a:t>
            </a:r>
          </a:p>
          <a:p>
            <a:pPr marL="857250" lvl="1" indent="-457200">
              <a:buFontTx/>
              <a:buAutoNum type="arabicPeriod"/>
            </a:pPr>
            <a:r>
              <a:rPr lang="en-US" altLang="en-US" sz="1700"/>
              <a:t>Became the outspoken advocate of the persecuted—inspired future singers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28600" y="990600"/>
            <a:ext cx="8686800" cy="1828800"/>
          </a:xfrm>
        </p:spPr>
        <p:txBody>
          <a:bodyPr/>
          <a:lstStyle/>
          <a:p>
            <a:r>
              <a:rPr lang="en-US" altLang="en-US" dirty="0">
                <a:latin typeface="Broadway" panose="04040905080B02020502" pitchFamily="82" charset="0"/>
              </a:rPr>
              <a:t>1920s &amp; 1930s</a:t>
            </a:r>
            <a:br>
              <a:rPr lang="en-US" altLang="en-US" dirty="0">
                <a:latin typeface="Broadway" panose="04040905080B02020502" pitchFamily="82" charset="0"/>
              </a:rPr>
            </a:br>
            <a:r>
              <a:rPr lang="en-US" altLang="en-US" sz="2800" dirty="0">
                <a:latin typeface="Broadway" panose="04040905080B02020502" pitchFamily="82" charset="0"/>
              </a:rPr>
              <a:t>in</a:t>
            </a:r>
            <a:br>
              <a:rPr lang="en-US" altLang="en-US" dirty="0">
                <a:latin typeface="Broadway" panose="04040905080B02020502" pitchFamily="82" charset="0"/>
              </a:rPr>
            </a:br>
            <a:r>
              <a:rPr lang="en-US" altLang="en-US" dirty="0">
                <a:latin typeface="Broadway" panose="04040905080B02020502" pitchFamily="82" charset="0"/>
              </a:rPr>
              <a:t>America</a:t>
            </a:r>
          </a:p>
        </p:txBody>
      </p:sp>
      <p:sp>
        <p:nvSpPr>
          <p:cNvPr id="44035" name="Content Placeholder 2"/>
          <p:cNvSpPr>
            <a:spLocks noGrp="1"/>
          </p:cNvSpPr>
          <p:nvPr>
            <p:ph idx="1"/>
          </p:nvPr>
        </p:nvSpPr>
        <p:spPr>
          <a:xfrm>
            <a:off x="228600" y="3429000"/>
            <a:ext cx="8686800" cy="2667000"/>
          </a:xfrm>
        </p:spPr>
        <p:txBody>
          <a:bodyPr/>
          <a:lstStyle/>
          <a:p>
            <a:pPr algn="ctr">
              <a:buFontTx/>
              <a:buNone/>
            </a:pPr>
            <a:r>
              <a:rPr lang="en-US" altLang="en-US" dirty="0"/>
              <a:t>Unit 9:  Prosperity and Depression</a:t>
            </a:r>
          </a:p>
          <a:p>
            <a:pPr algn="ctr">
              <a:buFontTx/>
              <a:buNone/>
            </a:pPr>
            <a:r>
              <a:rPr lang="en-US" altLang="en-US" dirty="0"/>
              <a:t>Modules 18-19</a:t>
            </a:r>
          </a:p>
          <a:p>
            <a:pPr algn="ctr">
              <a:buFontTx/>
              <a:buNone/>
            </a:pPr>
            <a:endParaRPr lang="en-US" altLang="en-US" dirty="0"/>
          </a:p>
          <a:p>
            <a:pPr algn="ctr">
              <a:buFontTx/>
              <a:buNone/>
            </a:pPr>
            <a:r>
              <a:rPr lang="en-US" altLang="en-US" dirty="0">
                <a:latin typeface="Broadway" panose="04040905080B02020502" pitchFamily="82" charset="0"/>
              </a:rPr>
              <a:t>Part 4:  The Depression &amp; New Deal</a:t>
            </a:r>
            <a:endParaRPr lang="en-US"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63550" y="381000"/>
            <a:ext cx="8077200" cy="657225"/>
          </a:xfrm>
          <a:noFill/>
        </p:spPr>
        <p:txBody>
          <a:bodyPr anchor="t"/>
          <a:lstStyle/>
          <a:p>
            <a:pPr eaLnBrk="1" hangingPunct="1"/>
            <a:r>
              <a:rPr lang="en-US" altLang="en-US" sz="3200" dirty="0">
                <a:solidFill>
                  <a:schemeClr val="tx1"/>
                </a:solidFill>
                <a:latin typeface="Broadway" panose="04040905080B02020502" pitchFamily="82" charset="0"/>
              </a:rPr>
              <a:t>Great Depression by the Numbers</a:t>
            </a:r>
          </a:p>
        </p:txBody>
      </p:sp>
      <p:sp>
        <p:nvSpPr>
          <p:cNvPr id="45059" name="Rectangle 3"/>
          <p:cNvSpPr>
            <a:spLocks noGrp="1" noChangeArrowheads="1"/>
          </p:cNvSpPr>
          <p:nvPr>
            <p:ph type="body" idx="1"/>
          </p:nvPr>
        </p:nvSpPr>
        <p:spPr>
          <a:xfrm>
            <a:off x="463550" y="1219200"/>
            <a:ext cx="7924800" cy="3962400"/>
          </a:xfrm>
          <a:noFill/>
        </p:spPr>
        <p:txBody>
          <a:bodyPr/>
          <a:lstStyle/>
          <a:p>
            <a:pPr eaLnBrk="1" hangingPunct="1">
              <a:spcBef>
                <a:spcPct val="40000"/>
              </a:spcBef>
            </a:pPr>
            <a:r>
              <a:rPr lang="en-US" altLang="en-US" sz="1900"/>
              <a:t>After the stock market crash, economic flaws helped the nation sink into the </a:t>
            </a:r>
            <a:r>
              <a:rPr lang="en-US" altLang="en-US" sz="1900" b="1"/>
              <a:t>Great Depression, </a:t>
            </a:r>
            <a:r>
              <a:rPr lang="en-US" altLang="en-US" sz="1900"/>
              <a:t>the worst economic downturn in history.</a:t>
            </a:r>
          </a:p>
          <a:p>
            <a:pPr eaLnBrk="1" hangingPunct="1">
              <a:spcBef>
                <a:spcPct val="40000"/>
              </a:spcBef>
            </a:pPr>
            <a:r>
              <a:rPr lang="en-US" altLang="en-US" sz="1900"/>
              <a:t>The stock market collapse strained the resources of banks and many failed, thus creating greater anxiety.</a:t>
            </a:r>
          </a:p>
          <a:p>
            <a:pPr eaLnBrk="1" hangingPunct="1">
              <a:spcBef>
                <a:spcPct val="40000"/>
              </a:spcBef>
            </a:pPr>
            <a:r>
              <a:rPr lang="en-US" altLang="en-US" sz="1900"/>
              <a:t>In 1929 banks had little cash on hand and  were vulnerable to </a:t>
            </a:r>
            <a:r>
              <a:rPr lang="en-US" altLang="en-US" sz="1900">
                <a:latin typeface="Verdana" panose="020B0604030504040204" pitchFamily="34" charset="0"/>
              </a:rPr>
              <a:t>“</a:t>
            </a:r>
            <a:r>
              <a:rPr lang="en-US" altLang="en-US" sz="1900"/>
              <a:t>runs,</a:t>
            </a:r>
            <a:r>
              <a:rPr lang="en-US" altLang="en-US" sz="1900">
                <a:latin typeface="Verdana" panose="020B0604030504040204" pitchFamily="34" charset="0"/>
              </a:rPr>
              <a:t>”</a:t>
            </a:r>
            <a:r>
              <a:rPr lang="en-US" altLang="en-US" sz="1900"/>
              <a:t> or a string of nervous depositors withdrawing money.</a:t>
            </a:r>
          </a:p>
          <a:p>
            <a:pPr eaLnBrk="1" hangingPunct="1">
              <a:spcBef>
                <a:spcPct val="40000"/>
              </a:spcBef>
            </a:pPr>
            <a:r>
              <a:rPr lang="en-US" altLang="en-US" sz="1900"/>
              <a:t>A run could quickly drain a bank of all its cash and force its closure.</a:t>
            </a:r>
          </a:p>
          <a:p>
            <a:pPr eaLnBrk="1" hangingPunct="1">
              <a:spcBef>
                <a:spcPct val="40000"/>
              </a:spcBef>
            </a:pPr>
            <a:r>
              <a:rPr lang="en-US" altLang="en-US" sz="1900"/>
              <a:t>In the months after October 1929, bank runs struck nationwide and hundreds of banks failed, including the enormous Bank of the United States.</a:t>
            </a:r>
          </a:p>
          <a:p>
            <a:pPr eaLnBrk="1" hangingPunct="1">
              <a:spcBef>
                <a:spcPct val="40000"/>
              </a:spcBef>
            </a:pPr>
            <a:r>
              <a:rPr lang="en-US" altLang="en-US" sz="1900"/>
              <a:t>Bank closures wiped out billions in savings by 1933.</a:t>
            </a:r>
          </a:p>
        </p:txBody>
      </p:sp>
      <p:sp>
        <p:nvSpPr>
          <p:cNvPr id="30724" name="Text Box 4"/>
          <p:cNvSpPr txBox="1">
            <a:spLocks noChangeArrowheads="1"/>
          </p:cNvSpPr>
          <p:nvPr/>
        </p:nvSpPr>
        <p:spPr bwMode="auto">
          <a:xfrm>
            <a:off x="152400" y="5334000"/>
            <a:ext cx="8839200"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1700" b="1">
                <a:latin typeface="Verdana" panose="020B0604030504040204" pitchFamily="34" charset="0"/>
              </a:rPr>
              <a:t>Today, insurance from the federal government protects most people’s deposits, and laws today require banks to keep a large percentage of their assets in cash to be paid to depositors upon request.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slide(fromRight)">
                                      <p:cBhvr>
                                        <p:cTn id="7" dur="500"/>
                                        <p:tgtEl>
                                          <p:spTgt spid="30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209800"/>
            <a:ext cx="8229600" cy="1143000"/>
          </a:xfrm>
        </p:spPr>
        <p:txBody>
          <a:bodyPr/>
          <a:lstStyle/>
          <a:p>
            <a:r>
              <a:rPr lang="en-US" altLang="en-US" dirty="0">
                <a:latin typeface="Broadway" panose="04040905080B02020502" pitchFamily="82" charset="0"/>
              </a:rPr>
              <a:t>The Roaring Twenties</a:t>
            </a:r>
          </a:p>
        </p:txBody>
      </p:sp>
      <p:sp>
        <p:nvSpPr>
          <p:cNvPr id="5123" name="Content Placeholder 2"/>
          <p:cNvSpPr>
            <a:spLocks noGrp="1"/>
          </p:cNvSpPr>
          <p:nvPr>
            <p:ph idx="1"/>
          </p:nvPr>
        </p:nvSpPr>
        <p:spPr>
          <a:xfrm>
            <a:off x="457200" y="3429000"/>
            <a:ext cx="8229600" cy="1782763"/>
          </a:xfrm>
        </p:spPr>
        <p:txBody>
          <a:bodyPr/>
          <a:lstStyle/>
          <a:p>
            <a:pPr algn="ctr">
              <a:buFontTx/>
              <a:buNone/>
            </a:pPr>
            <a:r>
              <a:rPr lang="en-US" altLang="en-US" dirty="0"/>
              <a:t>Unit 9:  Prosperity and Depression</a:t>
            </a:r>
          </a:p>
          <a:p>
            <a:pPr algn="ctr">
              <a:buFontTx/>
              <a:buNone/>
            </a:pPr>
            <a:r>
              <a:rPr lang="en-US" altLang="en-US" dirty="0"/>
              <a:t>Module 17</a:t>
            </a:r>
          </a:p>
          <a:p>
            <a:pPr algn="ctr">
              <a:buFontTx/>
              <a:buNone/>
            </a:pPr>
            <a:r>
              <a:rPr lang="en-US" altLang="en-US" dirty="0">
                <a:latin typeface="Broadway" panose="04040905080B02020502" pitchFamily="82" charset="0"/>
              </a:rPr>
              <a:t>Part 1—Post WWI America</a:t>
            </a:r>
          </a:p>
          <a:p>
            <a:pPr algn="ctr">
              <a:buFontTx/>
              <a:buNone/>
            </a:pPr>
            <a:endParaRPr lang="en-US" altLang="en-US" dirty="0"/>
          </a:p>
        </p:txBody>
      </p:sp>
    </p:spTree>
    <p:extLst>
      <p:ext uri="{BB962C8B-B14F-4D97-AF65-F5344CB8AC3E}">
        <p14:creationId xmlns:p14="http://schemas.microsoft.com/office/powerpoint/2010/main" val="106562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3400" y="152400"/>
            <a:ext cx="8077200" cy="657225"/>
          </a:xfrm>
          <a:noFill/>
        </p:spPr>
        <p:txBody>
          <a:bodyPr anchor="t"/>
          <a:lstStyle/>
          <a:p>
            <a:pPr eaLnBrk="1" hangingPunct="1"/>
            <a:r>
              <a:rPr lang="en-US" altLang="en-US" sz="4200" dirty="0">
                <a:solidFill>
                  <a:schemeClr val="tx1"/>
                </a:solidFill>
                <a:latin typeface="Broadway" panose="04040905080B02020502" pitchFamily="82" charset="0"/>
              </a:rPr>
              <a:t>Farm Failures</a:t>
            </a:r>
          </a:p>
        </p:txBody>
      </p:sp>
      <p:sp>
        <p:nvSpPr>
          <p:cNvPr id="46083" name="Rectangle 3"/>
          <p:cNvSpPr>
            <a:spLocks noGrp="1" noChangeArrowheads="1"/>
          </p:cNvSpPr>
          <p:nvPr>
            <p:ph type="body" idx="1"/>
          </p:nvPr>
        </p:nvSpPr>
        <p:spPr>
          <a:xfrm>
            <a:off x="533400" y="1066800"/>
            <a:ext cx="7924800" cy="3810000"/>
          </a:xfrm>
          <a:noFill/>
        </p:spPr>
        <p:txBody>
          <a:bodyPr/>
          <a:lstStyle/>
          <a:p>
            <a:pPr eaLnBrk="1" hangingPunct="1">
              <a:spcBef>
                <a:spcPct val="40000"/>
              </a:spcBef>
            </a:pPr>
            <a:r>
              <a:rPr lang="en-US" altLang="en-US" sz="2000"/>
              <a:t>The hard times farmers faced got worse during the Great Depression, when widespread joblessness and poverty cut down on the demand for food as many Americans simply went hungry.</a:t>
            </a:r>
          </a:p>
          <a:p>
            <a:pPr eaLnBrk="1" hangingPunct="1">
              <a:spcBef>
                <a:spcPct val="40000"/>
              </a:spcBef>
            </a:pPr>
            <a:r>
              <a:rPr lang="en-US" altLang="en-US" sz="2000"/>
              <a:t>By 1933, with farmers unable to sell food they produced, farm prices had sunk to 50 percent of their already low 1929 levels.</a:t>
            </a:r>
          </a:p>
          <a:p>
            <a:pPr eaLnBrk="1" hangingPunct="1">
              <a:spcBef>
                <a:spcPct val="40000"/>
              </a:spcBef>
            </a:pPr>
            <a:r>
              <a:rPr lang="en-US" altLang="en-US" sz="2000"/>
              <a:t>Lower prices meant lower income for farmers, and many borrowed money from banks to pay for land and equipment.</a:t>
            </a:r>
          </a:p>
          <a:p>
            <a:pPr eaLnBrk="1" hangingPunct="1">
              <a:spcBef>
                <a:spcPct val="40000"/>
              </a:spcBef>
            </a:pPr>
            <a:r>
              <a:rPr lang="en-US" altLang="en-US" sz="2000"/>
              <a:t>As incomes dropped, farmers couldn’t pay back their loans, and in the first five years of the 1930s, hundreds of thousands of farms went bankrupt or suffered foreclosure.</a:t>
            </a:r>
          </a:p>
        </p:txBody>
      </p:sp>
      <p:sp>
        <p:nvSpPr>
          <p:cNvPr id="31748" name="Text Box 4"/>
          <p:cNvSpPr txBox="1">
            <a:spLocks noChangeArrowheads="1"/>
          </p:cNvSpPr>
          <p:nvPr/>
        </p:nvSpPr>
        <p:spPr bwMode="auto">
          <a:xfrm>
            <a:off x="228600" y="5378450"/>
            <a:ext cx="86868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1900" b="1">
                <a:latin typeface="Verdana" panose="020B0604030504040204" pitchFamily="34" charset="0"/>
              </a:rPr>
              <a:t>Foreclosure</a:t>
            </a:r>
            <a:r>
              <a:rPr lang="en-US" altLang="en-US" sz="1900">
                <a:latin typeface="Verdana" panose="020B0604030504040204" pitchFamily="34" charset="0"/>
              </a:rPr>
              <a:t> occurs when a lender takes over ownership of a property from an owner who has failed to make loan payments.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slide(fromRight)">
                                      <p:cBhvr>
                                        <p:cTn id="7" dur="500"/>
                                        <p:tgtEl>
                                          <p:spTgt spid="31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3400" y="152400"/>
            <a:ext cx="8077200" cy="736600"/>
          </a:xfrm>
        </p:spPr>
        <p:txBody>
          <a:bodyPr anchor="t"/>
          <a:lstStyle/>
          <a:p>
            <a:pPr eaLnBrk="1" hangingPunct="1"/>
            <a:r>
              <a:rPr lang="en-US" altLang="en-US" sz="4200" dirty="0">
                <a:solidFill>
                  <a:schemeClr val="tx1"/>
                </a:solidFill>
                <a:latin typeface="Broadway" panose="04040905080B02020502" pitchFamily="82" charset="0"/>
              </a:rPr>
              <a:t>Unemployment</a:t>
            </a:r>
            <a:endParaRPr lang="en-US" altLang="en-US" sz="3300" dirty="0">
              <a:solidFill>
                <a:schemeClr val="tx1"/>
              </a:solidFill>
              <a:latin typeface="Broadway" panose="04040905080B02020502" pitchFamily="82" charset="0"/>
            </a:endParaRPr>
          </a:p>
        </p:txBody>
      </p:sp>
      <p:sp>
        <p:nvSpPr>
          <p:cNvPr id="47107" name="Rectangle 3"/>
          <p:cNvSpPr>
            <a:spLocks noGrp="1" noChangeArrowheads="1"/>
          </p:cNvSpPr>
          <p:nvPr>
            <p:ph type="body" idx="1"/>
          </p:nvPr>
        </p:nvSpPr>
        <p:spPr>
          <a:xfrm>
            <a:off x="457200" y="1066800"/>
            <a:ext cx="8229600" cy="5410200"/>
          </a:xfrm>
          <a:solidFill>
            <a:srgbClr val="FFFF99"/>
          </a:solidFill>
          <a:ln>
            <a:solidFill>
              <a:srgbClr val="FFFF99"/>
            </a:solidFill>
            <a:miter lim="800000"/>
            <a:headEnd/>
            <a:tailEnd/>
          </a:ln>
        </p:spPr>
        <p:txBody>
          <a:bodyPr anchor="ctr"/>
          <a:lstStyle/>
          <a:p>
            <a:pPr marL="350838" indent="-233363" eaLnBrk="1" hangingPunct="1">
              <a:lnSpc>
                <a:spcPct val="110000"/>
              </a:lnSpc>
              <a:buFont typeface="Times" panose="02020603050405020304" pitchFamily="18" charset="0"/>
              <a:buChar char="•"/>
            </a:pPr>
            <a:r>
              <a:rPr lang="en-US" altLang="en-US" sz="2200" b="1"/>
              <a:t>The year following the crash of October 1929 saw a sharp drop in economic activity and a steep rise in unemployment.</a:t>
            </a:r>
          </a:p>
          <a:p>
            <a:pPr marL="350838" indent="-233363" eaLnBrk="1" hangingPunct="1">
              <a:lnSpc>
                <a:spcPct val="110000"/>
              </a:lnSpc>
              <a:buFont typeface="Times" panose="02020603050405020304" pitchFamily="18" charset="0"/>
              <a:buChar char="•"/>
            </a:pPr>
            <a:r>
              <a:rPr lang="en-US" altLang="en-US" sz="2200" b="1"/>
              <a:t>Such negative trends are not uncommon in times of economic downturn, but the extent and duration of these trends made the Great Depression different.</a:t>
            </a:r>
          </a:p>
          <a:p>
            <a:pPr marL="350838" indent="-233363" eaLnBrk="1" hangingPunct="1">
              <a:lnSpc>
                <a:spcPct val="110000"/>
              </a:lnSpc>
              <a:buFont typeface="Times" panose="02020603050405020304" pitchFamily="18" charset="0"/>
              <a:buChar char="•"/>
            </a:pPr>
            <a:r>
              <a:rPr lang="en-US" altLang="en-US" sz="2200" b="1"/>
              <a:t>By 1933 the gross national product dropped over 40 percent from its pre-crash levels.</a:t>
            </a:r>
          </a:p>
          <a:p>
            <a:pPr marL="350838" indent="-233363" eaLnBrk="1" hangingPunct="1">
              <a:lnSpc>
                <a:spcPct val="110000"/>
              </a:lnSpc>
              <a:buFont typeface="Times" panose="02020603050405020304" pitchFamily="18" charset="0"/>
              <a:buChar char="•"/>
            </a:pPr>
            <a:r>
              <a:rPr lang="en-US" altLang="en-US" sz="2200" b="1"/>
              <a:t>Unemployment reached a staggering 25 percent, and among some groups the numbers were even higher:</a:t>
            </a:r>
          </a:p>
          <a:p>
            <a:pPr marL="801688" lvl="1" indent="-233363" eaLnBrk="1" hangingPunct="1">
              <a:lnSpc>
                <a:spcPct val="110000"/>
              </a:lnSpc>
              <a:buFont typeface="Times" panose="02020603050405020304" pitchFamily="18" charset="0"/>
              <a:buChar char="–"/>
            </a:pPr>
            <a:r>
              <a:rPr lang="en-US" altLang="en-US" sz="2200" b="1"/>
              <a:t>In the African American neighborhood of Harlem, for example, unemployment reached 50 percent in 1932.</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8600" y="381000"/>
            <a:ext cx="8686800" cy="558800"/>
          </a:xfrm>
        </p:spPr>
        <p:txBody>
          <a:bodyPr anchor="t"/>
          <a:lstStyle/>
          <a:p>
            <a:pPr eaLnBrk="1" hangingPunct="1">
              <a:defRPr/>
            </a:pPr>
            <a:r>
              <a:rPr lang="en-US" sz="2800" dirty="0">
                <a:solidFill>
                  <a:schemeClr val="tx1"/>
                </a:solidFill>
                <a:latin typeface="Broadway" panose="04040905080B02020502" pitchFamily="82" charset="0"/>
              </a:rPr>
              <a:t>Human Impact of the Great Depression</a:t>
            </a:r>
            <a:endParaRPr lang="en-US" sz="2800" dirty="0">
              <a:solidFill>
                <a:schemeClr val="tx1"/>
              </a:solidFill>
              <a:effectLst>
                <a:outerShdw blurRad="38100" dist="38100" dir="2700000" algn="tl">
                  <a:srgbClr val="C0C0C0"/>
                </a:outerShdw>
              </a:effectLst>
              <a:latin typeface="Broadway" panose="04040905080B02020502" pitchFamily="82" charset="0"/>
            </a:endParaRPr>
          </a:p>
        </p:txBody>
      </p:sp>
      <p:grpSp>
        <p:nvGrpSpPr>
          <p:cNvPr id="2" name="Group 5"/>
          <p:cNvGrpSpPr>
            <a:grpSpLocks/>
          </p:cNvGrpSpPr>
          <p:nvPr/>
        </p:nvGrpSpPr>
        <p:grpSpPr bwMode="auto">
          <a:xfrm>
            <a:off x="4329113" y="2133600"/>
            <a:ext cx="4129087" cy="4325938"/>
            <a:chOff x="3504" y="1248"/>
            <a:chExt cx="1745" cy="2448"/>
          </a:xfrm>
        </p:grpSpPr>
        <p:grpSp>
          <p:nvGrpSpPr>
            <p:cNvPr id="48140" name="Group 6"/>
            <p:cNvGrpSpPr>
              <a:grpSpLocks/>
            </p:cNvGrpSpPr>
            <p:nvPr/>
          </p:nvGrpSpPr>
          <p:grpSpPr bwMode="auto">
            <a:xfrm>
              <a:off x="3504" y="1248"/>
              <a:ext cx="1584" cy="2448"/>
              <a:chOff x="3504" y="1248"/>
              <a:chExt cx="1584" cy="2448"/>
            </a:xfrm>
          </p:grpSpPr>
          <p:sp>
            <p:nvSpPr>
              <p:cNvPr id="48142" name="Rectangle 7"/>
              <p:cNvSpPr>
                <a:spLocks noChangeArrowheads="1"/>
              </p:cNvSpPr>
              <p:nvPr/>
            </p:nvSpPr>
            <p:spPr bwMode="auto">
              <a:xfrm>
                <a:off x="3504" y="1248"/>
                <a:ext cx="1539"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8143" name="Text Box 8"/>
              <p:cNvSpPr txBox="1">
                <a:spLocks noChangeArrowheads="1"/>
              </p:cNvSpPr>
              <p:nvPr/>
            </p:nvSpPr>
            <p:spPr bwMode="auto">
              <a:xfrm>
                <a:off x="3504" y="1292"/>
                <a:ext cx="1584" cy="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n-US" altLang="en-US" sz="1800">
                  <a:latin typeface="Verdana" panose="020B0604030504040204" pitchFamily="34" charset="0"/>
                </a:endParaRPr>
              </a:p>
              <a:p>
                <a:pPr algn="ctr" eaLnBrk="1" hangingPunct="1">
                  <a:spcBef>
                    <a:spcPct val="50000"/>
                  </a:spcBef>
                  <a:buFontTx/>
                  <a:buNone/>
                </a:pPr>
                <a:endParaRPr lang="en-US" altLang="en-US" sz="1800">
                  <a:latin typeface="Verdana" panose="020B0604030504040204" pitchFamily="34" charset="0"/>
                </a:endParaRPr>
              </a:p>
            </p:txBody>
          </p:sp>
        </p:grpSp>
        <p:sp>
          <p:nvSpPr>
            <p:cNvPr id="48141" name="Rectangle 9"/>
            <p:cNvSpPr>
              <a:spLocks noChangeArrowheads="1"/>
            </p:cNvSpPr>
            <p:nvPr/>
          </p:nvSpPr>
          <p:spPr bwMode="auto">
            <a:xfrm>
              <a:off x="3552" y="1292"/>
              <a:ext cx="1697" cy="2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90000"/>
                </a:lnSpc>
                <a:spcBef>
                  <a:spcPct val="50000"/>
                </a:spcBef>
                <a:buFont typeface="Times" panose="02020603050405020304" pitchFamily="18" charset="0"/>
                <a:buNone/>
              </a:pPr>
              <a:r>
                <a:rPr lang="en-US" altLang="en-US" sz="1800" b="1">
                  <a:latin typeface="Verdana" panose="020B0604030504040204" pitchFamily="34" charset="0"/>
                </a:rPr>
                <a:t>Hoboes</a:t>
              </a:r>
              <a:endParaRPr lang="en-US" altLang="en-US" sz="1800">
                <a:latin typeface="Verdana" panose="020B0604030504040204" pitchFamily="34" charset="0"/>
              </a:endParaRPr>
            </a:p>
            <a:p>
              <a:pPr eaLnBrk="1" hangingPunct="1">
                <a:lnSpc>
                  <a:spcPct val="90000"/>
                </a:lnSpc>
                <a:spcBef>
                  <a:spcPct val="50000"/>
                </a:spcBef>
                <a:buFont typeface="Times" panose="02020603050405020304" pitchFamily="18" charset="0"/>
                <a:buChar char="•"/>
              </a:pPr>
              <a:r>
                <a:rPr lang="en-US" altLang="en-US" sz="1800" b="1">
                  <a:latin typeface="Verdana" panose="020B0604030504040204" pitchFamily="34" charset="0"/>
                </a:rPr>
                <a:t>Hoboes</a:t>
              </a:r>
              <a:r>
                <a:rPr lang="en-US" altLang="en-US" sz="1800">
                  <a:latin typeface="Verdana" panose="020B0604030504040204" pitchFamily="34" charset="0"/>
                </a:rPr>
                <a:t> were mostly men, but included teens and women.</a:t>
              </a:r>
            </a:p>
            <a:p>
              <a:pPr eaLnBrk="1" hangingPunct="1">
                <a:lnSpc>
                  <a:spcPct val="90000"/>
                </a:lnSpc>
                <a:spcBef>
                  <a:spcPct val="50000"/>
                </a:spcBef>
                <a:buFont typeface="Times" panose="02020603050405020304" pitchFamily="18" charset="0"/>
                <a:buChar char="•"/>
              </a:pPr>
              <a:r>
                <a:rPr lang="en-US" altLang="en-US" sz="1800">
                  <a:latin typeface="Verdana" panose="020B0604030504040204" pitchFamily="34" charset="0"/>
                </a:rPr>
                <a:t>Boarding trains was illegal, and railroads hired guards to chase hoboes away.</a:t>
              </a:r>
            </a:p>
            <a:p>
              <a:pPr eaLnBrk="1" hangingPunct="1">
                <a:lnSpc>
                  <a:spcPct val="90000"/>
                </a:lnSpc>
                <a:spcBef>
                  <a:spcPct val="50000"/>
                </a:spcBef>
                <a:buFont typeface="Times" panose="02020603050405020304" pitchFamily="18" charset="0"/>
                <a:buChar char="•"/>
              </a:pPr>
              <a:r>
                <a:rPr lang="en-US" altLang="en-US" sz="1800">
                  <a:latin typeface="Verdana" panose="020B0604030504040204" pitchFamily="34" charset="0"/>
                </a:rPr>
                <a:t>Finding food was a constant challenge.</a:t>
              </a:r>
            </a:p>
            <a:p>
              <a:pPr eaLnBrk="1" hangingPunct="1">
                <a:lnSpc>
                  <a:spcPct val="90000"/>
                </a:lnSpc>
                <a:spcBef>
                  <a:spcPct val="50000"/>
                </a:spcBef>
                <a:buFont typeface="Times" panose="02020603050405020304" pitchFamily="18" charset="0"/>
                <a:buChar char="•"/>
              </a:pPr>
              <a:r>
                <a:rPr lang="en-US" altLang="en-US" sz="1800">
                  <a:latin typeface="Verdana" panose="020B0604030504040204" pitchFamily="34" charset="0"/>
                </a:rPr>
                <a:t>Hoboes developed a system of sign language to warn of possible dangers or opportunities.</a:t>
              </a:r>
            </a:p>
          </p:txBody>
        </p:sp>
      </p:grpSp>
      <p:grpSp>
        <p:nvGrpSpPr>
          <p:cNvPr id="4" name="Group 13"/>
          <p:cNvGrpSpPr>
            <a:grpSpLocks/>
          </p:cNvGrpSpPr>
          <p:nvPr/>
        </p:nvGrpSpPr>
        <p:grpSpPr bwMode="auto">
          <a:xfrm>
            <a:off x="457200" y="2209800"/>
            <a:ext cx="3748088" cy="4021138"/>
            <a:chOff x="336" y="2173"/>
            <a:chExt cx="1536" cy="1566"/>
          </a:xfrm>
        </p:grpSpPr>
        <p:sp>
          <p:nvSpPr>
            <p:cNvPr id="48138" name="Rectangle 14"/>
            <p:cNvSpPr>
              <a:spLocks noChangeArrowheads="1"/>
            </p:cNvSpPr>
            <p:nvPr/>
          </p:nvSpPr>
          <p:spPr bwMode="auto">
            <a:xfrm>
              <a:off x="336" y="2203"/>
              <a:ext cx="1536" cy="1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p>
          </p:txBody>
        </p:sp>
        <p:sp>
          <p:nvSpPr>
            <p:cNvPr id="48139" name="Text Box 15"/>
            <p:cNvSpPr txBox="1">
              <a:spLocks noChangeArrowheads="1"/>
            </p:cNvSpPr>
            <p:nvPr/>
          </p:nvSpPr>
          <p:spPr bwMode="auto">
            <a:xfrm>
              <a:off x="336" y="2173"/>
              <a:ext cx="1529" cy="1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9863" indent="-1698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90000"/>
                </a:lnSpc>
                <a:spcBef>
                  <a:spcPct val="50000"/>
                </a:spcBef>
                <a:buFont typeface="Times" panose="02020603050405020304" pitchFamily="18" charset="0"/>
                <a:buNone/>
              </a:pPr>
              <a:r>
                <a:rPr lang="en-US" altLang="en-US" sz="1800" b="1">
                  <a:latin typeface="Verdana" panose="020B0604030504040204" pitchFamily="34" charset="0"/>
                </a:rPr>
                <a:t>Hoovervilles</a:t>
              </a:r>
            </a:p>
            <a:p>
              <a:pPr eaLnBrk="1" hangingPunct="1">
                <a:lnSpc>
                  <a:spcPct val="90000"/>
                </a:lnSpc>
                <a:spcBef>
                  <a:spcPct val="50000"/>
                </a:spcBef>
                <a:buFont typeface="Times" panose="02020603050405020304" pitchFamily="18" charset="0"/>
                <a:buChar char="•"/>
              </a:pPr>
              <a:r>
                <a:rPr lang="en-US" altLang="en-US" sz="1800">
                  <a:latin typeface="Verdana" panose="020B0604030504040204" pitchFamily="34" charset="0"/>
                </a:rPr>
                <a:t>Thousand applied for a handful of jobs, and job loss resulted in poverty for most Americans.</a:t>
              </a:r>
            </a:p>
            <a:p>
              <a:pPr eaLnBrk="1" hangingPunct="1">
                <a:lnSpc>
                  <a:spcPct val="90000"/>
                </a:lnSpc>
                <a:spcBef>
                  <a:spcPct val="50000"/>
                </a:spcBef>
                <a:buFont typeface="Times" panose="02020603050405020304" pitchFamily="18" charset="0"/>
                <a:buChar char="•"/>
              </a:pPr>
              <a:r>
                <a:rPr lang="en-US" altLang="en-US" sz="1800">
                  <a:latin typeface="Verdana" panose="020B0604030504040204" pitchFamily="34" charset="0"/>
                </a:rPr>
                <a:t>To survive, people begged door to door, relied on soup kitchens and bread lines. Some went hungry.</a:t>
              </a:r>
            </a:p>
            <a:p>
              <a:pPr eaLnBrk="1" hangingPunct="1">
                <a:lnSpc>
                  <a:spcPct val="90000"/>
                </a:lnSpc>
                <a:spcBef>
                  <a:spcPct val="50000"/>
                </a:spcBef>
                <a:buFont typeface="Times" panose="02020603050405020304" pitchFamily="18" charset="0"/>
                <a:buChar char="•"/>
              </a:pPr>
              <a:r>
                <a:rPr lang="en-US" altLang="en-US" sz="1800">
                  <a:latin typeface="Verdana" panose="020B0604030504040204" pitchFamily="34" charset="0"/>
                </a:rPr>
                <a:t>Some homeless lived in shantytowns, or </a:t>
              </a:r>
              <a:r>
                <a:rPr lang="en-US" altLang="en-US" sz="1800" b="1">
                  <a:latin typeface="Verdana" panose="020B0604030504040204" pitchFamily="34" charset="0"/>
                </a:rPr>
                <a:t>Hoovervilles</a:t>
              </a:r>
              <a:r>
                <a:rPr lang="en-US" altLang="en-US" sz="1800">
                  <a:latin typeface="Verdana" panose="020B0604030504040204" pitchFamily="34" charset="0"/>
                </a:rPr>
                <a:t>, named after President Hoover</a:t>
              </a:r>
            </a:p>
          </p:txBody>
        </p:sp>
      </p:grpSp>
      <p:grpSp>
        <p:nvGrpSpPr>
          <p:cNvPr id="48135" name="Group 16"/>
          <p:cNvGrpSpPr>
            <a:grpSpLocks/>
          </p:cNvGrpSpPr>
          <p:nvPr/>
        </p:nvGrpSpPr>
        <p:grpSpPr bwMode="auto">
          <a:xfrm>
            <a:off x="228600" y="1219200"/>
            <a:ext cx="8610600" cy="838200"/>
            <a:chOff x="336" y="-519"/>
            <a:chExt cx="4752" cy="2631"/>
          </a:xfrm>
        </p:grpSpPr>
        <p:sp>
          <p:nvSpPr>
            <p:cNvPr id="48136" name="Rectangle 17"/>
            <p:cNvSpPr>
              <a:spLocks noChangeArrowheads="1"/>
            </p:cNvSpPr>
            <p:nvPr/>
          </p:nvSpPr>
          <p:spPr bwMode="auto">
            <a:xfrm>
              <a:off x="336" y="841"/>
              <a:ext cx="4752" cy="1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2000"/>
            </a:p>
          </p:txBody>
        </p:sp>
        <p:sp>
          <p:nvSpPr>
            <p:cNvPr id="48137" name="Text Box 18"/>
            <p:cNvSpPr txBox="1">
              <a:spLocks noChangeArrowheads="1"/>
            </p:cNvSpPr>
            <p:nvPr/>
          </p:nvSpPr>
          <p:spPr bwMode="auto">
            <a:xfrm>
              <a:off x="336" y="-519"/>
              <a:ext cx="4668" cy="1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40000"/>
                </a:spcBef>
                <a:buFontTx/>
                <a:buNone/>
              </a:pPr>
              <a:r>
                <a:rPr lang="en-US" altLang="en-US" sz="2000" b="1">
                  <a:latin typeface="Verdana" panose="020B0604030504040204" pitchFamily="34" charset="0"/>
                </a:rPr>
                <a:t>The true measure of the Great Depression’s disaster lies in how it affected the American people.</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1+#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33400" y="457200"/>
            <a:ext cx="8077200" cy="533400"/>
          </a:xfrm>
        </p:spPr>
        <p:txBody>
          <a:bodyPr/>
          <a:lstStyle/>
          <a:p>
            <a:pPr eaLnBrk="1" hangingPunct="1">
              <a:defRPr/>
            </a:pPr>
            <a:r>
              <a:rPr lang="en-US" sz="3600" dirty="0">
                <a:latin typeface="Broadway" panose="04040905080B02020502" pitchFamily="82" charset="0"/>
              </a:rPr>
              <a:t>Devastation in the Dust Bowl</a:t>
            </a:r>
            <a:endParaRPr lang="en-US" sz="3600" dirty="0">
              <a:effectLst>
                <a:outerShdw blurRad="38100" dist="38100" dir="2700000" algn="tl">
                  <a:srgbClr val="C0C0C0"/>
                </a:outerShdw>
              </a:effectLst>
              <a:latin typeface="Broadway" panose="04040905080B02020502" pitchFamily="82" charset="0"/>
            </a:endParaRPr>
          </a:p>
        </p:txBody>
      </p:sp>
      <p:sp>
        <p:nvSpPr>
          <p:cNvPr id="49155" name="Rectangle 3"/>
          <p:cNvSpPr>
            <a:spLocks noGrp="1" noChangeArrowheads="1"/>
          </p:cNvSpPr>
          <p:nvPr>
            <p:ph type="body" idx="1"/>
          </p:nvPr>
        </p:nvSpPr>
        <p:spPr>
          <a:xfrm>
            <a:off x="457200" y="1219200"/>
            <a:ext cx="8153400" cy="5257800"/>
          </a:xfrm>
          <a:ln>
            <a:solidFill>
              <a:schemeClr val="tx1"/>
            </a:solidFill>
            <a:miter lim="800000"/>
            <a:headEnd/>
            <a:tailEnd/>
          </a:ln>
        </p:spPr>
        <p:txBody>
          <a:bodyPr anchor="ctr"/>
          <a:lstStyle/>
          <a:p>
            <a:pPr>
              <a:lnSpc>
                <a:spcPct val="130000"/>
              </a:lnSpc>
              <a:spcBef>
                <a:spcPct val="0"/>
              </a:spcBef>
              <a:buFont typeface="Times" panose="02020603050405020304" pitchFamily="18" charset="0"/>
              <a:buChar char="•"/>
            </a:pPr>
            <a:r>
              <a:rPr lang="en-US" altLang="en-US" sz="1800" dirty="0"/>
              <a:t>Nature delivered another cruel blow. In 1931 rain stopped falling across much of the Great Plains region.</a:t>
            </a:r>
          </a:p>
          <a:p>
            <a:pPr>
              <a:lnSpc>
                <a:spcPct val="130000"/>
              </a:lnSpc>
              <a:spcBef>
                <a:spcPct val="0"/>
              </a:spcBef>
              <a:buFont typeface="Times" panose="02020603050405020304" pitchFamily="18" charset="0"/>
              <a:buChar char="•"/>
            </a:pPr>
            <a:r>
              <a:rPr lang="en-US" altLang="en-US" sz="1800" dirty="0"/>
              <a:t>This </a:t>
            </a:r>
            <a:r>
              <a:rPr lang="en-US" altLang="en-US" sz="1800" b="1" dirty="0"/>
              <a:t>drought</a:t>
            </a:r>
            <a:r>
              <a:rPr lang="en-US" altLang="en-US" sz="1800" dirty="0"/>
              <a:t>, or period of below average rainfall, lasted for several years, and millions of people had fled the area by the time it lifted.</a:t>
            </a:r>
          </a:p>
          <a:p>
            <a:pPr>
              <a:lnSpc>
                <a:spcPct val="130000"/>
              </a:lnSpc>
              <a:spcBef>
                <a:spcPct val="0"/>
              </a:spcBef>
              <a:buFont typeface="Times" panose="02020603050405020304" pitchFamily="18" charset="0"/>
              <a:buChar char="•"/>
            </a:pPr>
            <a:r>
              <a:rPr lang="en-US" altLang="en-US" sz="1800" dirty="0"/>
              <a:t>Agricultural practices in the 1930s left the area vulnerable to droughts.</a:t>
            </a:r>
          </a:p>
          <a:p>
            <a:pPr>
              <a:lnSpc>
                <a:spcPct val="130000"/>
              </a:lnSpc>
              <a:spcBef>
                <a:spcPct val="0"/>
              </a:spcBef>
              <a:buFont typeface="Times" panose="02020603050405020304" pitchFamily="18" charset="0"/>
              <a:buChar char="•"/>
            </a:pPr>
            <a:r>
              <a:rPr lang="en-US" altLang="en-US" sz="1800" dirty="0"/>
              <a:t>Land once covered with protective grasses was now bare, with no vegetation to hold the soil in place.</a:t>
            </a:r>
          </a:p>
          <a:p>
            <a:pPr>
              <a:lnSpc>
                <a:spcPct val="130000"/>
              </a:lnSpc>
              <a:spcBef>
                <a:spcPct val="0"/>
              </a:spcBef>
              <a:buFont typeface="Times" panose="02020603050405020304" pitchFamily="18" charset="0"/>
              <a:buChar char="•"/>
            </a:pPr>
            <a:r>
              <a:rPr lang="en-US" altLang="en-US" sz="1800" dirty="0"/>
              <a:t>When wind storms came, they stripped the rich topsoil and blew it hundreds of miles. The dust sometimes flew as far as the Atlantic Coast.</a:t>
            </a:r>
          </a:p>
          <a:p>
            <a:pPr>
              <a:lnSpc>
                <a:spcPct val="130000"/>
              </a:lnSpc>
              <a:spcBef>
                <a:spcPct val="0"/>
              </a:spcBef>
              <a:buFont typeface="Times" panose="02020603050405020304" pitchFamily="18" charset="0"/>
              <a:buChar char="•"/>
            </a:pPr>
            <a:r>
              <a:rPr lang="en-US" altLang="en-US" sz="1800" dirty="0"/>
              <a:t>Dust mounds choked crops and buried farm equipment, and dust blew into windows and under doors.</a:t>
            </a:r>
          </a:p>
          <a:p>
            <a:pPr>
              <a:lnSpc>
                <a:spcPct val="130000"/>
              </a:lnSpc>
              <a:spcBef>
                <a:spcPct val="0"/>
              </a:spcBef>
              <a:buFont typeface="Times" panose="02020603050405020304" pitchFamily="18" charset="0"/>
              <a:buChar char="•"/>
            </a:pPr>
            <a:r>
              <a:rPr lang="en-US" altLang="en-US" sz="1800" dirty="0"/>
              <a:t>The storms came year after year, and the hardest hit areas of Oklahoma, Kansas, Colorado, New Mexico, and Texas eventually became known as the </a:t>
            </a:r>
            <a:r>
              <a:rPr lang="en-US" altLang="en-US" sz="1800" b="1" dirty="0"/>
              <a:t>Dust Bowl</a:t>
            </a:r>
            <a:r>
              <a:rPr lang="en-US" altLang="en-US" sz="1800" dirty="0"/>
              <a:t>.</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3400" y="228600"/>
            <a:ext cx="8077200" cy="762000"/>
          </a:xfrm>
        </p:spPr>
        <p:txBody>
          <a:bodyPr anchor="t"/>
          <a:lstStyle/>
          <a:p>
            <a:pPr eaLnBrk="1" hangingPunct="1">
              <a:defRPr/>
            </a:pPr>
            <a:r>
              <a:rPr lang="en-US" sz="4200" dirty="0">
                <a:solidFill>
                  <a:schemeClr val="tx1"/>
                </a:solidFill>
                <a:latin typeface="Broadway" panose="04040905080B02020502" pitchFamily="82" charset="0"/>
              </a:rPr>
              <a:t>Fleeing the Plains</a:t>
            </a:r>
            <a:endParaRPr lang="en-US" sz="5200" dirty="0">
              <a:solidFill>
                <a:schemeClr val="tx1"/>
              </a:solidFill>
              <a:effectLst>
                <a:outerShdw blurRad="38100" dist="38100" dir="2700000" algn="tl">
                  <a:srgbClr val="C0C0C0"/>
                </a:outerShdw>
              </a:effectLst>
              <a:latin typeface="Broadway" panose="04040905080B02020502" pitchFamily="82" charset="0"/>
            </a:endParaRPr>
          </a:p>
        </p:txBody>
      </p:sp>
      <p:grpSp>
        <p:nvGrpSpPr>
          <p:cNvPr id="2" name="Group 5"/>
          <p:cNvGrpSpPr>
            <a:grpSpLocks/>
          </p:cNvGrpSpPr>
          <p:nvPr/>
        </p:nvGrpSpPr>
        <p:grpSpPr bwMode="auto">
          <a:xfrm>
            <a:off x="4419601" y="1858963"/>
            <a:ext cx="4190571" cy="3627543"/>
            <a:chOff x="3504" y="1248"/>
            <a:chExt cx="1771" cy="2448"/>
          </a:xfrm>
        </p:grpSpPr>
        <p:grpSp>
          <p:nvGrpSpPr>
            <p:cNvPr id="50192" name="Group 6"/>
            <p:cNvGrpSpPr>
              <a:grpSpLocks/>
            </p:cNvGrpSpPr>
            <p:nvPr/>
          </p:nvGrpSpPr>
          <p:grpSpPr bwMode="auto">
            <a:xfrm>
              <a:off x="3504" y="1248"/>
              <a:ext cx="1584" cy="2448"/>
              <a:chOff x="3504" y="1248"/>
              <a:chExt cx="1584" cy="2448"/>
            </a:xfrm>
          </p:grpSpPr>
          <p:sp>
            <p:nvSpPr>
              <p:cNvPr id="50194" name="Rectangle 7"/>
              <p:cNvSpPr>
                <a:spLocks noChangeArrowheads="1"/>
              </p:cNvSpPr>
              <p:nvPr/>
            </p:nvSpPr>
            <p:spPr bwMode="auto">
              <a:xfrm>
                <a:off x="3504" y="1248"/>
                <a:ext cx="1539"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0195" name="Text Box 8"/>
              <p:cNvSpPr txBox="1">
                <a:spLocks noChangeArrowheads="1"/>
              </p:cNvSpPr>
              <p:nvPr/>
            </p:nvSpPr>
            <p:spPr bwMode="auto">
              <a:xfrm>
                <a:off x="3504" y="1292"/>
                <a:ext cx="1584" cy="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n-US" altLang="en-US" sz="1800">
                  <a:latin typeface="Verdana" panose="020B0604030504040204" pitchFamily="34" charset="0"/>
                </a:endParaRPr>
              </a:p>
              <a:p>
                <a:pPr algn="ctr" eaLnBrk="1" hangingPunct="1">
                  <a:spcBef>
                    <a:spcPct val="50000"/>
                  </a:spcBef>
                  <a:buFontTx/>
                  <a:buNone/>
                </a:pPr>
                <a:endParaRPr lang="en-US" altLang="en-US" sz="1800">
                  <a:latin typeface="Verdana" panose="020B0604030504040204" pitchFamily="34" charset="0"/>
                </a:endParaRPr>
              </a:p>
            </p:txBody>
          </p:sp>
        </p:grpSp>
        <p:sp>
          <p:nvSpPr>
            <p:cNvPr id="50193" name="Rectangle 9"/>
            <p:cNvSpPr>
              <a:spLocks noChangeArrowheads="1"/>
            </p:cNvSpPr>
            <p:nvPr/>
          </p:nvSpPr>
          <p:spPr bwMode="auto">
            <a:xfrm>
              <a:off x="3552" y="1292"/>
              <a:ext cx="1723" cy="2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90000"/>
                </a:lnSpc>
                <a:spcBef>
                  <a:spcPct val="50000"/>
                </a:spcBef>
                <a:buFont typeface="Times" panose="02020603050405020304" pitchFamily="18" charset="0"/>
                <a:buNone/>
              </a:pPr>
              <a:r>
                <a:rPr lang="en-US" altLang="en-US" sz="1600" b="1" dirty="0">
                  <a:latin typeface="Verdana" panose="020B0604030504040204" pitchFamily="34" charset="0"/>
                </a:rPr>
                <a:t>American Imagination</a:t>
              </a:r>
              <a:endParaRPr lang="en-US" altLang="en-US" sz="1600" dirty="0">
                <a:latin typeface="Verdana" panose="020B0604030504040204" pitchFamily="34" charset="0"/>
              </a:endParaRPr>
            </a:p>
            <a:p>
              <a:pPr eaLnBrk="1" hangingPunct="1">
                <a:lnSpc>
                  <a:spcPct val="90000"/>
                </a:lnSpc>
                <a:spcBef>
                  <a:spcPct val="50000"/>
                </a:spcBef>
                <a:buFont typeface="Times" panose="02020603050405020304" pitchFamily="18" charset="0"/>
                <a:buChar char="•"/>
              </a:pPr>
              <a:r>
                <a:rPr lang="en-US" altLang="en-US" sz="1600" dirty="0">
                  <a:latin typeface="Verdana" panose="020B0604030504040204" pitchFamily="34" charset="0"/>
                </a:rPr>
                <a:t>The plight of the migrants captured the imagination of some of America’s greatest writers and artists.</a:t>
              </a:r>
            </a:p>
            <a:p>
              <a:pPr eaLnBrk="1" hangingPunct="1">
                <a:lnSpc>
                  <a:spcPct val="90000"/>
                </a:lnSpc>
                <a:spcBef>
                  <a:spcPct val="50000"/>
                </a:spcBef>
                <a:buFont typeface="Times" panose="02020603050405020304" pitchFamily="18" charset="0"/>
                <a:buChar char="•"/>
              </a:pPr>
              <a:r>
                <a:rPr lang="en-US" altLang="en-US" sz="1600" dirty="0">
                  <a:latin typeface="Verdana" panose="020B0604030504040204" pitchFamily="34" charset="0"/>
                </a:rPr>
                <a:t>Author John Steinbeck wrote about the lives of the migrants in his novels and short stories.</a:t>
              </a:r>
            </a:p>
            <a:p>
              <a:pPr eaLnBrk="1" hangingPunct="1">
                <a:lnSpc>
                  <a:spcPct val="90000"/>
                </a:lnSpc>
                <a:spcBef>
                  <a:spcPct val="50000"/>
                </a:spcBef>
                <a:buFont typeface="Times" panose="02020603050405020304" pitchFamily="18" charset="0"/>
                <a:buChar char="•"/>
              </a:pPr>
              <a:r>
                <a:rPr lang="en-US" altLang="en-US" sz="1600" dirty="0">
                  <a:latin typeface="Verdana" panose="020B0604030504040204" pitchFamily="34" charset="0"/>
                </a:rPr>
                <a:t>The US government commissioned song-writers, painters, and photographers to capture the lives of the migrants as a WPA project</a:t>
              </a:r>
            </a:p>
          </p:txBody>
        </p:sp>
      </p:grpSp>
      <p:grpSp>
        <p:nvGrpSpPr>
          <p:cNvPr id="50182" name="Group 10"/>
          <p:cNvGrpSpPr>
            <a:grpSpLocks/>
          </p:cNvGrpSpPr>
          <p:nvPr/>
        </p:nvGrpSpPr>
        <p:grpSpPr bwMode="auto">
          <a:xfrm>
            <a:off x="500063" y="1066800"/>
            <a:ext cx="8143412" cy="593725"/>
            <a:chOff x="336" y="841"/>
            <a:chExt cx="5105" cy="1271"/>
          </a:xfrm>
        </p:grpSpPr>
        <p:sp>
          <p:nvSpPr>
            <p:cNvPr id="50190" name="Rectangle 11"/>
            <p:cNvSpPr>
              <a:spLocks noChangeArrowheads="1"/>
            </p:cNvSpPr>
            <p:nvPr/>
          </p:nvSpPr>
          <p:spPr bwMode="auto">
            <a:xfrm>
              <a:off x="336" y="841"/>
              <a:ext cx="5105" cy="1271"/>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50191" name="Text Box 12"/>
            <p:cNvSpPr txBox="1">
              <a:spLocks noChangeArrowheads="1"/>
            </p:cNvSpPr>
            <p:nvPr/>
          </p:nvSpPr>
          <p:spPr bwMode="auto">
            <a:xfrm>
              <a:off x="336" y="841"/>
              <a:ext cx="5084" cy="1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40000"/>
                </a:spcBef>
                <a:buFontTx/>
                <a:buNone/>
              </a:pPr>
              <a:r>
                <a:rPr lang="en-US" altLang="en-US" sz="1600" dirty="0">
                  <a:latin typeface="Verdana" panose="020B0604030504040204" pitchFamily="34" charset="0"/>
                </a:rPr>
                <a:t>The droughts and dust storms left many in the Dust Bowl with no way to make a living, and some simply picked up and moved: </a:t>
              </a:r>
              <a:endParaRPr lang="en-US" altLang="en-US" sz="1800" dirty="0">
                <a:latin typeface="Verdana" panose="020B0604030504040204" pitchFamily="34" charset="0"/>
              </a:endParaRPr>
            </a:p>
          </p:txBody>
        </p:sp>
      </p:grpSp>
      <p:grpSp>
        <p:nvGrpSpPr>
          <p:cNvPr id="5" name="Group 13"/>
          <p:cNvGrpSpPr>
            <a:grpSpLocks/>
          </p:cNvGrpSpPr>
          <p:nvPr/>
        </p:nvGrpSpPr>
        <p:grpSpPr bwMode="auto">
          <a:xfrm>
            <a:off x="499238" y="1865313"/>
            <a:ext cx="3782250" cy="3621087"/>
            <a:chOff x="322" y="2203"/>
            <a:chExt cx="1550" cy="1536"/>
          </a:xfrm>
        </p:grpSpPr>
        <p:sp>
          <p:nvSpPr>
            <p:cNvPr id="50188" name="Rectangle 14"/>
            <p:cNvSpPr>
              <a:spLocks noChangeArrowheads="1"/>
            </p:cNvSpPr>
            <p:nvPr/>
          </p:nvSpPr>
          <p:spPr bwMode="auto">
            <a:xfrm>
              <a:off x="336" y="2203"/>
              <a:ext cx="1536" cy="1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0189" name="Text Box 15"/>
            <p:cNvSpPr txBox="1">
              <a:spLocks noChangeArrowheads="1"/>
            </p:cNvSpPr>
            <p:nvPr/>
          </p:nvSpPr>
          <p:spPr bwMode="auto">
            <a:xfrm>
              <a:off x="322" y="2234"/>
              <a:ext cx="1543" cy="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69863" indent="-1698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90000"/>
                </a:lnSpc>
                <a:spcBef>
                  <a:spcPct val="50000"/>
                </a:spcBef>
                <a:buFont typeface="Times" panose="02020603050405020304" pitchFamily="18" charset="0"/>
                <a:buNone/>
              </a:pPr>
              <a:r>
                <a:rPr lang="en-US" altLang="en-US" sz="1600" b="1" dirty="0">
                  <a:latin typeface="Verdana" panose="020B0604030504040204" pitchFamily="34" charset="0"/>
                </a:rPr>
                <a:t>Migrants</a:t>
              </a:r>
              <a:endParaRPr lang="en-US" altLang="en-US" sz="1600" dirty="0">
                <a:latin typeface="Verdana" panose="020B0604030504040204" pitchFamily="34" charset="0"/>
              </a:endParaRPr>
            </a:p>
            <a:p>
              <a:pPr eaLnBrk="1" hangingPunct="1">
                <a:lnSpc>
                  <a:spcPct val="90000"/>
                </a:lnSpc>
                <a:spcBef>
                  <a:spcPct val="50000"/>
                </a:spcBef>
                <a:buFont typeface="Times" panose="02020603050405020304" pitchFamily="18" charset="0"/>
                <a:buChar char="•"/>
              </a:pPr>
              <a:r>
                <a:rPr lang="en-US" altLang="en-US" sz="1600" dirty="0">
                  <a:latin typeface="Verdana" panose="020B0604030504040204" pitchFamily="34" charset="0"/>
                </a:rPr>
                <a:t>By the end of the 1930s, 2.5 million people had left the Great Plains states.</a:t>
              </a:r>
            </a:p>
            <a:p>
              <a:pPr eaLnBrk="1" hangingPunct="1">
                <a:lnSpc>
                  <a:spcPct val="90000"/>
                </a:lnSpc>
                <a:spcBef>
                  <a:spcPct val="50000"/>
                </a:spcBef>
                <a:buFont typeface="Times" panose="02020603050405020304" pitchFamily="18" charset="0"/>
                <a:buChar char="•"/>
              </a:pPr>
              <a:r>
                <a:rPr lang="en-US" altLang="en-US" sz="1600" dirty="0">
                  <a:latin typeface="Verdana" panose="020B0604030504040204" pitchFamily="34" charset="0"/>
                </a:rPr>
                <a:t>Many headed along Route 66 to California, then settled in camps and sought work on farms.</a:t>
              </a:r>
            </a:p>
            <a:p>
              <a:pPr eaLnBrk="1" hangingPunct="1">
                <a:lnSpc>
                  <a:spcPct val="90000"/>
                </a:lnSpc>
                <a:spcBef>
                  <a:spcPct val="50000"/>
                </a:spcBef>
                <a:buFont typeface="Times" panose="02020603050405020304" pitchFamily="18" charset="0"/>
                <a:buChar char="•"/>
              </a:pPr>
              <a:r>
                <a:rPr lang="en-US" altLang="en-US" sz="1600" dirty="0">
                  <a:latin typeface="Verdana" panose="020B0604030504040204" pitchFamily="34" charset="0"/>
                </a:rPr>
                <a:t>The migrants were called </a:t>
              </a:r>
              <a:r>
                <a:rPr lang="en-US" altLang="en-US" sz="1600" b="1" dirty="0">
                  <a:latin typeface="Verdana" panose="020B0604030504040204" pitchFamily="34" charset="0"/>
                </a:rPr>
                <a:t>Okies</a:t>
              </a:r>
              <a:r>
                <a:rPr lang="en-US" altLang="en-US" sz="1600" dirty="0">
                  <a:latin typeface="Verdana" panose="020B0604030504040204" pitchFamily="34" charset="0"/>
                </a:rPr>
                <a:t>, after the state of Oklahoma, but migrants came from many states.</a:t>
              </a:r>
            </a:p>
            <a:p>
              <a:pPr eaLnBrk="1" hangingPunct="1">
                <a:lnSpc>
                  <a:spcPct val="90000"/>
                </a:lnSpc>
                <a:spcBef>
                  <a:spcPct val="50000"/>
                </a:spcBef>
                <a:buFont typeface="Times" panose="02020603050405020304" pitchFamily="18" charset="0"/>
                <a:buChar char="•"/>
              </a:pPr>
              <a:r>
                <a:rPr lang="en-US" altLang="en-US" sz="1600" dirty="0">
                  <a:latin typeface="Verdana" panose="020B0604030504040204" pitchFamily="34" charset="0"/>
                </a:rPr>
                <a:t>Many migrants met hardship and discrimination.</a:t>
              </a:r>
              <a:endParaRPr lang="en-US" altLang="en-US" sz="1800" dirty="0">
                <a:latin typeface="Verdana" panose="020B0604030504040204" pitchFamily="34" charset="0"/>
              </a:endParaRPr>
            </a:p>
          </p:txBody>
        </p:sp>
      </p:grpSp>
      <p:grpSp>
        <p:nvGrpSpPr>
          <p:cNvPr id="50184" name="Group 16"/>
          <p:cNvGrpSpPr>
            <a:grpSpLocks/>
          </p:cNvGrpSpPr>
          <p:nvPr/>
        </p:nvGrpSpPr>
        <p:grpSpPr bwMode="auto">
          <a:xfrm>
            <a:off x="498475" y="5583238"/>
            <a:ext cx="8145463" cy="741362"/>
            <a:chOff x="336" y="3252"/>
            <a:chExt cx="5131" cy="467"/>
          </a:xfrm>
        </p:grpSpPr>
        <p:sp>
          <p:nvSpPr>
            <p:cNvPr id="50186" name="Rectangle 17"/>
            <p:cNvSpPr>
              <a:spLocks noChangeArrowheads="1"/>
            </p:cNvSpPr>
            <p:nvPr/>
          </p:nvSpPr>
          <p:spPr bwMode="auto">
            <a:xfrm>
              <a:off x="336" y="3252"/>
              <a:ext cx="5109" cy="46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50187" name="Text Box 18"/>
            <p:cNvSpPr txBox="1">
              <a:spLocks noChangeArrowheads="1"/>
            </p:cNvSpPr>
            <p:nvPr/>
          </p:nvSpPr>
          <p:spPr bwMode="auto">
            <a:xfrm>
              <a:off x="390" y="3297"/>
              <a:ext cx="5077"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dirty="0">
                  <a:latin typeface="Verdana" panose="020B0604030504040204" pitchFamily="34" charset="0"/>
                </a:rPr>
                <a:t>For much of the decade, the Depression defied most government efforts to defeat it, and Americans had to fend for themselves.</a:t>
              </a:r>
              <a:endParaRPr lang="en-US" altLang="en-US" sz="1600" b="1" dirty="0">
                <a:latin typeface="Verdana" panose="020B0604030504040204" pitchFamily="34" charset="0"/>
              </a:endParaRPr>
            </a:p>
          </p:txBody>
        </p:sp>
      </p:grpSp>
      <p:sp>
        <p:nvSpPr>
          <p:cNvPr id="50185" name="Rectangle 19">
            <a:hlinkClick r:id="" action="ppaction://hlinkshowjump?jump=firstslide"/>
          </p:cNvPr>
          <p:cNvSpPr>
            <a:spLocks noChangeArrowheads="1"/>
          </p:cNvSpPr>
          <p:nvPr/>
        </p:nvSpPr>
        <p:spPr bwMode="auto">
          <a:xfrm>
            <a:off x="6934200" y="6019800"/>
            <a:ext cx="60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1+#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a:latin typeface="Broadway" panose="04040905080B02020502" pitchFamily="82" charset="0"/>
              </a:rPr>
              <a:t>Hoover as President</a:t>
            </a:r>
          </a:p>
        </p:txBody>
      </p:sp>
      <p:graphicFrame>
        <p:nvGraphicFramePr>
          <p:cNvPr id="4" name="Table 3"/>
          <p:cNvGraphicFramePr>
            <a:graphicFrameLocks noGrp="1"/>
          </p:cNvGraphicFramePr>
          <p:nvPr>
            <p:extLst>
              <p:ext uri="{D42A27DB-BD31-4B8C-83A1-F6EECF244321}">
                <p14:modId xmlns:p14="http://schemas.microsoft.com/office/powerpoint/2010/main" val="3626679422"/>
              </p:ext>
            </p:extLst>
          </p:nvPr>
        </p:nvGraphicFramePr>
        <p:xfrm>
          <a:off x="457200" y="1066800"/>
          <a:ext cx="8229600" cy="53187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10023269"/>
                    </a:ext>
                  </a:extLst>
                </a:gridCol>
                <a:gridCol w="2743200">
                  <a:extLst>
                    <a:ext uri="{9D8B030D-6E8A-4147-A177-3AD203B41FA5}">
                      <a16:colId xmlns:a16="http://schemas.microsoft.com/office/drawing/2014/main" val="2182845848"/>
                    </a:ext>
                  </a:extLst>
                </a:gridCol>
                <a:gridCol w="2743200">
                  <a:extLst>
                    <a:ext uri="{9D8B030D-6E8A-4147-A177-3AD203B41FA5}">
                      <a16:colId xmlns:a16="http://schemas.microsoft.com/office/drawing/2014/main" val="3630638564"/>
                    </a:ext>
                  </a:extLst>
                </a:gridCol>
              </a:tblGrid>
              <a:tr h="2336800">
                <a:tc>
                  <a:txBody>
                    <a:bodyPr/>
                    <a:lstStyle/>
                    <a:p>
                      <a:pPr algn="ctr">
                        <a:spcAft>
                          <a:spcPts val="600"/>
                        </a:spcAft>
                      </a:pPr>
                      <a:r>
                        <a:rPr lang="en-US" sz="1600" dirty="0">
                          <a:solidFill>
                            <a:schemeClr val="tx1"/>
                          </a:solidFill>
                        </a:rPr>
                        <a:t>Philosophy of Gov’t.</a:t>
                      </a:r>
                    </a:p>
                    <a:p>
                      <a:pPr marL="285750" indent="-285750" algn="just">
                        <a:spcAft>
                          <a:spcPts val="600"/>
                        </a:spcAft>
                        <a:buFont typeface="Arial" panose="020B0604020202020204" pitchFamily="34" charset="0"/>
                        <a:buChar char="•"/>
                      </a:pPr>
                      <a:r>
                        <a:rPr lang="en-US" sz="1400" b="0" dirty="0">
                          <a:solidFill>
                            <a:schemeClr val="tx1"/>
                          </a:solidFill>
                        </a:rPr>
                        <a:t>Core beliefs:</a:t>
                      </a:r>
                      <a:r>
                        <a:rPr lang="en-US" sz="1400" b="0" baseline="0" dirty="0">
                          <a:solidFill>
                            <a:schemeClr val="tx1"/>
                          </a:solidFill>
                        </a:rPr>
                        <a:t>  self-reliance, honesty, fairness</a:t>
                      </a:r>
                    </a:p>
                    <a:p>
                      <a:pPr marL="285750" indent="-285750" algn="just">
                        <a:spcAft>
                          <a:spcPts val="600"/>
                        </a:spcAft>
                        <a:buFont typeface="Arial" panose="020B0604020202020204" pitchFamily="34" charset="0"/>
                        <a:buChar char="•"/>
                      </a:pPr>
                      <a:r>
                        <a:rPr lang="en-US" sz="1400" b="0" baseline="0" dirty="0">
                          <a:solidFill>
                            <a:schemeClr val="tx1"/>
                          </a:solidFill>
                        </a:rPr>
                        <a:t>Believed in capitalism—disliked greed &amp; materialism</a:t>
                      </a:r>
                    </a:p>
                    <a:p>
                      <a:pPr marL="285750" indent="-285750" algn="just">
                        <a:spcAft>
                          <a:spcPts val="600"/>
                        </a:spcAft>
                        <a:buFont typeface="Arial" panose="020B0604020202020204" pitchFamily="34" charset="0"/>
                        <a:buChar char="•"/>
                      </a:pPr>
                      <a:r>
                        <a:rPr lang="en-US" sz="1400" b="0" baseline="0" dirty="0">
                          <a:solidFill>
                            <a:schemeClr val="tx1"/>
                          </a:solidFill>
                        </a:rPr>
                        <a:t>For government oversight—not government control</a:t>
                      </a:r>
                    </a:p>
                    <a:p>
                      <a:pPr marL="285750" indent="-285750" algn="just">
                        <a:spcAft>
                          <a:spcPts val="600"/>
                        </a:spcAft>
                        <a:buFont typeface="Arial" panose="020B0604020202020204" pitchFamily="34" charset="0"/>
                        <a:buChar char="•"/>
                      </a:pPr>
                      <a:r>
                        <a:rPr lang="en-US" sz="1400" b="0" baseline="0" dirty="0">
                          <a:solidFill>
                            <a:schemeClr val="tx1"/>
                          </a:solidFill>
                        </a:rPr>
                        <a:t>Too much government = too little freedom</a:t>
                      </a:r>
                    </a:p>
                    <a:p>
                      <a:pPr marL="0" indent="0" algn="ctr">
                        <a:spcAft>
                          <a:spcPts val="600"/>
                        </a:spcAft>
                        <a:buFont typeface="Arial" panose="020B0604020202020204" pitchFamily="34" charset="0"/>
                        <a:buNone/>
                      </a:pPr>
                      <a:r>
                        <a:rPr lang="en-US" sz="1600" b="1" dirty="0">
                          <a:solidFill>
                            <a:schemeClr val="tx1"/>
                          </a:solidFill>
                        </a:rPr>
                        <a:t>The Associative State</a:t>
                      </a:r>
                    </a:p>
                    <a:p>
                      <a:pPr marL="285750" indent="-285750" algn="just">
                        <a:spcAft>
                          <a:spcPts val="600"/>
                        </a:spcAft>
                        <a:buFont typeface="Arial" panose="020B0604020202020204" pitchFamily="34" charset="0"/>
                        <a:buChar char="•"/>
                      </a:pPr>
                      <a:r>
                        <a:rPr lang="en-US" sz="1400" b="0" dirty="0">
                          <a:solidFill>
                            <a:schemeClr val="tx1"/>
                          </a:solidFill>
                        </a:rPr>
                        <a:t>Sought cooperation between business and government</a:t>
                      </a:r>
                    </a:p>
                    <a:p>
                      <a:pPr marL="285750" indent="-285750" algn="just">
                        <a:spcAft>
                          <a:spcPts val="600"/>
                        </a:spcAft>
                        <a:buFont typeface="Arial" panose="020B0604020202020204" pitchFamily="34" charset="0"/>
                        <a:buChar char="•"/>
                      </a:pPr>
                      <a:r>
                        <a:rPr lang="en-US" sz="1400" b="0" dirty="0">
                          <a:solidFill>
                            <a:schemeClr val="tx1"/>
                          </a:solidFill>
                        </a:rPr>
                        <a:t>Voluntary Association or Cooperatives would allow public</a:t>
                      </a:r>
                      <a:r>
                        <a:rPr lang="en-US" sz="1400" b="0" baseline="0" dirty="0">
                          <a:solidFill>
                            <a:schemeClr val="tx1"/>
                          </a:solidFill>
                        </a:rPr>
                        <a:t> &amp; private cooperation on big projects—Hoover Dam</a:t>
                      </a:r>
                    </a:p>
                    <a:p>
                      <a:pPr marL="285750" indent="-285750" algn="just">
                        <a:spcAft>
                          <a:spcPts val="600"/>
                        </a:spcAft>
                        <a:buFont typeface="Arial" panose="020B0604020202020204" pitchFamily="34" charset="0"/>
                        <a:buChar char="•"/>
                      </a:pPr>
                      <a:r>
                        <a:rPr lang="en-US" sz="1400" b="0" baseline="0" dirty="0">
                          <a:solidFill>
                            <a:schemeClr val="tx1"/>
                          </a:solidFill>
                        </a:rPr>
                        <a:t>Worked well when business leaders were concerned with the public good</a:t>
                      </a:r>
                    </a:p>
                    <a:p>
                      <a:pPr marL="285750" indent="-285750" algn="just">
                        <a:spcAft>
                          <a:spcPts val="600"/>
                        </a:spcAft>
                        <a:buFont typeface="Arial" panose="020B0604020202020204" pitchFamily="34" charset="0"/>
                        <a:buChar char="•"/>
                      </a:pPr>
                      <a:r>
                        <a:rPr lang="en-US" sz="1400" b="0" dirty="0">
                          <a:solidFill>
                            <a:schemeClr val="tx1"/>
                          </a:solidFill>
                        </a:rPr>
                        <a:t>Ultimately</a:t>
                      </a:r>
                      <a:r>
                        <a:rPr lang="en-US" sz="1400" b="0" baseline="0" dirty="0">
                          <a:solidFill>
                            <a:schemeClr val="tx1"/>
                          </a:solidFill>
                        </a:rPr>
                        <a:t> failed—greed</a:t>
                      </a:r>
                      <a:endParaRPr lang="en-US" sz="1400" b="0" dirty="0">
                        <a:solidFill>
                          <a:schemeClr val="tx1"/>
                        </a:solidFill>
                      </a:endParaRPr>
                    </a:p>
                  </a:txBody>
                  <a:tcPr>
                    <a:solidFill>
                      <a:schemeClr val="accent3">
                        <a:lumMod val="85000"/>
                      </a:schemeClr>
                    </a:solidFill>
                  </a:tcPr>
                </a:tc>
                <a:tc>
                  <a:txBody>
                    <a:bodyPr/>
                    <a:lstStyle/>
                    <a:p>
                      <a:pPr algn="ctr"/>
                      <a:r>
                        <a:rPr lang="en-US" sz="1600" dirty="0">
                          <a:solidFill>
                            <a:schemeClr val="tx1"/>
                          </a:solidFill>
                        </a:rPr>
                        <a:t>The</a:t>
                      </a:r>
                      <a:r>
                        <a:rPr lang="en-US" sz="1600" baseline="0" dirty="0">
                          <a:solidFill>
                            <a:schemeClr val="tx1"/>
                          </a:solidFill>
                        </a:rPr>
                        <a:t> Farm Economy</a:t>
                      </a:r>
                      <a:endParaRPr lang="en-US" sz="1400" dirty="0">
                        <a:solidFill>
                          <a:schemeClr val="tx1"/>
                        </a:solidFill>
                      </a:endParaRPr>
                    </a:p>
                    <a:p>
                      <a:pPr marL="285750" indent="-285750" algn="just">
                        <a:buFont typeface="Arial" panose="020B0604020202020204" pitchFamily="34" charset="0"/>
                        <a:buChar char="•"/>
                      </a:pPr>
                      <a:r>
                        <a:rPr lang="en-US" sz="1400" b="0" dirty="0">
                          <a:solidFill>
                            <a:schemeClr val="tx1"/>
                          </a:solidFill>
                        </a:rPr>
                        <a:t>Cooperative System:  a group owned and operated by its</a:t>
                      </a:r>
                      <a:r>
                        <a:rPr lang="en-US" sz="1400" b="0" baseline="0" dirty="0">
                          <a:solidFill>
                            <a:schemeClr val="tx1"/>
                          </a:solidFill>
                        </a:rPr>
                        <a:t> members</a:t>
                      </a:r>
                    </a:p>
                    <a:p>
                      <a:pPr marL="285750" indent="-285750" algn="just">
                        <a:buFont typeface="Arial" panose="020B0604020202020204" pitchFamily="34" charset="0"/>
                        <a:buChar char="•"/>
                      </a:pPr>
                      <a:r>
                        <a:rPr lang="en-US" sz="1400" b="0" baseline="0" dirty="0">
                          <a:solidFill>
                            <a:schemeClr val="tx1"/>
                          </a:solidFill>
                        </a:rPr>
                        <a:t>Cooperatives were used by farmers to manage farm products and sales—elevators, livestock auctions, etc.</a:t>
                      </a:r>
                    </a:p>
                    <a:p>
                      <a:pPr marL="285750" indent="-285750" algn="just">
                        <a:buFont typeface="Arial" panose="020B0604020202020204" pitchFamily="34" charset="0"/>
                        <a:buChar char="•"/>
                      </a:pPr>
                      <a:r>
                        <a:rPr lang="en-US" sz="1400" b="0" baseline="0" dirty="0">
                          <a:solidFill>
                            <a:schemeClr val="tx1"/>
                          </a:solidFill>
                        </a:rPr>
                        <a:t>Helped to control prices but couldn’t overcome the crash &amp; dust bowl</a:t>
                      </a:r>
                    </a:p>
                    <a:p>
                      <a:pPr marL="285750" indent="-285750" algn="just">
                        <a:buFont typeface="Arial" panose="020B0604020202020204" pitchFamily="34" charset="0"/>
                        <a:buChar char="•"/>
                      </a:pPr>
                      <a:r>
                        <a:rPr lang="en-US" sz="1400" b="0" baseline="0" dirty="0">
                          <a:solidFill>
                            <a:schemeClr val="tx1"/>
                          </a:solidFill>
                        </a:rPr>
                        <a:t>Hawley-Smoot Tariff</a:t>
                      </a:r>
                    </a:p>
                    <a:p>
                      <a:pPr marL="800100" lvl="1" indent="-342900" algn="just">
                        <a:buFont typeface="+mj-lt"/>
                        <a:buAutoNum type="arabicPeriod"/>
                      </a:pPr>
                      <a:r>
                        <a:rPr lang="en-US" sz="1400" b="0" baseline="0" dirty="0">
                          <a:solidFill>
                            <a:schemeClr val="tx1"/>
                          </a:solidFill>
                        </a:rPr>
                        <a:t>Attempted to protect US products</a:t>
                      </a:r>
                    </a:p>
                    <a:p>
                      <a:pPr marL="800100" lvl="1" indent="-342900" algn="just">
                        <a:buFont typeface="+mj-lt"/>
                        <a:buAutoNum type="arabicPeriod"/>
                      </a:pPr>
                      <a:r>
                        <a:rPr lang="en-US" sz="1400" b="0" baseline="0" dirty="0">
                          <a:solidFill>
                            <a:schemeClr val="tx1"/>
                          </a:solidFill>
                        </a:rPr>
                        <a:t>Resulted in higher tariffs in Europe</a:t>
                      </a:r>
                    </a:p>
                    <a:p>
                      <a:pPr marL="800100" lvl="1" indent="-342900" algn="just">
                        <a:buFont typeface="+mj-lt"/>
                        <a:buAutoNum type="arabicPeriod"/>
                      </a:pPr>
                      <a:r>
                        <a:rPr lang="en-US" sz="1400" b="0" baseline="0" dirty="0">
                          <a:solidFill>
                            <a:schemeClr val="tx1"/>
                          </a:solidFill>
                        </a:rPr>
                        <a:t>Surplus = lower prices</a:t>
                      </a:r>
                    </a:p>
                    <a:p>
                      <a:pPr marL="800100" lvl="1" indent="-342900" algn="just">
                        <a:buFont typeface="+mj-lt"/>
                        <a:buAutoNum type="arabicPeriod"/>
                      </a:pPr>
                      <a:r>
                        <a:rPr lang="en-US" sz="1400" b="0" baseline="0" dirty="0">
                          <a:solidFill>
                            <a:schemeClr val="tx1"/>
                          </a:solidFill>
                        </a:rPr>
                        <a:t>Economic disaster</a:t>
                      </a:r>
                    </a:p>
                    <a:p>
                      <a:pPr marL="0" lvl="0" indent="0" algn="ctr">
                        <a:buFont typeface="Arial" panose="020B0604020202020204" pitchFamily="34" charset="0"/>
                        <a:buNone/>
                      </a:pPr>
                      <a:r>
                        <a:rPr lang="en-US" sz="1600" b="1" baseline="0" dirty="0">
                          <a:solidFill>
                            <a:schemeClr val="tx1"/>
                          </a:solidFill>
                        </a:rPr>
                        <a:t>Relief</a:t>
                      </a:r>
                    </a:p>
                    <a:p>
                      <a:pPr marL="285750" lvl="0" indent="-285750" algn="just">
                        <a:buFont typeface="Arial" panose="020B0604020202020204" pitchFamily="34" charset="0"/>
                        <a:buChar char="•"/>
                      </a:pPr>
                      <a:r>
                        <a:rPr lang="en-US" sz="1400" b="0" baseline="0" dirty="0">
                          <a:solidFill>
                            <a:schemeClr val="tx1"/>
                          </a:solidFill>
                        </a:rPr>
                        <a:t>Relief—govt. aid</a:t>
                      </a:r>
                    </a:p>
                    <a:p>
                      <a:pPr marL="285750" lvl="0" indent="-285750" algn="just">
                        <a:buFont typeface="Arial" panose="020B0604020202020204" pitchFamily="34" charset="0"/>
                        <a:buChar char="•"/>
                      </a:pPr>
                      <a:r>
                        <a:rPr lang="en-US" sz="1400" b="0" baseline="0" dirty="0">
                          <a:solidFill>
                            <a:schemeClr val="tx1"/>
                          </a:solidFill>
                        </a:rPr>
                        <a:t>Hoover did not believe relief was good for the nation—feared dependency on govt.</a:t>
                      </a:r>
                    </a:p>
                  </a:txBody>
                  <a:tcPr>
                    <a:solidFill>
                      <a:schemeClr val="accent3">
                        <a:lumMod val="85000"/>
                      </a:schemeClr>
                    </a:solidFill>
                  </a:tcPr>
                </a:tc>
                <a:tc>
                  <a:txBody>
                    <a:bodyPr/>
                    <a:lstStyle/>
                    <a:p>
                      <a:pPr algn="ctr"/>
                      <a:r>
                        <a:rPr lang="en-US" sz="1600" dirty="0">
                          <a:solidFill>
                            <a:schemeClr val="tx1"/>
                          </a:solidFill>
                        </a:rPr>
                        <a:t>Public Support Faded</a:t>
                      </a:r>
                    </a:p>
                    <a:p>
                      <a:pPr marL="285750" indent="-285750" algn="just">
                        <a:buFont typeface="Arial" panose="020B0604020202020204" pitchFamily="34" charset="0"/>
                        <a:buChar char="•"/>
                      </a:pPr>
                      <a:r>
                        <a:rPr lang="en-US" sz="1400" b="0" dirty="0">
                          <a:solidFill>
                            <a:schemeClr val="tx1"/>
                          </a:solidFill>
                        </a:rPr>
                        <a:t>People were</a:t>
                      </a:r>
                      <a:r>
                        <a:rPr lang="en-US" sz="1400" b="0" baseline="0" dirty="0">
                          <a:solidFill>
                            <a:schemeClr val="tx1"/>
                          </a:solidFill>
                        </a:rPr>
                        <a:t> frustrated with the lack of action to help them</a:t>
                      </a:r>
                      <a:endParaRPr lang="en-US" sz="1400" b="0" dirty="0">
                        <a:solidFill>
                          <a:schemeClr val="tx1"/>
                        </a:solidFill>
                      </a:endParaRPr>
                    </a:p>
                    <a:p>
                      <a:pPr marL="285750" indent="-285750" algn="just">
                        <a:buFont typeface="Arial" panose="020B0604020202020204" pitchFamily="34" charset="0"/>
                        <a:buChar char="•"/>
                      </a:pPr>
                      <a:r>
                        <a:rPr lang="en-US" sz="1400" b="0" dirty="0">
                          <a:solidFill>
                            <a:schemeClr val="tx1"/>
                          </a:solidFill>
                        </a:rPr>
                        <a:t>Democrats saw opportunity</a:t>
                      </a:r>
                    </a:p>
                    <a:p>
                      <a:pPr marL="285750" indent="-285750" algn="just">
                        <a:buFont typeface="Arial" panose="020B0604020202020204" pitchFamily="34" charset="0"/>
                        <a:buChar char="•"/>
                      </a:pPr>
                      <a:r>
                        <a:rPr lang="en-US" sz="1400" b="0" dirty="0">
                          <a:solidFill>
                            <a:schemeClr val="tx1"/>
                          </a:solidFill>
                        </a:rPr>
                        <a:t>Labor leaders wanted to regain power</a:t>
                      </a:r>
                    </a:p>
                    <a:p>
                      <a:pPr marL="285750" indent="-285750" algn="just">
                        <a:buFont typeface="Arial" panose="020B0604020202020204" pitchFamily="34" charset="0"/>
                        <a:buChar char="•"/>
                      </a:pPr>
                      <a:r>
                        <a:rPr lang="en-US" sz="1400" b="0" dirty="0">
                          <a:solidFill>
                            <a:schemeClr val="tx1"/>
                          </a:solidFill>
                        </a:rPr>
                        <a:t>Election of 1930—gave Democrats power</a:t>
                      </a:r>
                      <a:r>
                        <a:rPr lang="en-US" sz="1400" b="0" baseline="0" dirty="0">
                          <a:solidFill>
                            <a:schemeClr val="tx1"/>
                          </a:solidFill>
                        </a:rPr>
                        <a:t> in Congress</a:t>
                      </a:r>
                    </a:p>
                    <a:p>
                      <a:pPr marL="285750" indent="-285750" algn="just">
                        <a:buFont typeface="Arial" panose="020B0604020202020204" pitchFamily="34" charset="0"/>
                        <a:buChar char="•"/>
                      </a:pPr>
                      <a:r>
                        <a:rPr lang="en-US" sz="1400" b="0" baseline="0" dirty="0">
                          <a:solidFill>
                            <a:schemeClr val="tx1"/>
                          </a:solidFill>
                        </a:rPr>
                        <a:t>1932--Reconstruction Finance Corporation</a:t>
                      </a:r>
                    </a:p>
                    <a:p>
                      <a:pPr marL="800100" lvl="1" indent="-342900" algn="just">
                        <a:buFont typeface="+mj-lt"/>
                        <a:buAutoNum type="arabicPeriod"/>
                      </a:pPr>
                      <a:r>
                        <a:rPr lang="en-US" sz="1400" b="0" baseline="0" dirty="0">
                          <a:solidFill>
                            <a:schemeClr val="tx1"/>
                          </a:solidFill>
                        </a:rPr>
                        <a:t>$2 Billion in aid to save banks</a:t>
                      </a:r>
                    </a:p>
                    <a:p>
                      <a:pPr marL="800100" lvl="1" indent="-342900" algn="just">
                        <a:buFont typeface="+mj-lt"/>
                        <a:buAutoNum type="arabicPeriod"/>
                      </a:pPr>
                      <a:r>
                        <a:rPr lang="en-US" sz="1400" b="0" baseline="0" dirty="0">
                          <a:solidFill>
                            <a:schemeClr val="tx1"/>
                          </a:solidFill>
                        </a:rPr>
                        <a:t>Appeared to be a bail-out for the rich</a:t>
                      </a:r>
                    </a:p>
                    <a:p>
                      <a:pPr marL="342900" lvl="0" indent="-342900" algn="just">
                        <a:buFont typeface="Arial" panose="020B0604020202020204" pitchFamily="34" charset="0"/>
                        <a:buChar char="•"/>
                      </a:pPr>
                      <a:r>
                        <a:rPr lang="en-US" sz="1400" b="0" dirty="0">
                          <a:solidFill>
                            <a:schemeClr val="tx1"/>
                          </a:solidFill>
                        </a:rPr>
                        <a:t>1932—Bonus</a:t>
                      </a:r>
                      <a:r>
                        <a:rPr lang="en-US" sz="1400" b="0" baseline="0" dirty="0">
                          <a:solidFill>
                            <a:schemeClr val="tx1"/>
                          </a:solidFill>
                        </a:rPr>
                        <a:t> Army Protest</a:t>
                      </a:r>
                    </a:p>
                    <a:p>
                      <a:pPr marL="800100" lvl="1" indent="-342900" algn="just">
                        <a:buFont typeface="+mj-lt"/>
                        <a:buAutoNum type="arabicPeriod"/>
                      </a:pPr>
                      <a:r>
                        <a:rPr lang="en-US" sz="1300" b="0" dirty="0">
                          <a:solidFill>
                            <a:schemeClr val="tx1"/>
                          </a:solidFill>
                        </a:rPr>
                        <a:t>WWI Vets demanded early pensions</a:t>
                      </a:r>
                    </a:p>
                    <a:p>
                      <a:pPr marL="800100" lvl="1" indent="-342900" algn="just">
                        <a:buFont typeface="+mj-lt"/>
                        <a:buAutoNum type="arabicPeriod"/>
                      </a:pPr>
                      <a:r>
                        <a:rPr lang="en-US" sz="1300" b="0" dirty="0">
                          <a:solidFill>
                            <a:schemeClr val="tx1"/>
                          </a:solidFill>
                        </a:rPr>
                        <a:t>Hoover refused to be bullied--Army called in</a:t>
                      </a:r>
                    </a:p>
                    <a:p>
                      <a:pPr marL="800100" lvl="1" indent="-342900" algn="just">
                        <a:buFont typeface="+mj-lt"/>
                        <a:buAutoNum type="arabicPeriod"/>
                      </a:pPr>
                      <a:r>
                        <a:rPr lang="en-US" sz="1300" b="0" dirty="0">
                          <a:solidFill>
                            <a:schemeClr val="tx1"/>
                          </a:solidFill>
                        </a:rPr>
                        <a:t>Gen. MacArthur treated  them roughly</a:t>
                      </a:r>
                    </a:p>
                    <a:p>
                      <a:pPr marL="800100" lvl="1" indent="-342900" algn="just">
                        <a:buFont typeface="+mj-lt"/>
                        <a:buAutoNum type="arabicPeriod"/>
                      </a:pPr>
                      <a:r>
                        <a:rPr lang="en-US" sz="1300" b="0" dirty="0">
                          <a:solidFill>
                            <a:schemeClr val="tx1"/>
                          </a:solidFill>
                        </a:rPr>
                        <a:t>Hoover took blame</a:t>
                      </a:r>
                    </a:p>
                  </a:txBody>
                  <a:tcPr>
                    <a:solidFill>
                      <a:schemeClr val="accent3">
                        <a:lumMod val="85000"/>
                      </a:schemeClr>
                    </a:solidFill>
                  </a:tcPr>
                </a:tc>
                <a:extLst>
                  <a:ext uri="{0D108BD9-81ED-4DB2-BD59-A6C34878D82A}">
                    <a16:rowId xmlns:a16="http://schemas.microsoft.com/office/drawing/2014/main" val="2142427646"/>
                  </a:ext>
                </a:extLst>
              </a:tr>
            </a:tbl>
          </a:graphicData>
        </a:graphic>
      </p:graphicFrame>
    </p:spTree>
    <p:extLst>
      <p:ext uri="{BB962C8B-B14F-4D97-AF65-F5344CB8AC3E}">
        <p14:creationId xmlns:p14="http://schemas.microsoft.com/office/powerpoint/2010/main" val="1965255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533400" y="228600"/>
            <a:ext cx="8077200" cy="914400"/>
          </a:xfrm>
          <a:noFill/>
        </p:spPr>
        <p:txBody>
          <a:bodyPr/>
          <a:lstStyle/>
          <a:p>
            <a:pPr eaLnBrk="1" hangingPunct="1"/>
            <a:r>
              <a:rPr lang="en-US" altLang="en-US" sz="4200" dirty="0">
                <a:solidFill>
                  <a:schemeClr val="tx1"/>
                </a:solidFill>
                <a:latin typeface="Broadway" panose="04040905080B02020502" pitchFamily="82" charset="0"/>
              </a:rPr>
              <a:t>The Election of 1932</a:t>
            </a:r>
          </a:p>
        </p:txBody>
      </p:sp>
      <p:sp>
        <p:nvSpPr>
          <p:cNvPr id="57347" name="Rectangle 3"/>
          <p:cNvSpPr>
            <a:spLocks noGrp="1" noChangeArrowheads="1"/>
          </p:cNvSpPr>
          <p:nvPr>
            <p:ph type="body" idx="1"/>
          </p:nvPr>
        </p:nvSpPr>
        <p:spPr>
          <a:xfrm>
            <a:off x="533400" y="1295400"/>
            <a:ext cx="8077200" cy="5181600"/>
          </a:xfrm>
          <a:solidFill>
            <a:srgbClr val="FFFF99"/>
          </a:solidFill>
          <a:ln>
            <a:solidFill>
              <a:srgbClr val="FFFF99"/>
            </a:solidFill>
            <a:miter lim="800000"/>
            <a:headEnd/>
            <a:tailEnd/>
          </a:ln>
        </p:spPr>
        <p:txBody>
          <a:bodyPr/>
          <a:lstStyle/>
          <a:p>
            <a:pPr marL="457200" indent="-457200" eaLnBrk="1" hangingPunct="1">
              <a:lnSpc>
                <a:spcPct val="80000"/>
              </a:lnSpc>
              <a:spcBef>
                <a:spcPct val="50000"/>
              </a:spcBef>
              <a:buFontTx/>
              <a:buAutoNum type="arabicPeriod"/>
            </a:pPr>
            <a:r>
              <a:rPr lang="en-US" altLang="en-US" sz="2400"/>
              <a:t>Americans blamed President Hoover for the country’s economic woes.</a:t>
            </a:r>
          </a:p>
          <a:p>
            <a:pPr marL="457200" indent="-457200" eaLnBrk="1" hangingPunct="1">
              <a:lnSpc>
                <a:spcPct val="80000"/>
              </a:lnSpc>
              <a:spcBef>
                <a:spcPct val="50000"/>
              </a:spcBef>
              <a:buFontTx/>
              <a:buAutoNum type="arabicPeriod"/>
            </a:pPr>
            <a:r>
              <a:rPr lang="en-US" altLang="en-US" sz="2400" b="1"/>
              <a:t>Franklin Delano Roosevelt</a:t>
            </a:r>
            <a:r>
              <a:rPr lang="en-US" altLang="en-US" sz="2400"/>
              <a:t> won the Democratic Party’s nomination. </a:t>
            </a:r>
          </a:p>
          <a:p>
            <a:pPr lvl="1" eaLnBrk="1" hangingPunct="1">
              <a:lnSpc>
                <a:spcPct val="80000"/>
              </a:lnSpc>
              <a:spcBef>
                <a:spcPct val="50000"/>
              </a:spcBef>
            </a:pPr>
            <a:r>
              <a:rPr lang="en-US" altLang="en-US" sz="2400"/>
              <a:t>He was related to Theodore Roosevelt.</a:t>
            </a:r>
          </a:p>
          <a:p>
            <a:pPr lvl="1" eaLnBrk="1" hangingPunct="1">
              <a:lnSpc>
                <a:spcPct val="80000"/>
              </a:lnSpc>
              <a:spcBef>
                <a:spcPct val="50000"/>
              </a:spcBef>
            </a:pPr>
            <a:r>
              <a:rPr lang="en-US" altLang="en-US" sz="2400"/>
              <a:t>He survived polio.</a:t>
            </a:r>
          </a:p>
          <a:p>
            <a:pPr lvl="1" eaLnBrk="1" hangingPunct="1">
              <a:lnSpc>
                <a:spcPct val="80000"/>
              </a:lnSpc>
              <a:spcBef>
                <a:spcPct val="50000"/>
              </a:spcBef>
            </a:pPr>
            <a:r>
              <a:rPr lang="en-US" altLang="en-US" sz="2400"/>
              <a:t>He was governor of New York.</a:t>
            </a:r>
          </a:p>
          <a:p>
            <a:pPr marL="457200" indent="-457200" eaLnBrk="1" hangingPunct="1">
              <a:lnSpc>
                <a:spcPct val="80000"/>
              </a:lnSpc>
              <a:spcBef>
                <a:spcPct val="50000"/>
              </a:spcBef>
              <a:buFontTx/>
              <a:buAutoNum type="arabicPeriod"/>
            </a:pPr>
            <a:r>
              <a:rPr lang="en-US" altLang="en-US" sz="2400"/>
              <a:t>Roosevelt promised relief for the poor and more public works programs to provide jobs. He attacked Hoover and the Republicans for their response to the Great Depression.</a:t>
            </a:r>
          </a:p>
          <a:p>
            <a:pPr marL="457200" indent="-457200" eaLnBrk="1" hangingPunct="1">
              <a:lnSpc>
                <a:spcPct val="80000"/>
              </a:lnSpc>
              <a:spcBef>
                <a:spcPct val="50000"/>
              </a:spcBef>
              <a:buFontTx/>
              <a:buAutoNum type="arabicPeriod"/>
            </a:pPr>
            <a:r>
              <a:rPr lang="en-US" altLang="en-US" sz="2400"/>
              <a:t>Roosevelt won a landslide victory—winning more than 57 percent of the popular vote.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533400" y="228600"/>
            <a:ext cx="8077200" cy="1216025"/>
          </a:xfrm>
          <a:noFill/>
        </p:spPr>
        <p:txBody>
          <a:bodyPr/>
          <a:lstStyle/>
          <a:p>
            <a:pPr eaLnBrk="1" hangingPunct="1"/>
            <a:r>
              <a:rPr lang="en-US" altLang="en-US" sz="4200" dirty="0">
                <a:solidFill>
                  <a:schemeClr val="tx1"/>
                </a:solidFill>
                <a:latin typeface="Broadway" panose="04040905080B02020502" pitchFamily="82" charset="0"/>
              </a:rPr>
              <a:t>The Roosevelts</a:t>
            </a:r>
          </a:p>
        </p:txBody>
      </p:sp>
      <p:sp>
        <p:nvSpPr>
          <p:cNvPr id="50179" name="Text Box 3"/>
          <p:cNvSpPr txBox="1">
            <a:spLocks noChangeArrowheads="1"/>
          </p:cNvSpPr>
          <p:nvPr/>
        </p:nvSpPr>
        <p:spPr bwMode="auto">
          <a:xfrm>
            <a:off x="228600" y="1524000"/>
            <a:ext cx="8686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a:pPr>
            <a:r>
              <a:rPr lang="en-US" altLang="en-US" sz="2400" dirty="0">
                <a:latin typeface="Verdana" panose="020B0604030504040204" pitchFamily="34" charset="0"/>
              </a:rPr>
              <a:t>Franklin Delano Roosevelt had a winning personality and believed that it was the government’s job to take direct action to help its people.</a:t>
            </a:r>
          </a:p>
        </p:txBody>
      </p:sp>
      <p:sp>
        <p:nvSpPr>
          <p:cNvPr id="50180" name="Text Box 4"/>
          <p:cNvSpPr txBox="1">
            <a:spLocks noChangeArrowheads="1"/>
          </p:cNvSpPr>
          <p:nvPr/>
        </p:nvSpPr>
        <p:spPr bwMode="auto">
          <a:xfrm>
            <a:off x="228600" y="3276600"/>
            <a:ext cx="8686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startAt="2"/>
            </a:pPr>
            <a:r>
              <a:rPr lang="en-US" altLang="en-US" sz="2400" dirty="0">
                <a:latin typeface="Verdana" panose="020B0604030504040204" pitchFamily="34" charset="0"/>
              </a:rPr>
              <a:t>Eleanor Roosevelt was a powerful political force in her own right, and she helped to change to role of the First Lady.</a:t>
            </a:r>
          </a:p>
        </p:txBody>
      </p:sp>
      <p:sp>
        <p:nvSpPr>
          <p:cNvPr id="50181" name="Text Box 5"/>
          <p:cNvSpPr txBox="1">
            <a:spLocks noChangeArrowheads="1"/>
          </p:cNvSpPr>
          <p:nvPr/>
        </p:nvSpPr>
        <p:spPr bwMode="auto">
          <a:xfrm>
            <a:off x="228600" y="4997450"/>
            <a:ext cx="8686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startAt="3"/>
            </a:pPr>
            <a:r>
              <a:rPr lang="en-US" altLang="en-US" sz="2400" dirty="0">
                <a:latin typeface="Verdana" panose="020B0604030504040204" pitchFamily="34" charset="0"/>
              </a:rPr>
              <a:t>Franklin and Eleanor’s marriage played a central role in Franklin Roosevelt’s political success.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0179"/>
                                        </p:tgtEl>
                                        <p:attrNameLst>
                                          <p:attrName>style.visibility</p:attrName>
                                        </p:attrNameLst>
                                      </p:cBhvr>
                                      <p:to>
                                        <p:strVal val="visible"/>
                                      </p:to>
                                    </p:set>
                                    <p:animEffect transition="in" filter="wipe(left)">
                                      <p:cBhvr>
                                        <p:cTn id="7" dur="500"/>
                                        <p:tgtEl>
                                          <p:spTgt spid="501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0180"/>
                                        </p:tgtEl>
                                        <p:attrNameLst>
                                          <p:attrName>style.visibility</p:attrName>
                                        </p:attrNameLst>
                                      </p:cBhvr>
                                      <p:to>
                                        <p:strVal val="visible"/>
                                      </p:to>
                                    </p:set>
                                    <p:animEffect transition="in" filter="wipe(left)">
                                      <p:cBhvr>
                                        <p:cTn id="12" dur="500"/>
                                        <p:tgtEl>
                                          <p:spTgt spid="501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0181"/>
                                        </p:tgtEl>
                                        <p:attrNameLst>
                                          <p:attrName>style.visibility</p:attrName>
                                        </p:attrNameLst>
                                      </p:cBhvr>
                                      <p:to>
                                        <p:strVal val="visible"/>
                                      </p:to>
                                    </p:set>
                                    <p:animEffect transition="in" filter="wipe(left)">
                                      <p:cBhvr>
                                        <p:cTn id="17" dur="500"/>
                                        <p:tgtEl>
                                          <p:spTgt spid="50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p:bldP spid="50180" grpId="0"/>
      <p:bldP spid="5018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457200" y="1676400"/>
            <a:ext cx="2514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b="1">
                <a:latin typeface="Verdana" panose="020B0604030504040204" pitchFamily="34" charset="0"/>
              </a:rPr>
              <a:t>Banking Crisis</a:t>
            </a:r>
            <a:endParaRPr lang="en-US" altLang="en-US" sz="1800">
              <a:latin typeface="Verdana" panose="020B0604030504040204" pitchFamily="34" charset="0"/>
            </a:endParaRPr>
          </a:p>
          <a:p>
            <a:pPr eaLnBrk="1" hangingPunct="1">
              <a:spcBef>
                <a:spcPct val="50000"/>
              </a:spcBef>
            </a:pPr>
            <a:r>
              <a:rPr lang="en-US" altLang="en-US" sz="1800">
                <a:latin typeface="Verdana" panose="020B0604030504040204" pitchFamily="34" charset="0"/>
              </a:rPr>
              <a:t>Temporarily closed all the nation’s banks to stop panic and large-scale withdrawals</a:t>
            </a:r>
          </a:p>
          <a:p>
            <a:pPr eaLnBrk="1" hangingPunct="1">
              <a:spcBef>
                <a:spcPct val="30000"/>
              </a:spcBef>
            </a:pPr>
            <a:r>
              <a:rPr lang="en-US" altLang="en-US" sz="1800">
                <a:latin typeface="Verdana" panose="020B0604030504040204" pitchFamily="34" charset="0"/>
              </a:rPr>
              <a:t>Passed the Emergency Banking Act</a:t>
            </a:r>
          </a:p>
          <a:p>
            <a:pPr eaLnBrk="1" hangingPunct="1">
              <a:spcBef>
                <a:spcPct val="30000"/>
              </a:spcBef>
            </a:pPr>
            <a:r>
              <a:rPr lang="en-US" altLang="en-US" sz="1800">
                <a:latin typeface="Verdana" panose="020B0604030504040204" pitchFamily="34" charset="0"/>
              </a:rPr>
              <a:t>Glass-Steagall Act created the FDIC</a:t>
            </a:r>
          </a:p>
        </p:txBody>
      </p:sp>
      <p:sp>
        <p:nvSpPr>
          <p:cNvPr id="54275" name="Text Box 3"/>
          <p:cNvSpPr txBox="1">
            <a:spLocks noChangeArrowheads="1"/>
          </p:cNvSpPr>
          <p:nvPr/>
        </p:nvSpPr>
        <p:spPr bwMode="auto">
          <a:xfrm>
            <a:off x="3124200" y="1676400"/>
            <a:ext cx="250825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b="1">
                <a:latin typeface="Verdana" panose="020B0604030504040204" pitchFamily="34" charset="0"/>
              </a:rPr>
              <a:t>Hundred Days</a:t>
            </a:r>
          </a:p>
          <a:p>
            <a:pPr eaLnBrk="1" hangingPunct="1">
              <a:spcBef>
                <a:spcPct val="50000"/>
              </a:spcBef>
            </a:pPr>
            <a:r>
              <a:rPr lang="en-US" altLang="en-US" sz="1800">
                <a:latin typeface="Verdana" panose="020B0604030504040204" pitchFamily="34" charset="0"/>
              </a:rPr>
              <a:t>Critical period of government activity</a:t>
            </a:r>
          </a:p>
          <a:p>
            <a:pPr eaLnBrk="1" hangingPunct="1">
              <a:spcBef>
                <a:spcPct val="30000"/>
              </a:spcBef>
            </a:pPr>
            <a:r>
              <a:rPr lang="en-US" altLang="en-US" sz="1800">
                <a:latin typeface="Verdana" panose="020B0604030504040204" pitchFamily="34" charset="0"/>
              </a:rPr>
              <a:t>Roosevelt pushed Congress to put most of his </a:t>
            </a:r>
            <a:r>
              <a:rPr lang="en-US" altLang="en-US" sz="1800" b="1">
                <a:latin typeface="Verdana" panose="020B0604030504040204" pitchFamily="34" charset="0"/>
              </a:rPr>
              <a:t>New Deal</a:t>
            </a:r>
            <a:r>
              <a:rPr lang="en-US" altLang="en-US" sz="1800">
                <a:latin typeface="Verdana" panose="020B0604030504040204" pitchFamily="34" charset="0"/>
              </a:rPr>
              <a:t> into practice.</a:t>
            </a:r>
          </a:p>
          <a:p>
            <a:pPr eaLnBrk="1" hangingPunct="1">
              <a:spcBef>
                <a:spcPct val="30000"/>
              </a:spcBef>
            </a:pPr>
            <a:r>
              <a:rPr lang="en-US" altLang="en-US" sz="1800">
                <a:latin typeface="Verdana" panose="020B0604030504040204" pitchFamily="34" charset="0"/>
              </a:rPr>
              <a:t>The New Deal promised relief, recovery and reforms.</a:t>
            </a:r>
          </a:p>
        </p:txBody>
      </p:sp>
      <p:sp>
        <p:nvSpPr>
          <p:cNvPr id="61444" name="Rectangle 4"/>
          <p:cNvSpPr>
            <a:spLocks noGrp="1" noChangeArrowheads="1"/>
          </p:cNvSpPr>
          <p:nvPr>
            <p:ph type="title"/>
          </p:nvPr>
        </p:nvSpPr>
        <p:spPr>
          <a:xfrm>
            <a:off x="533400" y="304800"/>
            <a:ext cx="8077200" cy="1219200"/>
          </a:xfrm>
          <a:noFill/>
        </p:spPr>
        <p:txBody>
          <a:bodyPr/>
          <a:lstStyle/>
          <a:p>
            <a:pPr eaLnBrk="1" hangingPunct="1"/>
            <a:r>
              <a:rPr lang="en-US" altLang="en-US" sz="3600">
                <a:solidFill>
                  <a:schemeClr val="tx1"/>
                </a:solidFill>
                <a:latin typeface="Broadway" panose="04040905080B02020502" pitchFamily="82" charset="0"/>
              </a:rPr>
              <a:t>Franklin Roosevelt as President</a:t>
            </a:r>
          </a:p>
        </p:txBody>
      </p:sp>
      <p:sp>
        <p:nvSpPr>
          <p:cNvPr id="54280" name="Rectangle 8"/>
          <p:cNvSpPr>
            <a:spLocks noChangeArrowheads="1"/>
          </p:cNvSpPr>
          <p:nvPr/>
        </p:nvSpPr>
        <p:spPr bwMode="auto">
          <a:xfrm>
            <a:off x="5791200" y="1371600"/>
            <a:ext cx="2514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228600" indent="-2286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b="1">
                <a:latin typeface="Verdana" panose="020B0604030504040204" pitchFamily="34" charset="0"/>
              </a:rPr>
              <a:t>Beyond the Hundred Days</a:t>
            </a:r>
            <a:r>
              <a:rPr lang="en-US" altLang="en-US" sz="2000">
                <a:latin typeface="Verdana" panose="020B0604030504040204" pitchFamily="34" charset="0"/>
              </a:rPr>
              <a:t> </a:t>
            </a:r>
          </a:p>
          <a:p>
            <a:pPr eaLnBrk="1" hangingPunct="1">
              <a:spcBef>
                <a:spcPct val="50000"/>
              </a:spcBef>
            </a:pPr>
            <a:r>
              <a:rPr lang="en-US" altLang="en-US" sz="1800">
                <a:latin typeface="Verdana" panose="020B0604030504040204" pitchFamily="34" charset="0"/>
              </a:rPr>
              <a:t>FDR and Congress passed important legislation after the Hundred Days</a:t>
            </a:r>
          </a:p>
          <a:p>
            <a:pPr eaLnBrk="1" hangingPunct="1">
              <a:spcBef>
                <a:spcPct val="50000"/>
              </a:spcBef>
            </a:pPr>
            <a:r>
              <a:rPr lang="en-US" altLang="en-US" sz="1800">
                <a:latin typeface="Verdana" panose="020B0604030504040204" pitchFamily="34" charset="0"/>
              </a:rPr>
              <a:t>Created the Civil Works Administration</a:t>
            </a:r>
          </a:p>
          <a:p>
            <a:pPr eaLnBrk="1" hangingPunct="1">
              <a:spcBef>
                <a:spcPct val="30000"/>
              </a:spcBef>
            </a:pPr>
            <a:r>
              <a:rPr lang="en-US" altLang="en-US" sz="1800">
                <a:latin typeface="Verdana" panose="020B0604030504040204" pitchFamily="34" charset="0"/>
              </a:rPr>
              <a:t>Passed the Indian Reorganization Act</a:t>
            </a:r>
          </a:p>
          <a:p>
            <a:pPr eaLnBrk="1" hangingPunct="1">
              <a:spcBef>
                <a:spcPct val="30000"/>
              </a:spcBef>
              <a:buFontTx/>
              <a:buNone/>
            </a:pPr>
            <a:endParaRPr lang="en-US" altLang="en-US" sz="1800">
              <a:latin typeface="Verdana" panose="020B060403050404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500" fill="hold"/>
                                        <p:tgtEl>
                                          <p:spTgt spid="54274"/>
                                        </p:tgtEl>
                                        <p:attrNameLst>
                                          <p:attrName>ppt_x</p:attrName>
                                        </p:attrNameLst>
                                      </p:cBhvr>
                                      <p:tavLst>
                                        <p:tav tm="0">
                                          <p:val>
                                            <p:strVal val="0-#ppt_w/2"/>
                                          </p:val>
                                        </p:tav>
                                        <p:tav tm="100000">
                                          <p:val>
                                            <p:strVal val="#ppt_x"/>
                                          </p:val>
                                        </p:tav>
                                      </p:tavLst>
                                    </p:anim>
                                    <p:anim calcmode="lin" valueType="num">
                                      <p:cBhvr additive="base">
                                        <p:cTn id="8" dur="500" fill="hold"/>
                                        <p:tgtEl>
                                          <p:spTgt spid="542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275"/>
                                        </p:tgtEl>
                                        <p:attrNameLst>
                                          <p:attrName>style.visibility</p:attrName>
                                        </p:attrNameLst>
                                      </p:cBhvr>
                                      <p:to>
                                        <p:strVal val="visible"/>
                                      </p:to>
                                    </p:set>
                                    <p:anim calcmode="lin" valueType="num">
                                      <p:cBhvr additive="base">
                                        <p:cTn id="13" dur="500" fill="hold"/>
                                        <p:tgtEl>
                                          <p:spTgt spid="54275"/>
                                        </p:tgtEl>
                                        <p:attrNameLst>
                                          <p:attrName>ppt_x</p:attrName>
                                        </p:attrNameLst>
                                      </p:cBhvr>
                                      <p:tavLst>
                                        <p:tav tm="0">
                                          <p:val>
                                            <p:strVal val="#ppt_x"/>
                                          </p:val>
                                        </p:tav>
                                        <p:tav tm="100000">
                                          <p:val>
                                            <p:strVal val="#ppt_x"/>
                                          </p:val>
                                        </p:tav>
                                      </p:tavLst>
                                    </p:anim>
                                    <p:anim calcmode="lin" valueType="num">
                                      <p:cBhvr additive="base">
                                        <p:cTn id="14" dur="500" fill="hold"/>
                                        <p:tgtEl>
                                          <p:spTgt spid="5427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4280"/>
                                        </p:tgtEl>
                                        <p:attrNameLst>
                                          <p:attrName>style.visibility</p:attrName>
                                        </p:attrNameLst>
                                      </p:cBhvr>
                                      <p:to>
                                        <p:strVal val="visible"/>
                                      </p:to>
                                    </p:set>
                                    <p:anim calcmode="lin" valueType="num">
                                      <p:cBhvr additive="base">
                                        <p:cTn id="19" dur="500" fill="hold"/>
                                        <p:tgtEl>
                                          <p:spTgt spid="54280"/>
                                        </p:tgtEl>
                                        <p:attrNameLst>
                                          <p:attrName>ppt_x</p:attrName>
                                        </p:attrNameLst>
                                      </p:cBhvr>
                                      <p:tavLst>
                                        <p:tav tm="0">
                                          <p:val>
                                            <p:strVal val="1+#ppt_w/2"/>
                                          </p:val>
                                        </p:tav>
                                        <p:tav tm="100000">
                                          <p:val>
                                            <p:strVal val="#ppt_x"/>
                                          </p:val>
                                        </p:tav>
                                      </p:tavLst>
                                    </p:anim>
                                    <p:anim calcmode="lin" valueType="num">
                                      <p:cBhvr additive="base">
                                        <p:cTn id="20" dur="500" fill="hold"/>
                                        <p:tgtEl>
                                          <p:spTgt spid="542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p:bldP spid="5428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533400" y="457200"/>
            <a:ext cx="8077200" cy="457200"/>
          </a:xfrm>
          <a:noFill/>
        </p:spPr>
        <p:txBody>
          <a:bodyPr/>
          <a:lstStyle/>
          <a:p>
            <a:pPr eaLnBrk="1" hangingPunct="1"/>
            <a:r>
              <a:rPr lang="en-US" altLang="en-US" sz="4200">
                <a:solidFill>
                  <a:schemeClr val="tx1"/>
                </a:solidFill>
                <a:latin typeface="Broadway" panose="04040905080B02020502" pitchFamily="82" charset="0"/>
              </a:rPr>
              <a:t>The New Deal</a:t>
            </a:r>
          </a:p>
        </p:txBody>
      </p:sp>
      <p:sp>
        <p:nvSpPr>
          <p:cNvPr id="63491" name="Rectangle 3"/>
          <p:cNvSpPr>
            <a:spLocks noGrp="1" noChangeArrowheads="1"/>
          </p:cNvSpPr>
          <p:nvPr>
            <p:ph type="body" idx="1"/>
          </p:nvPr>
        </p:nvSpPr>
        <p:spPr>
          <a:xfrm>
            <a:off x="304800" y="1066800"/>
            <a:ext cx="8534400" cy="5410200"/>
          </a:xfrm>
          <a:solidFill>
            <a:srgbClr val="FFFF99"/>
          </a:solidFill>
          <a:ln>
            <a:solidFill>
              <a:srgbClr val="FFFF99"/>
            </a:solidFill>
            <a:miter lim="800000"/>
            <a:headEnd/>
            <a:tailEnd/>
          </a:ln>
        </p:spPr>
        <p:txBody>
          <a:bodyPr/>
          <a:lstStyle/>
          <a:p>
            <a:pPr eaLnBrk="1" hangingPunct="1">
              <a:lnSpc>
                <a:spcPct val="80000"/>
              </a:lnSpc>
              <a:spcBef>
                <a:spcPct val="50000"/>
              </a:spcBef>
            </a:pPr>
            <a:endParaRPr lang="en-US" altLang="en-US" sz="800" b="1"/>
          </a:p>
          <a:p>
            <a:pPr eaLnBrk="1" hangingPunct="1">
              <a:lnSpc>
                <a:spcPct val="80000"/>
              </a:lnSpc>
              <a:spcBef>
                <a:spcPct val="50000"/>
              </a:spcBef>
            </a:pPr>
            <a:r>
              <a:rPr lang="en-US" altLang="en-US" sz="1800" b="1"/>
              <a:t>The New Deal was a series of programs designed to …</a:t>
            </a:r>
          </a:p>
          <a:p>
            <a:pPr marL="800100" lvl="1" indent="-342900" eaLnBrk="1" hangingPunct="1">
              <a:lnSpc>
                <a:spcPct val="80000"/>
              </a:lnSpc>
              <a:spcBef>
                <a:spcPct val="50000"/>
              </a:spcBef>
              <a:buFontTx/>
              <a:buAutoNum type="arabicPeriod"/>
            </a:pPr>
            <a:r>
              <a:rPr lang="en-US" altLang="en-US" sz="1400" b="1"/>
              <a:t>Save and regulate banks</a:t>
            </a:r>
          </a:p>
          <a:p>
            <a:pPr marL="800100" lvl="1" indent="-342900" eaLnBrk="1" hangingPunct="1">
              <a:lnSpc>
                <a:spcPct val="80000"/>
              </a:lnSpc>
              <a:spcBef>
                <a:spcPct val="50000"/>
              </a:spcBef>
              <a:buFontTx/>
              <a:buAutoNum type="arabicPeriod"/>
            </a:pPr>
            <a:r>
              <a:rPr lang="en-US" altLang="en-US" sz="1400" b="1"/>
              <a:t>Keep as many business open and productive as possible</a:t>
            </a:r>
          </a:p>
          <a:p>
            <a:pPr marL="800100" lvl="1" indent="-342900" eaLnBrk="1" hangingPunct="1">
              <a:lnSpc>
                <a:spcPct val="80000"/>
              </a:lnSpc>
              <a:spcBef>
                <a:spcPct val="50000"/>
              </a:spcBef>
              <a:buFontTx/>
              <a:buAutoNum type="arabicPeriod"/>
            </a:pPr>
            <a:r>
              <a:rPr lang="en-US" altLang="en-US" sz="1400" b="1"/>
              <a:t>Modernized America with new technology, roads, energy, and parks</a:t>
            </a:r>
          </a:p>
          <a:p>
            <a:pPr marL="800100" lvl="1" indent="-342900" eaLnBrk="1" hangingPunct="1">
              <a:lnSpc>
                <a:spcPct val="80000"/>
              </a:lnSpc>
              <a:spcBef>
                <a:spcPct val="50000"/>
              </a:spcBef>
              <a:buFontTx/>
              <a:buAutoNum type="arabicPeriod"/>
            </a:pPr>
            <a:r>
              <a:rPr lang="en-US" altLang="en-US" sz="1400" b="1"/>
              <a:t>Employ and/or retrain as many workers as possible</a:t>
            </a:r>
          </a:p>
          <a:p>
            <a:pPr marL="800100" lvl="1" indent="-342900" eaLnBrk="1" hangingPunct="1">
              <a:lnSpc>
                <a:spcPct val="80000"/>
              </a:lnSpc>
              <a:spcBef>
                <a:spcPct val="50000"/>
              </a:spcBef>
              <a:buFontTx/>
              <a:buAutoNum type="arabicPeriod"/>
            </a:pPr>
            <a:r>
              <a:rPr lang="en-US" altLang="en-US" sz="1400" b="1"/>
              <a:t>Prop up the farm economy and help agriculture become more efficient, less damaging to the environment,  and more productive</a:t>
            </a:r>
          </a:p>
          <a:p>
            <a:pPr marL="800100" lvl="1" indent="-342900" eaLnBrk="1" hangingPunct="1">
              <a:lnSpc>
                <a:spcPct val="80000"/>
              </a:lnSpc>
              <a:spcBef>
                <a:spcPct val="50000"/>
              </a:spcBef>
              <a:buFontTx/>
              <a:buAutoNum type="arabicPeriod"/>
            </a:pPr>
            <a:r>
              <a:rPr lang="en-US" altLang="en-US" sz="1400" b="1"/>
              <a:t>Provide the basic needs for Americans who could not fend for themselves—relief </a:t>
            </a:r>
            <a:endParaRPr lang="en-US" altLang="en-US" sz="1400"/>
          </a:p>
          <a:p>
            <a:pPr eaLnBrk="1" hangingPunct="1">
              <a:lnSpc>
                <a:spcPct val="80000"/>
              </a:lnSpc>
              <a:spcBef>
                <a:spcPct val="50000"/>
              </a:spcBef>
            </a:pPr>
            <a:r>
              <a:rPr lang="en-US" altLang="en-US" sz="1800" b="1"/>
              <a:t>Based on some of the same principles as Hoover’s “Associative State”</a:t>
            </a:r>
          </a:p>
          <a:p>
            <a:pPr marL="800100" lvl="1" indent="-342900" eaLnBrk="1" hangingPunct="1">
              <a:lnSpc>
                <a:spcPct val="80000"/>
              </a:lnSpc>
              <a:spcBef>
                <a:spcPct val="50000"/>
              </a:spcBef>
              <a:buFontTx/>
              <a:buAutoNum type="arabicPeriod"/>
            </a:pPr>
            <a:r>
              <a:rPr lang="en-US" altLang="en-US" sz="1400" b="1"/>
              <a:t>Sense of volunteerism</a:t>
            </a:r>
          </a:p>
          <a:p>
            <a:pPr marL="800100" lvl="1" indent="-342900" eaLnBrk="1" hangingPunct="1">
              <a:lnSpc>
                <a:spcPct val="80000"/>
              </a:lnSpc>
              <a:spcBef>
                <a:spcPct val="50000"/>
              </a:spcBef>
              <a:buFontTx/>
              <a:buAutoNum type="arabicPeriod"/>
            </a:pPr>
            <a:r>
              <a:rPr lang="en-US" altLang="en-US" sz="1400" b="1"/>
              <a:t>Patriotic duty to fellow Americans</a:t>
            </a:r>
          </a:p>
          <a:p>
            <a:pPr marL="800100" lvl="1" indent="-342900" eaLnBrk="1" hangingPunct="1">
              <a:lnSpc>
                <a:spcPct val="80000"/>
              </a:lnSpc>
              <a:spcBef>
                <a:spcPct val="50000"/>
              </a:spcBef>
              <a:buFontTx/>
              <a:buAutoNum type="arabicPeriod"/>
            </a:pPr>
            <a:r>
              <a:rPr lang="en-US" altLang="en-US" sz="1400" b="1"/>
              <a:t>Profit without greed</a:t>
            </a:r>
          </a:p>
          <a:p>
            <a:pPr marL="800100" lvl="1" indent="-342900" eaLnBrk="1" hangingPunct="1">
              <a:lnSpc>
                <a:spcPct val="80000"/>
              </a:lnSpc>
              <a:spcBef>
                <a:spcPct val="50000"/>
              </a:spcBef>
              <a:buFontTx/>
              <a:buAutoNum type="arabicPeriod"/>
            </a:pPr>
            <a:r>
              <a:rPr lang="en-US" altLang="en-US" sz="1400" b="1"/>
              <a:t>Cooperative efforts of private and public agencies</a:t>
            </a:r>
          </a:p>
          <a:p>
            <a:pPr eaLnBrk="1" hangingPunct="1">
              <a:lnSpc>
                <a:spcPct val="80000"/>
              </a:lnSpc>
              <a:spcBef>
                <a:spcPct val="50000"/>
              </a:spcBef>
            </a:pPr>
            <a:r>
              <a:rPr lang="en-US" altLang="en-US" sz="1800" b="1"/>
              <a:t>FDR was a better “salesman”</a:t>
            </a:r>
          </a:p>
          <a:p>
            <a:pPr marL="800100" lvl="1" indent="-342900" eaLnBrk="1" hangingPunct="1">
              <a:lnSpc>
                <a:spcPct val="80000"/>
              </a:lnSpc>
              <a:spcBef>
                <a:spcPct val="50000"/>
              </a:spcBef>
              <a:buFontTx/>
              <a:buAutoNum type="arabicPeriod"/>
            </a:pPr>
            <a:r>
              <a:rPr lang="en-US" altLang="en-US" sz="1400" b="1"/>
              <a:t>Personality was outgoing and friendly—appealed to people</a:t>
            </a:r>
          </a:p>
          <a:p>
            <a:pPr marL="800100" lvl="1" indent="-342900" eaLnBrk="1" hangingPunct="1">
              <a:lnSpc>
                <a:spcPct val="80000"/>
              </a:lnSpc>
              <a:spcBef>
                <a:spcPct val="50000"/>
              </a:spcBef>
              <a:buFontTx/>
              <a:buAutoNum type="arabicPeriod"/>
            </a:pPr>
            <a:r>
              <a:rPr lang="en-US" altLang="en-US" sz="1400" b="1"/>
              <a:t>Benefitted from not being in office when the crisis hit</a:t>
            </a:r>
          </a:p>
          <a:p>
            <a:pPr marL="800100" lvl="1" indent="-342900" eaLnBrk="1" hangingPunct="1">
              <a:lnSpc>
                <a:spcPct val="80000"/>
              </a:lnSpc>
              <a:spcBef>
                <a:spcPct val="50000"/>
              </a:spcBef>
              <a:buFontTx/>
              <a:buAutoNum type="arabicPeriod"/>
            </a:pPr>
            <a:r>
              <a:rPr lang="en-US" altLang="en-US" sz="1400" b="1"/>
              <a:t>Helped by his wife</a:t>
            </a:r>
          </a:p>
          <a:p>
            <a:pPr marL="800100" lvl="1" indent="-342900" eaLnBrk="1" hangingPunct="1">
              <a:lnSpc>
                <a:spcPct val="80000"/>
              </a:lnSpc>
              <a:spcBef>
                <a:spcPct val="50000"/>
              </a:spcBef>
              <a:buFontTx/>
              <a:buAutoNum type="arabicPeriod"/>
            </a:pPr>
            <a:r>
              <a:rPr lang="en-US" altLang="en-US" sz="1400" b="1"/>
              <a:t>Received better during his 1</a:t>
            </a:r>
            <a:r>
              <a:rPr lang="en-US" altLang="en-US" sz="1400" b="1" baseline="30000"/>
              <a:t>st</a:t>
            </a:r>
            <a:r>
              <a:rPr lang="en-US" altLang="en-US" sz="1400" b="1"/>
              <a:t> term than his second</a:t>
            </a:r>
          </a:p>
          <a:p>
            <a:pPr marL="800100" lvl="1" indent="-342900" eaLnBrk="1" hangingPunct="1">
              <a:lnSpc>
                <a:spcPct val="80000"/>
              </a:lnSpc>
              <a:spcBef>
                <a:spcPct val="50000"/>
              </a:spcBef>
              <a:buFontTx/>
              <a:buAutoNum type="arabicPeriod"/>
            </a:pPr>
            <a:endParaRPr lang="en-US" altLang="en-US" sz="14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482600"/>
            <a:ext cx="8077200" cy="736600"/>
          </a:xfrm>
        </p:spPr>
        <p:txBody>
          <a:bodyPr anchor="t"/>
          <a:lstStyle/>
          <a:p>
            <a:pPr eaLnBrk="1" hangingPunct="1"/>
            <a:r>
              <a:rPr lang="en-US" altLang="en-US" sz="4000" dirty="0">
                <a:latin typeface="Broadway" panose="04040905080B02020502" pitchFamily="82" charset="0"/>
              </a:rPr>
              <a:t>100 Percent Americanism</a:t>
            </a:r>
          </a:p>
        </p:txBody>
      </p:sp>
      <p:sp>
        <p:nvSpPr>
          <p:cNvPr id="6147" name="Rectangle 3"/>
          <p:cNvSpPr>
            <a:spLocks noGrp="1" noChangeArrowheads="1"/>
          </p:cNvSpPr>
          <p:nvPr>
            <p:ph type="body" idx="1"/>
          </p:nvPr>
        </p:nvSpPr>
        <p:spPr>
          <a:xfrm>
            <a:off x="457200" y="1295400"/>
            <a:ext cx="8229600" cy="5105400"/>
          </a:xfrm>
          <a:solidFill>
            <a:srgbClr val="FFFF99"/>
          </a:solidFill>
          <a:ln>
            <a:solidFill>
              <a:srgbClr val="FFFF99"/>
            </a:solidFill>
            <a:miter lim="800000"/>
            <a:headEnd/>
            <a:tailEnd/>
          </a:ln>
        </p:spPr>
        <p:txBody>
          <a:bodyPr anchor="ctr"/>
          <a:lstStyle/>
          <a:p>
            <a:pPr marL="350838" indent="-233363" eaLnBrk="1" hangingPunct="1">
              <a:buFont typeface="Times" panose="02020603050405020304" pitchFamily="18" charset="0"/>
              <a:buChar char="•"/>
            </a:pPr>
            <a:r>
              <a:rPr lang="en-US" altLang="en-US" sz="2400" dirty="0"/>
              <a:t>The end of World War I brought great rejoicing but also many problems.</a:t>
            </a:r>
          </a:p>
          <a:p>
            <a:pPr marL="117475" indent="0" eaLnBrk="1" hangingPunct="1">
              <a:buNone/>
            </a:pPr>
            <a:endParaRPr lang="en-US" altLang="en-US" sz="2400" dirty="0"/>
          </a:p>
          <a:p>
            <a:pPr marL="801688" lvl="1" indent="-233363" eaLnBrk="1" hangingPunct="1">
              <a:buFont typeface="Times" panose="02020603050405020304" pitchFamily="18" charset="0"/>
              <a:buChar char="–"/>
            </a:pPr>
            <a:r>
              <a:rPr lang="en-US" altLang="en-US" sz="2400" dirty="0"/>
              <a:t>An influenza epidemic from Europe had spread to the U.S., killing more than half a million Americans.</a:t>
            </a:r>
          </a:p>
          <a:p>
            <a:pPr marL="568325" lvl="1" indent="0" eaLnBrk="1" hangingPunct="1">
              <a:buNone/>
            </a:pPr>
            <a:endParaRPr lang="en-US" altLang="en-US" sz="2400" dirty="0"/>
          </a:p>
          <a:p>
            <a:pPr marL="801688" lvl="1" indent="-233363" eaLnBrk="1" hangingPunct="1">
              <a:buFont typeface="Times" panose="02020603050405020304" pitchFamily="18" charset="0"/>
              <a:buChar char="–"/>
            </a:pPr>
            <a:r>
              <a:rPr lang="en-US" altLang="en-US" sz="2400" dirty="0"/>
              <a:t>Poor Economy—Farms and factories suffered—peacetime demand--Returning soldiers no work.</a:t>
            </a:r>
          </a:p>
          <a:p>
            <a:pPr marL="568325" lvl="1" indent="0" eaLnBrk="1" hangingPunct="1">
              <a:buNone/>
            </a:pPr>
            <a:endParaRPr lang="en-US" altLang="en-US" sz="2400" dirty="0"/>
          </a:p>
          <a:p>
            <a:pPr marL="350838" indent="-233363" eaLnBrk="1" hangingPunct="1">
              <a:buFont typeface="Times" panose="02020603050405020304" pitchFamily="18" charset="0"/>
              <a:buChar char="•"/>
            </a:pPr>
            <a:r>
              <a:rPr lang="en-US" altLang="en-US" sz="2400" dirty="0"/>
              <a:t>Anti-European sentiments—</a:t>
            </a:r>
            <a:r>
              <a:rPr lang="en-US" altLang="en-US" sz="2400" i="1" u="sng" dirty="0"/>
              <a:t>100 Percent Americanism</a:t>
            </a:r>
            <a:r>
              <a:rPr lang="en-US" altLang="en-US" sz="2400" dirty="0"/>
              <a:t>—attacked foreign/anti-American ideas, products, people…</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228600"/>
          <a:ext cx="8686800" cy="6400803"/>
        </p:xfrm>
        <a:graphic>
          <a:graphicData uri="http://schemas.openxmlformats.org/drawingml/2006/table">
            <a:tbl>
              <a:tblPr/>
              <a:tblGrid>
                <a:gridCol w="1017373">
                  <a:extLst>
                    <a:ext uri="{9D8B030D-6E8A-4147-A177-3AD203B41FA5}">
                      <a16:colId xmlns:a16="http://schemas.microsoft.com/office/drawing/2014/main" val="20000"/>
                    </a:ext>
                  </a:extLst>
                </a:gridCol>
                <a:gridCol w="7669427">
                  <a:extLst>
                    <a:ext uri="{9D8B030D-6E8A-4147-A177-3AD203B41FA5}">
                      <a16:colId xmlns:a16="http://schemas.microsoft.com/office/drawing/2014/main" val="20001"/>
                    </a:ext>
                  </a:extLst>
                </a:gridCol>
              </a:tblGrid>
              <a:tr h="317559">
                <a:tc>
                  <a:txBody>
                    <a:bodyPr/>
                    <a:lstStyle/>
                    <a:p>
                      <a:pPr marL="0" marR="0" algn="ctr">
                        <a:spcBef>
                          <a:spcPts val="0"/>
                        </a:spcBef>
                        <a:spcAft>
                          <a:spcPts val="0"/>
                        </a:spcAft>
                      </a:pPr>
                      <a:r>
                        <a:rPr lang="en-US" sz="900" b="1" dirty="0">
                          <a:latin typeface="Verdana"/>
                          <a:ea typeface="Times New Roman"/>
                          <a:cs typeface="Times New Roman"/>
                        </a:rPr>
                        <a:t>AAA</a:t>
                      </a:r>
                      <a:endParaRPr lang="en-US" sz="900" dirty="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tc>
                  <a:txBody>
                    <a:bodyPr/>
                    <a:lstStyle/>
                    <a:p>
                      <a:pPr marL="0" marR="0">
                        <a:spcBef>
                          <a:spcPts val="0"/>
                        </a:spcBef>
                        <a:spcAft>
                          <a:spcPts val="0"/>
                        </a:spcAft>
                      </a:pPr>
                      <a:r>
                        <a:rPr lang="en-US" sz="900">
                          <a:latin typeface="Verdana"/>
                          <a:ea typeface="Times New Roman"/>
                          <a:cs typeface="Times New Roman"/>
                        </a:rPr>
                        <a:t>Agricultural Adjustment Administration. Founded in 1933 to advise and assist farmers, and to regulate farm production.</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extLst>
                  <a:ext uri="{0D108BD9-81ED-4DB2-BD59-A6C34878D82A}">
                    <a16:rowId xmlns:a16="http://schemas.microsoft.com/office/drawing/2014/main" val="10000"/>
                  </a:ext>
                </a:extLst>
              </a:tr>
              <a:tr h="228246">
                <a:tc>
                  <a:txBody>
                    <a:bodyPr/>
                    <a:lstStyle/>
                    <a:p>
                      <a:pPr marL="0" marR="0" algn="ctr">
                        <a:spcBef>
                          <a:spcPts val="0"/>
                        </a:spcBef>
                        <a:spcAft>
                          <a:spcPts val="0"/>
                        </a:spcAft>
                      </a:pPr>
                      <a:r>
                        <a:rPr lang="en-US" sz="900" b="1" dirty="0">
                          <a:latin typeface="Verdana"/>
                          <a:ea typeface="Times New Roman"/>
                          <a:cs typeface="Times New Roman"/>
                        </a:rPr>
                        <a:t>CCC</a:t>
                      </a:r>
                      <a:endParaRPr lang="en-US" sz="900" dirty="0">
                        <a:latin typeface="Times New Roman"/>
                        <a:ea typeface="Times New Roman"/>
                        <a:cs typeface="Times New Roman"/>
                      </a:endParaRPr>
                    </a:p>
                  </a:txBody>
                  <a:tcPr marL="17542" marR="17542" marT="17542" marB="17542" anchor="ctr">
                    <a:lnL>
                      <a:noFill/>
                    </a:lnL>
                    <a:lnR>
                      <a:noFill/>
                    </a:lnR>
                    <a:lnT>
                      <a:noFill/>
                    </a:lnT>
                    <a:lnB>
                      <a:noFill/>
                    </a:lnB>
                    <a:solidFill>
                      <a:srgbClr val="DBD9C7"/>
                    </a:solidFill>
                  </a:tcPr>
                </a:tc>
                <a:tc>
                  <a:txBody>
                    <a:bodyPr/>
                    <a:lstStyle/>
                    <a:p>
                      <a:pPr marL="0" marR="0">
                        <a:spcBef>
                          <a:spcPts val="0"/>
                        </a:spcBef>
                        <a:spcAft>
                          <a:spcPts val="0"/>
                        </a:spcAft>
                      </a:pPr>
                      <a:r>
                        <a:rPr lang="en-US" sz="900">
                          <a:latin typeface="Verdana"/>
                          <a:ea typeface="Times New Roman"/>
                          <a:cs typeface="Times New Roman"/>
                        </a:rPr>
                        <a:t>Civilian Conservation Corps. Founded in 1933 to provide jobs for the unemployed.</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DBD9C7"/>
                    </a:solidFill>
                  </a:tcPr>
                </a:tc>
                <a:extLst>
                  <a:ext uri="{0D108BD9-81ED-4DB2-BD59-A6C34878D82A}">
                    <a16:rowId xmlns:a16="http://schemas.microsoft.com/office/drawing/2014/main" val="10001"/>
                  </a:ext>
                </a:extLst>
              </a:tr>
              <a:tr h="228246">
                <a:tc>
                  <a:txBody>
                    <a:bodyPr/>
                    <a:lstStyle/>
                    <a:p>
                      <a:pPr marL="0" marR="0" algn="ctr">
                        <a:spcBef>
                          <a:spcPts val="0"/>
                        </a:spcBef>
                        <a:spcAft>
                          <a:spcPts val="0"/>
                        </a:spcAft>
                      </a:pPr>
                      <a:r>
                        <a:rPr lang="en-US" sz="900" b="1" dirty="0">
                          <a:latin typeface="Verdana"/>
                          <a:ea typeface="Times New Roman"/>
                          <a:cs typeface="Times New Roman"/>
                        </a:rPr>
                        <a:t>CCC</a:t>
                      </a:r>
                      <a:endParaRPr lang="en-US" sz="900" dirty="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tc>
                  <a:txBody>
                    <a:bodyPr/>
                    <a:lstStyle/>
                    <a:p>
                      <a:pPr marL="0" marR="0">
                        <a:spcBef>
                          <a:spcPts val="0"/>
                        </a:spcBef>
                        <a:spcAft>
                          <a:spcPts val="0"/>
                        </a:spcAft>
                      </a:pPr>
                      <a:r>
                        <a:rPr lang="en-US" sz="900">
                          <a:latin typeface="Verdana"/>
                          <a:ea typeface="Times New Roman"/>
                          <a:cs typeface="Times New Roman"/>
                        </a:rPr>
                        <a:t>Commodity Credit Corporation. Founded in 1933 to support the Department of Agriculture.</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extLst>
                  <a:ext uri="{0D108BD9-81ED-4DB2-BD59-A6C34878D82A}">
                    <a16:rowId xmlns:a16="http://schemas.microsoft.com/office/drawing/2014/main" val="10002"/>
                  </a:ext>
                </a:extLst>
              </a:tr>
              <a:tr h="317559">
                <a:tc>
                  <a:txBody>
                    <a:bodyPr/>
                    <a:lstStyle/>
                    <a:p>
                      <a:pPr marL="0" marR="0" algn="ctr">
                        <a:spcBef>
                          <a:spcPts val="0"/>
                        </a:spcBef>
                        <a:spcAft>
                          <a:spcPts val="0"/>
                        </a:spcAft>
                      </a:pPr>
                      <a:r>
                        <a:rPr lang="en-US" sz="900" b="1" dirty="0">
                          <a:latin typeface="Verdana"/>
                          <a:ea typeface="Times New Roman"/>
                          <a:cs typeface="Times New Roman"/>
                        </a:rPr>
                        <a:t>FCA</a:t>
                      </a:r>
                      <a:endParaRPr lang="en-US" sz="900" dirty="0">
                        <a:latin typeface="Times New Roman"/>
                        <a:ea typeface="Times New Roman"/>
                        <a:cs typeface="Times New Roman"/>
                      </a:endParaRPr>
                    </a:p>
                  </a:txBody>
                  <a:tcPr marL="17542" marR="17542" marT="17542" marB="17542" anchor="ctr">
                    <a:lnL>
                      <a:noFill/>
                    </a:lnL>
                    <a:lnR>
                      <a:noFill/>
                    </a:lnR>
                    <a:lnT>
                      <a:noFill/>
                    </a:lnT>
                    <a:lnB>
                      <a:noFill/>
                    </a:lnB>
                    <a:solidFill>
                      <a:srgbClr val="DBD9C7"/>
                    </a:solidFill>
                  </a:tcPr>
                </a:tc>
                <a:tc>
                  <a:txBody>
                    <a:bodyPr/>
                    <a:lstStyle/>
                    <a:p>
                      <a:pPr marL="0" marR="0">
                        <a:spcBef>
                          <a:spcPts val="0"/>
                        </a:spcBef>
                        <a:spcAft>
                          <a:spcPts val="0"/>
                        </a:spcAft>
                      </a:pPr>
                      <a:r>
                        <a:rPr lang="en-US" sz="900">
                          <a:latin typeface="Verdana"/>
                          <a:ea typeface="Times New Roman"/>
                          <a:cs typeface="Times New Roman"/>
                        </a:rPr>
                        <a:t>Farm Credit Administration. Founded in 1933 to provide a credit system for farmers by making long-term and short-term credit available.</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DBD9C7"/>
                    </a:solidFill>
                  </a:tcPr>
                </a:tc>
                <a:extLst>
                  <a:ext uri="{0D108BD9-81ED-4DB2-BD59-A6C34878D82A}">
                    <a16:rowId xmlns:a16="http://schemas.microsoft.com/office/drawing/2014/main" val="10003"/>
                  </a:ext>
                </a:extLst>
              </a:tr>
              <a:tr h="317559">
                <a:tc>
                  <a:txBody>
                    <a:bodyPr/>
                    <a:lstStyle/>
                    <a:p>
                      <a:pPr marL="0" marR="0" algn="ctr">
                        <a:spcBef>
                          <a:spcPts val="0"/>
                        </a:spcBef>
                        <a:spcAft>
                          <a:spcPts val="0"/>
                        </a:spcAft>
                      </a:pPr>
                      <a:r>
                        <a:rPr lang="en-US" sz="900" b="1" dirty="0">
                          <a:latin typeface="Verdana"/>
                          <a:ea typeface="Times New Roman"/>
                          <a:cs typeface="Times New Roman"/>
                        </a:rPr>
                        <a:t>FCC</a:t>
                      </a:r>
                      <a:endParaRPr lang="en-US" sz="900" dirty="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tc>
                  <a:txBody>
                    <a:bodyPr/>
                    <a:lstStyle/>
                    <a:p>
                      <a:pPr marL="0" marR="0">
                        <a:spcBef>
                          <a:spcPts val="0"/>
                        </a:spcBef>
                        <a:spcAft>
                          <a:spcPts val="0"/>
                        </a:spcAft>
                      </a:pPr>
                      <a:r>
                        <a:rPr lang="en-US" sz="900" dirty="0">
                          <a:latin typeface="Verdana"/>
                          <a:ea typeface="Times New Roman"/>
                          <a:cs typeface="Times New Roman"/>
                        </a:rPr>
                        <a:t>Federal Communications Commission. Founded in 1934 to regulate radio, telephone, and telegraph systems.</a:t>
                      </a:r>
                      <a:endParaRPr lang="en-US" sz="900" dirty="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extLst>
                  <a:ext uri="{0D108BD9-81ED-4DB2-BD59-A6C34878D82A}">
                    <a16:rowId xmlns:a16="http://schemas.microsoft.com/office/drawing/2014/main" val="10004"/>
                  </a:ext>
                </a:extLst>
              </a:tr>
              <a:tr h="317559">
                <a:tc>
                  <a:txBody>
                    <a:bodyPr/>
                    <a:lstStyle/>
                    <a:p>
                      <a:pPr marL="0" marR="0" algn="ctr">
                        <a:spcBef>
                          <a:spcPts val="0"/>
                        </a:spcBef>
                        <a:spcAft>
                          <a:spcPts val="0"/>
                        </a:spcAft>
                      </a:pPr>
                      <a:r>
                        <a:rPr lang="en-US" sz="900" b="1">
                          <a:latin typeface="Verdana"/>
                          <a:ea typeface="Times New Roman"/>
                          <a:cs typeface="Times New Roman"/>
                        </a:rPr>
                        <a:t>FCIC</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DBD9C7"/>
                    </a:solidFill>
                  </a:tcPr>
                </a:tc>
                <a:tc>
                  <a:txBody>
                    <a:bodyPr/>
                    <a:lstStyle/>
                    <a:p>
                      <a:pPr marL="0" marR="0">
                        <a:spcBef>
                          <a:spcPts val="0"/>
                        </a:spcBef>
                        <a:spcAft>
                          <a:spcPts val="0"/>
                        </a:spcAft>
                      </a:pPr>
                      <a:r>
                        <a:rPr lang="en-US" sz="900" dirty="0">
                          <a:latin typeface="Verdana"/>
                          <a:ea typeface="Times New Roman"/>
                          <a:cs typeface="Times New Roman"/>
                        </a:rPr>
                        <a:t>Federal Crop Insurance Corporation. Founded in 1938 to provide insurance protection against unavoidable loss of certain crops.</a:t>
                      </a:r>
                      <a:endParaRPr lang="en-US" sz="900" dirty="0">
                        <a:latin typeface="Times New Roman"/>
                        <a:ea typeface="Times New Roman"/>
                        <a:cs typeface="Times New Roman"/>
                      </a:endParaRPr>
                    </a:p>
                  </a:txBody>
                  <a:tcPr marL="17542" marR="17542" marT="17542" marB="17542" anchor="ctr">
                    <a:lnL>
                      <a:noFill/>
                    </a:lnL>
                    <a:lnR>
                      <a:noFill/>
                    </a:lnR>
                    <a:lnT>
                      <a:noFill/>
                    </a:lnT>
                    <a:lnB>
                      <a:noFill/>
                    </a:lnB>
                    <a:solidFill>
                      <a:srgbClr val="DBD9C7"/>
                    </a:solidFill>
                  </a:tcPr>
                </a:tc>
                <a:extLst>
                  <a:ext uri="{0D108BD9-81ED-4DB2-BD59-A6C34878D82A}">
                    <a16:rowId xmlns:a16="http://schemas.microsoft.com/office/drawing/2014/main" val="10005"/>
                  </a:ext>
                </a:extLst>
              </a:tr>
              <a:tr h="228246">
                <a:tc>
                  <a:txBody>
                    <a:bodyPr/>
                    <a:lstStyle/>
                    <a:p>
                      <a:pPr marL="0" marR="0" algn="ctr">
                        <a:spcBef>
                          <a:spcPts val="0"/>
                        </a:spcBef>
                        <a:spcAft>
                          <a:spcPts val="0"/>
                        </a:spcAft>
                      </a:pPr>
                      <a:r>
                        <a:rPr lang="en-US" sz="900" b="1">
                          <a:latin typeface="Verdana"/>
                          <a:ea typeface="Times New Roman"/>
                          <a:cs typeface="Times New Roman"/>
                        </a:rPr>
                        <a:t>FDIC</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tc>
                  <a:txBody>
                    <a:bodyPr/>
                    <a:lstStyle/>
                    <a:p>
                      <a:pPr marL="0" marR="0">
                        <a:spcBef>
                          <a:spcPts val="0"/>
                        </a:spcBef>
                        <a:spcAft>
                          <a:spcPts val="0"/>
                        </a:spcAft>
                      </a:pPr>
                      <a:r>
                        <a:rPr lang="en-US" sz="900">
                          <a:latin typeface="Verdana"/>
                          <a:ea typeface="Times New Roman"/>
                          <a:cs typeface="Times New Roman"/>
                        </a:rPr>
                        <a:t>Federal Deposit Insurance Corporation. Founded in 1933 to insure bank deposits.</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extLst>
                  <a:ext uri="{0D108BD9-81ED-4DB2-BD59-A6C34878D82A}">
                    <a16:rowId xmlns:a16="http://schemas.microsoft.com/office/drawing/2014/main" val="10006"/>
                  </a:ext>
                </a:extLst>
              </a:tr>
              <a:tr h="317559">
                <a:tc>
                  <a:txBody>
                    <a:bodyPr/>
                    <a:lstStyle/>
                    <a:p>
                      <a:pPr marL="0" marR="0" algn="ctr">
                        <a:spcBef>
                          <a:spcPts val="0"/>
                        </a:spcBef>
                        <a:spcAft>
                          <a:spcPts val="0"/>
                        </a:spcAft>
                      </a:pPr>
                      <a:r>
                        <a:rPr lang="en-US" sz="900" b="1">
                          <a:latin typeface="Verdana"/>
                          <a:ea typeface="Times New Roman"/>
                          <a:cs typeface="Times New Roman"/>
                        </a:rPr>
                        <a:t>FERA</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DBD9C7"/>
                    </a:solidFill>
                  </a:tcPr>
                </a:tc>
                <a:tc>
                  <a:txBody>
                    <a:bodyPr/>
                    <a:lstStyle/>
                    <a:p>
                      <a:pPr marL="0" marR="0">
                        <a:spcBef>
                          <a:spcPts val="0"/>
                        </a:spcBef>
                        <a:spcAft>
                          <a:spcPts val="0"/>
                        </a:spcAft>
                      </a:pPr>
                      <a:r>
                        <a:rPr lang="en-US" sz="900" dirty="0">
                          <a:latin typeface="Verdana"/>
                          <a:ea typeface="Times New Roman"/>
                          <a:cs typeface="Times New Roman"/>
                        </a:rPr>
                        <a:t>Federal Emergency Relief Administration. Founded in 1933 to cooperate with the states in relieving hardships caused by unemployment and drought.</a:t>
                      </a:r>
                      <a:endParaRPr lang="en-US" sz="900" dirty="0">
                        <a:latin typeface="Times New Roman"/>
                        <a:ea typeface="Times New Roman"/>
                        <a:cs typeface="Times New Roman"/>
                      </a:endParaRPr>
                    </a:p>
                  </a:txBody>
                  <a:tcPr marL="17542" marR="17542" marT="17542" marB="17542" anchor="ctr">
                    <a:lnL>
                      <a:noFill/>
                    </a:lnL>
                    <a:lnR>
                      <a:noFill/>
                    </a:lnR>
                    <a:lnT>
                      <a:noFill/>
                    </a:lnT>
                    <a:lnB>
                      <a:noFill/>
                    </a:lnB>
                    <a:solidFill>
                      <a:srgbClr val="DBD9C7"/>
                    </a:solidFill>
                  </a:tcPr>
                </a:tc>
                <a:extLst>
                  <a:ext uri="{0D108BD9-81ED-4DB2-BD59-A6C34878D82A}">
                    <a16:rowId xmlns:a16="http://schemas.microsoft.com/office/drawing/2014/main" val="10007"/>
                  </a:ext>
                </a:extLst>
              </a:tr>
              <a:tr h="406873">
                <a:tc>
                  <a:txBody>
                    <a:bodyPr/>
                    <a:lstStyle/>
                    <a:p>
                      <a:pPr marL="0" marR="0" algn="ctr">
                        <a:spcBef>
                          <a:spcPts val="0"/>
                        </a:spcBef>
                        <a:spcAft>
                          <a:spcPts val="0"/>
                        </a:spcAft>
                      </a:pPr>
                      <a:r>
                        <a:rPr lang="en-US" sz="900" b="1">
                          <a:latin typeface="Verdana"/>
                          <a:ea typeface="Times New Roman"/>
                          <a:cs typeface="Times New Roman"/>
                        </a:rPr>
                        <a:t>FHA</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tc>
                  <a:txBody>
                    <a:bodyPr/>
                    <a:lstStyle/>
                    <a:p>
                      <a:pPr marL="0" marR="0">
                        <a:spcBef>
                          <a:spcPts val="0"/>
                        </a:spcBef>
                        <a:spcAft>
                          <a:spcPts val="0"/>
                        </a:spcAft>
                      </a:pPr>
                      <a:r>
                        <a:rPr lang="en-US" sz="900">
                          <a:latin typeface="Verdana"/>
                          <a:ea typeface="Times New Roman"/>
                          <a:cs typeface="Times New Roman"/>
                        </a:rPr>
                        <a:t>Federal Housing Administration. Founded in 1934 to insure private lending companies against loss on home-mortgage loans and on loans for improving small properties.</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extLst>
                  <a:ext uri="{0D108BD9-81ED-4DB2-BD59-A6C34878D82A}">
                    <a16:rowId xmlns:a16="http://schemas.microsoft.com/office/drawing/2014/main" val="10008"/>
                  </a:ext>
                </a:extLst>
              </a:tr>
              <a:tr h="228246">
                <a:tc>
                  <a:txBody>
                    <a:bodyPr/>
                    <a:lstStyle/>
                    <a:p>
                      <a:pPr marL="0" marR="0" algn="ctr">
                        <a:spcBef>
                          <a:spcPts val="0"/>
                        </a:spcBef>
                        <a:spcAft>
                          <a:spcPts val="0"/>
                        </a:spcAft>
                      </a:pPr>
                      <a:r>
                        <a:rPr lang="en-US" sz="900" b="1">
                          <a:latin typeface="Verdana"/>
                          <a:ea typeface="Times New Roman"/>
                          <a:cs typeface="Times New Roman"/>
                        </a:rPr>
                        <a:t>FSA</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DBD9C7"/>
                    </a:solidFill>
                  </a:tcPr>
                </a:tc>
                <a:tc>
                  <a:txBody>
                    <a:bodyPr/>
                    <a:lstStyle/>
                    <a:p>
                      <a:pPr marL="0" marR="0">
                        <a:spcBef>
                          <a:spcPts val="0"/>
                        </a:spcBef>
                        <a:spcAft>
                          <a:spcPts val="0"/>
                        </a:spcAft>
                      </a:pPr>
                      <a:r>
                        <a:rPr lang="en-US" sz="900">
                          <a:latin typeface="Verdana"/>
                          <a:ea typeface="Times New Roman"/>
                          <a:cs typeface="Times New Roman"/>
                        </a:rPr>
                        <a:t>Farm Security Administration. Founded in 1937 to help farmers buy needed equipment.</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DBD9C7"/>
                    </a:solidFill>
                  </a:tcPr>
                </a:tc>
                <a:extLst>
                  <a:ext uri="{0D108BD9-81ED-4DB2-BD59-A6C34878D82A}">
                    <a16:rowId xmlns:a16="http://schemas.microsoft.com/office/drawing/2014/main" val="10009"/>
                  </a:ext>
                </a:extLst>
              </a:tr>
              <a:tr h="317559">
                <a:tc>
                  <a:txBody>
                    <a:bodyPr/>
                    <a:lstStyle/>
                    <a:p>
                      <a:pPr marL="0" marR="0" algn="ctr">
                        <a:spcBef>
                          <a:spcPts val="0"/>
                        </a:spcBef>
                        <a:spcAft>
                          <a:spcPts val="0"/>
                        </a:spcAft>
                      </a:pPr>
                      <a:r>
                        <a:rPr lang="en-US" sz="900" b="1">
                          <a:latin typeface="Verdana"/>
                          <a:ea typeface="Times New Roman"/>
                          <a:cs typeface="Times New Roman"/>
                        </a:rPr>
                        <a:t>HOLC</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tc>
                  <a:txBody>
                    <a:bodyPr/>
                    <a:lstStyle/>
                    <a:p>
                      <a:pPr marL="0" marR="0">
                        <a:spcBef>
                          <a:spcPts val="0"/>
                        </a:spcBef>
                        <a:spcAft>
                          <a:spcPts val="0"/>
                        </a:spcAft>
                      </a:pPr>
                      <a:r>
                        <a:rPr lang="en-US" sz="900" dirty="0">
                          <a:latin typeface="Verdana"/>
                          <a:ea typeface="Times New Roman"/>
                          <a:cs typeface="Times New Roman"/>
                        </a:rPr>
                        <a:t>Home Owners Loan Corporation. Founded in 1933 to grant long-term mortgage loans at low cost to homeowners in financial difficulties.</a:t>
                      </a:r>
                      <a:endParaRPr lang="en-US" sz="900" dirty="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extLst>
                  <a:ext uri="{0D108BD9-81ED-4DB2-BD59-A6C34878D82A}">
                    <a16:rowId xmlns:a16="http://schemas.microsoft.com/office/drawing/2014/main" val="10010"/>
                  </a:ext>
                </a:extLst>
              </a:tr>
              <a:tr h="228246">
                <a:tc>
                  <a:txBody>
                    <a:bodyPr/>
                    <a:lstStyle/>
                    <a:p>
                      <a:pPr marL="0" marR="0" algn="ctr">
                        <a:spcBef>
                          <a:spcPts val="0"/>
                        </a:spcBef>
                        <a:spcAft>
                          <a:spcPts val="0"/>
                        </a:spcAft>
                      </a:pPr>
                      <a:r>
                        <a:rPr lang="en-US" sz="900" b="1">
                          <a:latin typeface="Verdana"/>
                          <a:ea typeface="Times New Roman"/>
                          <a:cs typeface="Times New Roman"/>
                        </a:rPr>
                        <a:t>NLRB</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DBD9C7"/>
                    </a:solidFill>
                  </a:tcPr>
                </a:tc>
                <a:tc>
                  <a:txBody>
                    <a:bodyPr/>
                    <a:lstStyle/>
                    <a:p>
                      <a:pPr marL="0" marR="0">
                        <a:spcBef>
                          <a:spcPts val="0"/>
                        </a:spcBef>
                        <a:spcAft>
                          <a:spcPts val="0"/>
                        </a:spcAft>
                      </a:pPr>
                      <a:r>
                        <a:rPr lang="en-US" sz="900">
                          <a:latin typeface="Verdana"/>
                          <a:ea typeface="Times New Roman"/>
                          <a:cs typeface="Times New Roman"/>
                        </a:rPr>
                        <a:t>National Labor Relations Board. Founded in 1935 to administer the National Labor Relations Act.</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DBD9C7"/>
                    </a:solidFill>
                  </a:tcPr>
                </a:tc>
                <a:extLst>
                  <a:ext uri="{0D108BD9-81ED-4DB2-BD59-A6C34878D82A}">
                    <a16:rowId xmlns:a16="http://schemas.microsoft.com/office/drawing/2014/main" val="10011"/>
                  </a:ext>
                </a:extLst>
              </a:tr>
              <a:tr h="317559">
                <a:tc>
                  <a:txBody>
                    <a:bodyPr/>
                    <a:lstStyle/>
                    <a:p>
                      <a:pPr marL="0" marR="0" algn="ctr">
                        <a:spcBef>
                          <a:spcPts val="0"/>
                        </a:spcBef>
                        <a:spcAft>
                          <a:spcPts val="0"/>
                        </a:spcAft>
                      </a:pPr>
                      <a:r>
                        <a:rPr lang="en-US" sz="900" b="1">
                          <a:latin typeface="Verdana"/>
                          <a:ea typeface="Times New Roman"/>
                          <a:cs typeface="Times New Roman"/>
                        </a:rPr>
                        <a:t>NRA</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tc>
                  <a:txBody>
                    <a:bodyPr/>
                    <a:lstStyle/>
                    <a:p>
                      <a:pPr marL="0" marR="0">
                        <a:spcBef>
                          <a:spcPts val="0"/>
                        </a:spcBef>
                        <a:spcAft>
                          <a:spcPts val="0"/>
                        </a:spcAft>
                      </a:pPr>
                      <a:r>
                        <a:rPr lang="en-US" sz="900">
                          <a:latin typeface="Verdana"/>
                          <a:ea typeface="Times New Roman"/>
                          <a:cs typeface="Times New Roman"/>
                        </a:rPr>
                        <a:t>National Recovery Administration. Founded in 1933 to carry out plans made by the National Industrial Recovery Act to fight the depression.</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extLst>
                  <a:ext uri="{0D108BD9-81ED-4DB2-BD59-A6C34878D82A}">
                    <a16:rowId xmlns:a16="http://schemas.microsoft.com/office/drawing/2014/main" val="10012"/>
                  </a:ext>
                </a:extLst>
              </a:tr>
              <a:tr h="317559">
                <a:tc>
                  <a:txBody>
                    <a:bodyPr/>
                    <a:lstStyle/>
                    <a:p>
                      <a:pPr marL="0" marR="0" algn="ctr">
                        <a:spcBef>
                          <a:spcPts val="0"/>
                        </a:spcBef>
                        <a:spcAft>
                          <a:spcPts val="0"/>
                        </a:spcAft>
                      </a:pPr>
                      <a:r>
                        <a:rPr lang="en-US" sz="900" b="1">
                          <a:latin typeface="Verdana"/>
                          <a:ea typeface="Times New Roman"/>
                          <a:cs typeface="Times New Roman"/>
                        </a:rPr>
                        <a:t>NYA</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DBD9C7"/>
                    </a:solidFill>
                  </a:tcPr>
                </a:tc>
                <a:tc>
                  <a:txBody>
                    <a:bodyPr/>
                    <a:lstStyle/>
                    <a:p>
                      <a:pPr marL="0" marR="0">
                        <a:spcBef>
                          <a:spcPts val="0"/>
                        </a:spcBef>
                        <a:spcAft>
                          <a:spcPts val="0"/>
                        </a:spcAft>
                      </a:pPr>
                      <a:r>
                        <a:rPr lang="en-US" sz="900" dirty="0">
                          <a:latin typeface="Verdana"/>
                          <a:ea typeface="Times New Roman"/>
                          <a:cs typeface="Times New Roman"/>
                        </a:rPr>
                        <a:t>National Youth Administration. Founded in 1935 to provide job training for unemployed youths and part-time work for needy students.</a:t>
                      </a:r>
                      <a:endParaRPr lang="en-US" sz="900" dirty="0">
                        <a:latin typeface="Times New Roman"/>
                        <a:ea typeface="Times New Roman"/>
                        <a:cs typeface="Times New Roman"/>
                      </a:endParaRPr>
                    </a:p>
                  </a:txBody>
                  <a:tcPr marL="17542" marR="17542" marT="17542" marB="17542" anchor="ctr">
                    <a:lnL>
                      <a:noFill/>
                    </a:lnL>
                    <a:lnR>
                      <a:noFill/>
                    </a:lnR>
                    <a:lnT>
                      <a:noFill/>
                    </a:lnT>
                    <a:lnB>
                      <a:noFill/>
                    </a:lnB>
                    <a:solidFill>
                      <a:srgbClr val="DBD9C7"/>
                    </a:solidFill>
                  </a:tcPr>
                </a:tc>
                <a:extLst>
                  <a:ext uri="{0D108BD9-81ED-4DB2-BD59-A6C34878D82A}">
                    <a16:rowId xmlns:a16="http://schemas.microsoft.com/office/drawing/2014/main" val="10013"/>
                  </a:ext>
                </a:extLst>
              </a:tr>
              <a:tr h="406873">
                <a:tc>
                  <a:txBody>
                    <a:bodyPr/>
                    <a:lstStyle/>
                    <a:p>
                      <a:pPr marL="0" marR="0" algn="ctr">
                        <a:spcBef>
                          <a:spcPts val="0"/>
                        </a:spcBef>
                        <a:spcAft>
                          <a:spcPts val="0"/>
                        </a:spcAft>
                      </a:pPr>
                      <a:r>
                        <a:rPr lang="en-US" sz="900" b="1">
                          <a:latin typeface="Verdana"/>
                          <a:ea typeface="Times New Roman"/>
                          <a:cs typeface="Times New Roman"/>
                        </a:rPr>
                        <a:t>PWA</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tc>
                  <a:txBody>
                    <a:bodyPr/>
                    <a:lstStyle/>
                    <a:p>
                      <a:pPr marL="0" marR="0">
                        <a:spcBef>
                          <a:spcPts val="0"/>
                        </a:spcBef>
                        <a:spcAft>
                          <a:spcPts val="0"/>
                        </a:spcAft>
                      </a:pPr>
                      <a:r>
                        <a:rPr lang="en-US" sz="900" dirty="0">
                          <a:latin typeface="Verdana"/>
                          <a:ea typeface="Times New Roman"/>
                          <a:cs typeface="Times New Roman"/>
                        </a:rPr>
                        <a:t>Public Works Administration. Founded in 1933 to increase employment and purchasing power through the construction of useful public works, such as bridges, in the various states.</a:t>
                      </a:r>
                      <a:endParaRPr lang="en-US" sz="900" dirty="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extLst>
                  <a:ext uri="{0D108BD9-81ED-4DB2-BD59-A6C34878D82A}">
                    <a16:rowId xmlns:a16="http://schemas.microsoft.com/office/drawing/2014/main" val="10014"/>
                  </a:ext>
                </a:extLst>
              </a:tr>
              <a:tr h="317559">
                <a:tc>
                  <a:txBody>
                    <a:bodyPr/>
                    <a:lstStyle/>
                    <a:p>
                      <a:pPr marL="0" marR="0" algn="ctr">
                        <a:spcBef>
                          <a:spcPts val="0"/>
                        </a:spcBef>
                        <a:spcAft>
                          <a:spcPts val="0"/>
                        </a:spcAft>
                      </a:pPr>
                      <a:r>
                        <a:rPr lang="en-US" sz="900" b="1">
                          <a:latin typeface="Verdana"/>
                          <a:ea typeface="Times New Roman"/>
                          <a:cs typeface="Times New Roman"/>
                        </a:rPr>
                        <a:t>REA</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DBD9C7"/>
                    </a:solidFill>
                  </a:tcPr>
                </a:tc>
                <a:tc>
                  <a:txBody>
                    <a:bodyPr/>
                    <a:lstStyle/>
                    <a:p>
                      <a:pPr marL="0" marR="0">
                        <a:spcBef>
                          <a:spcPts val="0"/>
                        </a:spcBef>
                        <a:spcAft>
                          <a:spcPts val="0"/>
                        </a:spcAft>
                      </a:pPr>
                      <a:r>
                        <a:rPr lang="en-US" sz="900" dirty="0">
                          <a:latin typeface="Verdana"/>
                          <a:ea typeface="Times New Roman"/>
                          <a:cs typeface="Times New Roman"/>
                        </a:rPr>
                        <a:t>Rural Electrification Administration. Founded in 1935 to aid farmers in the electrification of their homes.</a:t>
                      </a:r>
                      <a:endParaRPr lang="en-US" sz="900" dirty="0">
                        <a:latin typeface="Times New Roman"/>
                        <a:ea typeface="Times New Roman"/>
                        <a:cs typeface="Times New Roman"/>
                      </a:endParaRPr>
                    </a:p>
                  </a:txBody>
                  <a:tcPr marL="17542" marR="17542" marT="17542" marB="17542" anchor="ctr">
                    <a:lnL>
                      <a:noFill/>
                    </a:lnL>
                    <a:lnR>
                      <a:noFill/>
                    </a:lnR>
                    <a:lnT>
                      <a:noFill/>
                    </a:lnT>
                    <a:lnB>
                      <a:noFill/>
                    </a:lnB>
                    <a:solidFill>
                      <a:srgbClr val="DBD9C7"/>
                    </a:solidFill>
                  </a:tcPr>
                </a:tc>
                <a:extLst>
                  <a:ext uri="{0D108BD9-81ED-4DB2-BD59-A6C34878D82A}">
                    <a16:rowId xmlns:a16="http://schemas.microsoft.com/office/drawing/2014/main" val="10015"/>
                  </a:ext>
                </a:extLst>
              </a:tr>
              <a:tr h="317559">
                <a:tc>
                  <a:txBody>
                    <a:bodyPr/>
                    <a:lstStyle/>
                    <a:p>
                      <a:pPr marL="0" marR="0" algn="ctr">
                        <a:spcBef>
                          <a:spcPts val="0"/>
                        </a:spcBef>
                        <a:spcAft>
                          <a:spcPts val="0"/>
                        </a:spcAft>
                      </a:pPr>
                      <a:r>
                        <a:rPr lang="en-US" sz="900" b="1">
                          <a:latin typeface="Verdana"/>
                          <a:ea typeface="Times New Roman"/>
                          <a:cs typeface="Times New Roman"/>
                        </a:rPr>
                        <a:t>SEC</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tc>
                  <a:txBody>
                    <a:bodyPr/>
                    <a:lstStyle/>
                    <a:p>
                      <a:pPr marL="0" marR="0">
                        <a:spcBef>
                          <a:spcPts val="0"/>
                        </a:spcBef>
                        <a:spcAft>
                          <a:spcPts val="0"/>
                        </a:spcAft>
                      </a:pPr>
                      <a:r>
                        <a:rPr lang="en-US" sz="900">
                          <a:latin typeface="Verdana"/>
                          <a:ea typeface="Times New Roman"/>
                          <a:cs typeface="Times New Roman"/>
                        </a:rPr>
                        <a:t>Securities and Exchange Commission. Founded in 1934 to protect the public from investing in unsafe securities and to regulate stock market practices.</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extLst>
                  <a:ext uri="{0D108BD9-81ED-4DB2-BD59-A6C34878D82A}">
                    <a16:rowId xmlns:a16="http://schemas.microsoft.com/office/drawing/2014/main" val="10016"/>
                  </a:ext>
                </a:extLst>
              </a:tr>
              <a:tr h="228246">
                <a:tc>
                  <a:txBody>
                    <a:bodyPr/>
                    <a:lstStyle/>
                    <a:p>
                      <a:pPr marL="0" marR="0" algn="ctr">
                        <a:spcBef>
                          <a:spcPts val="0"/>
                        </a:spcBef>
                        <a:spcAft>
                          <a:spcPts val="0"/>
                        </a:spcAft>
                      </a:pPr>
                      <a:r>
                        <a:rPr lang="en-US" sz="900" b="1">
                          <a:latin typeface="Verdana"/>
                          <a:ea typeface="Times New Roman"/>
                          <a:cs typeface="Times New Roman"/>
                        </a:rPr>
                        <a:t>SSB</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DBD9C7"/>
                    </a:solidFill>
                  </a:tcPr>
                </a:tc>
                <a:tc>
                  <a:txBody>
                    <a:bodyPr/>
                    <a:lstStyle/>
                    <a:p>
                      <a:pPr marL="0" marR="0">
                        <a:spcBef>
                          <a:spcPts val="0"/>
                        </a:spcBef>
                        <a:spcAft>
                          <a:spcPts val="0"/>
                        </a:spcAft>
                      </a:pPr>
                      <a:r>
                        <a:rPr lang="en-US" sz="900" dirty="0">
                          <a:latin typeface="Verdana"/>
                          <a:ea typeface="Times New Roman"/>
                          <a:cs typeface="Times New Roman"/>
                        </a:rPr>
                        <a:t>Social Security Board. Founded in 1935 to secure a sound social security system.</a:t>
                      </a:r>
                      <a:endParaRPr lang="en-US" sz="900" dirty="0">
                        <a:latin typeface="Times New Roman"/>
                        <a:ea typeface="Times New Roman"/>
                        <a:cs typeface="Times New Roman"/>
                      </a:endParaRPr>
                    </a:p>
                  </a:txBody>
                  <a:tcPr marL="17542" marR="17542" marT="17542" marB="17542" anchor="ctr">
                    <a:lnL>
                      <a:noFill/>
                    </a:lnL>
                    <a:lnR>
                      <a:noFill/>
                    </a:lnR>
                    <a:lnT>
                      <a:noFill/>
                    </a:lnT>
                    <a:lnB>
                      <a:noFill/>
                    </a:lnB>
                    <a:solidFill>
                      <a:srgbClr val="DBD9C7"/>
                    </a:solidFill>
                  </a:tcPr>
                </a:tc>
                <a:extLst>
                  <a:ext uri="{0D108BD9-81ED-4DB2-BD59-A6C34878D82A}">
                    <a16:rowId xmlns:a16="http://schemas.microsoft.com/office/drawing/2014/main" val="10017"/>
                  </a:ext>
                </a:extLst>
              </a:tr>
              <a:tr h="317559">
                <a:tc>
                  <a:txBody>
                    <a:bodyPr/>
                    <a:lstStyle/>
                    <a:p>
                      <a:pPr marL="0" marR="0" algn="ctr">
                        <a:spcBef>
                          <a:spcPts val="0"/>
                        </a:spcBef>
                        <a:spcAft>
                          <a:spcPts val="0"/>
                        </a:spcAft>
                      </a:pPr>
                      <a:r>
                        <a:rPr lang="en-US" sz="900" b="1">
                          <a:latin typeface="Verdana"/>
                          <a:ea typeface="Times New Roman"/>
                          <a:cs typeface="Times New Roman"/>
                        </a:rPr>
                        <a:t>TVA</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tc>
                  <a:txBody>
                    <a:bodyPr/>
                    <a:lstStyle/>
                    <a:p>
                      <a:pPr marL="0" marR="0">
                        <a:spcBef>
                          <a:spcPts val="0"/>
                        </a:spcBef>
                        <a:spcAft>
                          <a:spcPts val="0"/>
                        </a:spcAft>
                      </a:pPr>
                      <a:r>
                        <a:rPr lang="en-US" sz="900">
                          <a:latin typeface="Verdana"/>
                          <a:ea typeface="Times New Roman"/>
                          <a:cs typeface="Times New Roman"/>
                        </a:rPr>
                        <a:t>Tennessee Valley Authority. Founded in 1933 to help develop the resources of the Tennessee Valley.</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extLst>
                  <a:ext uri="{0D108BD9-81ED-4DB2-BD59-A6C34878D82A}">
                    <a16:rowId xmlns:a16="http://schemas.microsoft.com/office/drawing/2014/main" val="10018"/>
                  </a:ext>
                </a:extLst>
              </a:tr>
              <a:tr h="317559">
                <a:tc>
                  <a:txBody>
                    <a:bodyPr/>
                    <a:lstStyle/>
                    <a:p>
                      <a:pPr marL="0" marR="0" algn="ctr">
                        <a:spcBef>
                          <a:spcPts val="0"/>
                        </a:spcBef>
                        <a:spcAft>
                          <a:spcPts val="0"/>
                        </a:spcAft>
                      </a:pPr>
                      <a:r>
                        <a:rPr lang="en-US" sz="900" b="1">
                          <a:latin typeface="Verdana"/>
                          <a:ea typeface="Times New Roman"/>
                          <a:cs typeface="Times New Roman"/>
                        </a:rPr>
                        <a:t>USHA</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DBD9C7"/>
                    </a:solidFill>
                  </a:tcPr>
                </a:tc>
                <a:tc>
                  <a:txBody>
                    <a:bodyPr/>
                    <a:lstStyle/>
                    <a:p>
                      <a:pPr marL="0" marR="0">
                        <a:spcBef>
                          <a:spcPts val="0"/>
                        </a:spcBef>
                        <a:spcAft>
                          <a:spcPts val="0"/>
                        </a:spcAft>
                      </a:pPr>
                      <a:r>
                        <a:rPr lang="en-US" sz="900" dirty="0">
                          <a:latin typeface="Verdana"/>
                          <a:ea typeface="Times New Roman"/>
                          <a:cs typeface="Times New Roman"/>
                        </a:rPr>
                        <a:t>United States Housing Authority. Founded in 1937 to aid in the development of adequate housing throughout the nation.</a:t>
                      </a:r>
                      <a:endParaRPr lang="en-US" sz="900" dirty="0">
                        <a:latin typeface="Times New Roman"/>
                        <a:ea typeface="Times New Roman"/>
                        <a:cs typeface="Times New Roman"/>
                      </a:endParaRPr>
                    </a:p>
                  </a:txBody>
                  <a:tcPr marL="17542" marR="17542" marT="17542" marB="17542" anchor="ctr">
                    <a:lnL>
                      <a:noFill/>
                    </a:lnL>
                    <a:lnR>
                      <a:noFill/>
                    </a:lnR>
                    <a:lnT>
                      <a:noFill/>
                    </a:lnT>
                    <a:lnB>
                      <a:noFill/>
                    </a:lnB>
                    <a:solidFill>
                      <a:srgbClr val="DBD9C7"/>
                    </a:solidFill>
                  </a:tcPr>
                </a:tc>
                <a:extLst>
                  <a:ext uri="{0D108BD9-81ED-4DB2-BD59-A6C34878D82A}">
                    <a16:rowId xmlns:a16="http://schemas.microsoft.com/office/drawing/2014/main" val="10019"/>
                  </a:ext>
                </a:extLst>
              </a:tr>
              <a:tr h="406873">
                <a:tc>
                  <a:txBody>
                    <a:bodyPr/>
                    <a:lstStyle/>
                    <a:p>
                      <a:pPr marL="0" marR="0" algn="ctr">
                        <a:spcBef>
                          <a:spcPts val="0"/>
                        </a:spcBef>
                        <a:spcAft>
                          <a:spcPts val="0"/>
                        </a:spcAft>
                      </a:pPr>
                      <a:r>
                        <a:rPr lang="en-US" sz="900" b="1">
                          <a:latin typeface="Verdana"/>
                          <a:ea typeface="Times New Roman"/>
                          <a:cs typeface="Times New Roman"/>
                        </a:rPr>
                        <a:t>WPA</a:t>
                      </a:r>
                      <a:endParaRPr lang="en-US" sz="90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tc>
                  <a:txBody>
                    <a:bodyPr/>
                    <a:lstStyle/>
                    <a:p>
                      <a:pPr marL="0" marR="0">
                        <a:spcBef>
                          <a:spcPts val="0"/>
                        </a:spcBef>
                        <a:spcAft>
                          <a:spcPts val="0"/>
                        </a:spcAft>
                      </a:pPr>
                      <a:r>
                        <a:rPr lang="en-US" sz="900" dirty="0">
                          <a:latin typeface="Verdana"/>
                          <a:ea typeface="Times New Roman"/>
                          <a:cs typeface="Times New Roman"/>
                        </a:rPr>
                        <a:t>Works Progress Administration. Founded in 1935 to provide work for needy persons on public works projects. Renamed Work Projects Administration in 1939.</a:t>
                      </a:r>
                      <a:endParaRPr lang="en-US" sz="900" dirty="0">
                        <a:latin typeface="Times New Roman"/>
                        <a:ea typeface="Times New Roman"/>
                        <a:cs typeface="Times New Roman"/>
                      </a:endParaRPr>
                    </a:p>
                  </a:txBody>
                  <a:tcPr marL="17542" marR="17542" marT="17542" marB="17542" anchor="ctr">
                    <a:lnL>
                      <a:noFill/>
                    </a:lnL>
                    <a:lnR>
                      <a:noFill/>
                    </a:lnR>
                    <a:lnT>
                      <a:noFill/>
                    </a:lnT>
                    <a:lnB>
                      <a:noFill/>
                    </a:lnB>
                    <a:solidFill>
                      <a:srgbClr val="F6F5EB"/>
                    </a:solidFill>
                  </a:tcPr>
                </a:tc>
                <a:extLst>
                  <a:ext uri="{0D108BD9-81ED-4DB2-BD59-A6C34878D82A}">
                    <a16:rowId xmlns:a16="http://schemas.microsoft.com/office/drawing/2014/main" val="10020"/>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533400" y="317938"/>
            <a:ext cx="8077200" cy="457200"/>
          </a:xfrm>
          <a:noFill/>
        </p:spPr>
        <p:txBody>
          <a:bodyPr/>
          <a:lstStyle/>
          <a:p>
            <a:pPr eaLnBrk="1" hangingPunct="1"/>
            <a:r>
              <a:rPr lang="en-US" altLang="en-US" sz="3600">
                <a:solidFill>
                  <a:schemeClr val="tx1"/>
                </a:solidFill>
                <a:latin typeface="Broadway" panose="04040905080B02020502" pitchFamily="82" charset="0"/>
              </a:rPr>
              <a:t>Leading Critics of the New Deal</a:t>
            </a:r>
          </a:p>
        </p:txBody>
      </p:sp>
      <p:sp>
        <p:nvSpPr>
          <p:cNvPr id="66563" name="Rectangle 3"/>
          <p:cNvSpPr>
            <a:spLocks noGrp="1" noChangeArrowheads="1"/>
          </p:cNvSpPr>
          <p:nvPr>
            <p:ph type="body" idx="1"/>
          </p:nvPr>
        </p:nvSpPr>
        <p:spPr>
          <a:xfrm>
            <a:off x="304800" y="1143000"/>
            <a:ext cx="8610600" cy="5410200"/>
          </a:xfrm>
          <a:solidFill>
            <a:srgbClr val="FFFF99"/>
          </a:solidFill>
          <a:ln>
            <a:solidFill>
              <a:srgbClr val="FFFF99"/>
            </a:solidFill>
            <a:miter lim="800000"/>
            <a:headEnd/>
            <a:tailEnd/>
          </a:ln>
        </p:spPr>
        <p:txBody>
          <a:bodyPr/>
          <a:lstStyle/>
          <a:p>
            <a:pPr eaLnBrk="1" hangingPunct="1">
              <a:lnSpc>
                <a:spcPct val="80000"/>
              </a:lnSpc>
              <a:spcBef>
                <a:spcPct val="50000"/>
              </a:spcBef>
              <a:buFontTx/>
              <a:buNone/>
            </a:pPr>
            <a:endParaRPr lang="en-US" altLang="en-US" sz="1600" b="1">
              <a:solidFill>
                <a:schemeClr val="tx2"/>
              </a:solidFill>
            </a:endParaRPr>
          </a:p>
          <a:p>
            <a:pPr eaLnBrk="1" hangingPunct="1">
              <a:lnSpc>
                <a:spcPct val="90000"/>
              </a:lnSpc>
              <a:spcBef>
                <a:spcPct val="50000"/>
              </a:spcBef>
            </a:pPr>
            <a:r>
              <a:rPr lang="en-US" altLang="en-US" sz="1600" b="1">
                <a:solidFill>
                  <a:schemeClr val="tx2"/>
                </a:solidFill>
              </a:rPr>
              <a:t>Huey P. Long </a:t>
            </a:r>
            <a:r>
              <a:rPr lang="en-US" altLang="en-US" sz="1600">
                <a:solidFill>
                  <a:schemeClr val="tx2"/>
                </a:solidFill>
              </a:rPr>
              <a:t>(senator from Louisiana)</a:t>
            </a:r>
            <a:endParaRPr lang="en-US" altLang="en-US" sz="1600" b="1">
              <a:solidFill>
                <a:schemeClr val="tx2"/>
              </a:solidFill>
            </a:endParaRPr>
          </a:p>
          <a:p>
            <a:pPr marL="685800" lvl="1" indent="-228600" eaLnBrk="1" hangingPunct="1">
              <a:lnSpc>
                <a:spcPct val="90000"/>
              </a:lnSpc>
              <a:spcBef>
                <a:spcPct val="50000"/>
              </a:spcBef>
            </a:pPr>
            <a:r>
              <a:rPr lang="en-US" altLang="en-US" sz="1600">
                <a:solidFill>
                  <a:schemeClr val="tx2"/>
                </a:solidFill>
              </a:rPr>
              <a:t>Believed Roosevelt’s policies were too friendly to banks and businessmen  (started the Share Our Wealth Society)</a:t>
            </a:r>
          </a:p>
          <a:p>
            <a:pPr eaLnBrk="1" hangingPunct="1">
              <a:lnSpc>
                <a:spcPct val="90000"/>
              </a:lnSpc>
              <a:spcBef>
                <a:spcPct val="50000"/>
              </a:spcBef>
            </a:pPr>
            <a:r>
              <a:rPr lang="en-US" altLang="en-US" sz="1600" b="1">
                <a:solidFill>
                  <a:schemeClr val="tx2"/>
                </a:solidFill>
              </a:rPr>
              <a:t>Father Charles Coughlin </a:t>
            </a:r>
            <a:r>
              <a:rPr lang="en-US" altLang="en-US" sz="1600">
                <a:solidFill>
                  <a:schemeClr val="tx2"/>
                </a:solidFill>
              </a:rPr>
              <a:t>(the “radio priest”)</a:t>
            </a:r>
            <a:endParaRPr lang="en-US" altLang="en-US" sz="1600" b="1">
              <a:solidFill>
                <a:schemeClr val="tx2"/>
              </a:solidFill>
            </a:endParaRPr>
          </a:p>
          <a:p>
            <a:pPr marL="685800" lvl="1" indent="-228600" eaLnBrk="1" hangingPunct="1">
              <a:lnSpc>
                <a:spcPct val="90000"/>
              </a:lnSpc>
              <a:spcBef>
                <a:spcPct val="50000"/>
              </a:spcBef>
            </a:pPr>
            <a:r>
              <a:rPr lang="en-US" altLang="en-US" sz="1600">
                <a:solidFill>
                  <a:schemeClr val="tx2"/>
                </a:solidFill>
              </a:rPr>
              <a:t>Believed Roosevelt was not doing enough to curb the power of bankers and financial leaders</a:t>
            </a:r>
          </a:p>
          <a:p>
            <a:pPr eaLnBrk="1" hangingPunct="1">
              <a:lnSpc>
                <a:spcPct val="90000"/>
              </a:lnSpc>
              <a:spcBef>
                <a:spcPct val="50000"/>
              </a:spcBef>
            </a:pPr>
            <a:r>
              <a:rPr lang="en-US" altLang="en-US" sz="1600" b="1">
                <a:solidFill>
                  <a:schemeClr val="tx2"/>
                </a:solidFill>
              </a:rPr>
              <a:t>Dr. Francis Townsend</a:t>
            </a:r>
          </a:p>
          <a:p>
            <a:pPr marL="685800" lvl="1" indent="-228600" eaLnBrk="1" hangingPunct="1">
              <a:lnSpc>
                <a:spcPct val="90000"/>
              </a:lnSpc>
              <a:spcBef>
                <a:spcPct val="50000"/>
              </a:spcBef>
            </a:pPr>
            <a:r>
              <a:rPr lang="en-US" altLang="en-US" sz="1600">
                <a:solidFill>
                  <a:schemeClr val="tx2"/>
                </a:solidFill>
              </a:rPr>
              <a:t>Criticized the New Deal for not doing enough for older Americans (wanted pensions for people over 60)</a:t>
            </a:r>
          </a:p>
          <a:p>
            <a:pPr eaLnBrk="1" hangingPunct="1">
              <a:lnSpc>
                <a:spcPct val="90000"/>
              </a:lnSpc>
              <a:spcBef>
                <a:spcPct val="50000"/>
              </a:spcBef>
            </a:pPr>
            <a:r>
              <a:rPr lang="en-US" altLang="en-US" sz="1600" b="1">
                <a:solidFill>
                  <a:schemeClr val="tx2"/>
                </a:solidFill>
              </a:rPr>
              <a:t>The American Liberty League </a:t>
            </a:r>
          </a:p>
          <a:p>
            <a:pPr marL="685800" lvl="1" indent="-228600" eaLnBrk="1" hangingPunct="1">
              <a:lnSpc>
                <a:spcPct val="90000"/>
              </a:lnSpc>
              <a:spcBef>
                <a:spcPct val="50000"/>
              </a:spcBef>
            </a:pPr>
            <a:r>
              <a:rPr lang="en-US" altLang="en-US" sz="1600">
                <a:solidFill>
                  <a:schemeClr val="tx2"/>
                </a:solidFill>
              </a:rPr>
              <a:t>Believed that the New Deal went too far and was anti-business</a:t>
            </a:r>
          </a:p>
          <a:p>
            <a:pPr eaLnBrk="1" hangingPunct="1">
              <a:lnSpc>
                <a:spcPct val="90000"/>
              </a:lnSpc>
              <a:spcBef>
                <a:spcPct val="50000"/>
              </a:spcBef>
            </a:pPr>
            <a:r>
              <a:rPr lang="en-US" altLang="en-US" sz="1600" b="1">
                <a:solidFill>
                  <a:schemeClr val="tx2"/>
                </a:solidFill>
              </a:rPr>
              <a:t>Opposition from the courts</a:t>
            </a:r>
          </a:p>
          <a:p>
            <a:pPr marL="685800" lvl="1" indent="-228600" eaLnBrk="1" hangingPunct="1">
              <a:lnSpc>
                <a:spcPct val="90000"/>
              </a:lnSpc>
              <a:spcBef>
                <a:spcPct val="50000"/>
              </a:spcBef>
            </a:pPr>
            <a:r>
              <a:rPr lang="en-US" altLang="en-US" sz="1600">
                <a:solidFill>
                  <a:schemeClr val="tx2"/>
                </a:solidFill>
              </a:rPr>
              <a:t>Critics of the New Deal feared that it gave the president too much power over other branches of government.</a:t>
            </a:r>
          </a:p>
          <a:p>
            <a:pPr marL="685800" lvl="1" indent="-228600" eaLnBrk="1" hangingPunct="1">
              <a:lnSpc>
                <a:spcPct val="90000"/>
              </a:lnSpc>
              <a:spcBef>
                <a:spcPct val="50000"/>
              </a:spcBef>
            </a:pPr>
            <a:r>
              <a:rPr lang="en-US" altLang="en-US" sz="1600" i="1">
                <a:solidFill>
                  <a:schemeClr val="tx2"/>
                </a:solidFill>
              </a:rPr>
              <a:t>Schechter Poultry Corporation</a:t>
            </a:r>
            <a:r>
              <a:rPr lang="en-US" altLang="en-US" sz="1600">
                <a:solidFill>
                  <a:schemeClr val="tx2"/>
                </a:solidFill>
              </a:rPr>
              <a:t> v. </a:t>
            </a:r>
            <a:r>
              <a:rPr lang="en-US" altLang="en-US" sz="1600" i="1">
                <a:solidFill>
                  <a:schemeClr val="tx2"/>
                </a:solidFill>
              </a:rPr>
              <a:t>United States</a:t>
            </a:r>
          </a:p>
          <a:p>
            <a:pPr marL="685800" lvl="1" indent="-228600" eaLnBrk="1" hangingPunct="1">
              <a:lnSpc>
                <a:spcPct val="90000"/>
              </a:lnSpc>
              <a:spcBef>
                <a:spcPct val="50000"/>
              </a:spcBef>
            </a:pPr>
            <a:r>
              <a:rPr lang="en-US" altLang="en-US" sz="1600" i="1">
                <a:solidFill>
                  <a:schemeClr val="tx2"/>
                </a:solidFill>
              </a:rPr>
              <a:t>United States</a:t>
            </a:r>
            <a:r>
              <a:rPr lang="en-US" altLang="en-US" sz="1600">
                <a:solidFill>
                  <a:schemeClr val="tx2"/>
                </a:solidFill>
              </a:rPr>
              <a:t> v.</a:t>
            </a:r>
            <a:r>
              <a:rPr lang="en-US" altLang="en-US" sz="1600" i="1">
                <a:solidFill>
                  <a:schemeClr val="tx2"/>
                </a:solidFill>
              </a:rPr>
              <a:t> Butler</a:t>
            </a:r>
          </a:p>
        </p:txBody>
      </p:sp>
      <p:sp>
        <p:nvSpPr>
          <p:cNvPr id="66564" name="Rectangle 4">
            <a:hlinkClick r:id="" action="ppaction://hlinkshowjump?jump=firstslide"/>
          </p:cNvPr>
          <p:cNvSpPr>
            <a:spLocks noChangeArrowheads="1"/>
          </p:cNvSpPr>
          <p:nvPr/>
        </p:nvSpPr>
        <p:spPr bwMode="auto">
          <a:xfrm>
            <a:off x="6934200" y="6019800"/>
            <a:ext cx="60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211576"/>
            <a:ext cx="8229600" cy="1136650"/>
          </a:xfrm>
          <a:noFill/>
        </p:spPr>
        <p:txBody>
          <a:bodyPr/>
          <a:lstStyle/>
          <a:p>
            <a:pPr eaLnBrk="1" hangingPunct="1"/>
            <a:r>
              <a:rPr lang="en-US" altLang="en-US" sz="4200">
                <a:solidFill>
                  <a:schemeClr val="tx1"/>
                </a:solidFill>
                <a:latin typeface="Broadway" panose="04040905080B02020502" pitchFamily="82" charset="0"/>
              </a:rPr>
              <a:t>The Court-Packing Plan</a:t>
            </a:r>
          </a:p>
        </p:txBody>
      </p:sp>
      <p:sp>
        <p:nvSpPr>
          <p:cNvPr id="72707" name="Rectangle 3"/>
          <p:cNvSpPr>
            <a:spLocks noGrp="1" noChangeArrowheads="1"/>
          </p:cNvSpPr>
          <p:nvPr>
            <p:ph type="body" sz="half" idx="1"/>
          </p:nvPr>
        </p:nvSpPr>
        <p:spPr>
          <a:xfrm>
            <a:off x="533400" y="1447800"/>
            <a:ext cx="3582988" cy="4419600"/>
          </a:xfrm>
          <a:noFill/>
        </p:spPr>
        <p:txBody>
          <a:bodyPr/>
          <a:lstStyle/>
          <a:p>
            <a:pPr marL="228600" indent="-228600" algn="ctr" eaLnBrk="1" hangingPunct="1">
              <a:lnSpc>
                <a:spcPct val="80000"/>
              </a:lnSpc>
              <a:spcBef>
                <a:spcPct val="50000"/>
              </a:spcBef>
              <a:buFontTx/>
              <a:buNone/>
            </a:pPr>
            <a:r>
              <a:rPr lang="en-US" altLang="en-US" sz="2000" b="1"/>
              <a:t>Roosevelt’s Plan</a:t>
            </a:r>
          </a:p>
          <a:p>
            <a:pPr marL="228600" indent="-228600" eaLnBrk="1" hangingPunct="1">
              <a:lnSpc>
                <a:spcPct val="80000"/>
              </a:lnSpc>
              <a:spcBef>
                <a:spcPct val="50000"/>
              </a:spcBef>
            </a:pPr>
            <a:r>
              <a:rPr lang="en-US" altLang="en-US" sz="2000"/>
              <a:t>Gave the president power to appoint many new judges and expand the Supreme Court by up to six judges</a:t>
            </a:r>
          </a:p>
          <a:p>
            <a:pPr marL="228600" indent="-228600" eaLnBrk="1" hangingPunct="1">
              <a:lnSpc>
                <a:spcPct val="80000"/>
              </a:lnSpc>
              <a:spcBef>
                <a:spcPct val="50000"/>
              </a:spcBef>
            </a:pPr>
            <a:r>
              <a:rPr lang="en-US" altLang="en-US" sz="2000"/>
              <a:t>Roosevelt argued that changes were needed to make the courts more efficient.</a:t>
            </a:r>
          </a:p>
          <a:p>
            <a:pPr marL="228600" indent="-228600" eaLnBrk="1" hangingPunct="1">
              <a:lnSpc>
                <a:spcPct val="80000"/>
              </a:lnSpc>
              <a:spcBef>
                <a:spcPct val="50000"/>
              </a:spcBef>
            </a:pPr>
            <a:r>
              <a:rPr lang="en-US" altLang="en-US" sz="2000"/>
              <a:t>Most observers saw plan as effort to “pack” the court with friendly justices.</a:t>
            </a:r>
          </a:p>
        </p:txBody>
      </p:sp>
      <p:sp>
        <p:nvSpPr>
          <p:cNvPr id="72708" name="Rectangle 4"/>
          <p:cNvSpPr>
            <a:spLocks noGrp="1" noChangeArrowheads="1"/>
          </p:cNvSpPr>
          <p:nvPr>
            <p:ph type="body" sz="half" idx="2"/>
          </p:nvPr>
        </p:nvSpPr>
        <p:spPr>
          <a:xfrm>
            <a:off x="4570413" y="1447800"/>
            <a:ext cx="3582987" cy="4419600"/>
          </a:xfrm>
          <a:noFill/>
        </p:spPr>
        <p:txBody>
          <a:bodyPr/>
          <a:lstStyle/>
          <a:p>
            <a:pPr marL="228600" indent="-228600" algn="ctr" eaLnBrk="1" hangingPunct="1">
              <a:lnSpc>
                <a:spcPct val="80000"/>
              </a:lnSpc>
              <a:spcBef>
                <a:spcPct val="50000"/>
              </a:spcBef>
              <a:buFontTx/>
              <a:buNone/>
            </a:pPr>
            <a:r>
              <a:rPr lang="en-US" altLang="en-US" sz="2000" b="1"/>
              <a:t>The Result</a:t>
            </a:r>
          </a:p>
          <a:p>
            <a:pPr marL="228600" indent="-228600" eaLnBrk="1" hangingPunct="1">
              <a:lnSpc>
                <a:spcPct val="80000"/>
              </a:lnSpc>
              <a:spcBef>
                <a:spcPct val="50000"/>
              </a:spcBef>
            </a:pPr>
            <a:r>
              <a:rPr lang="en-US" altLang="en-US" sz="2000"/>
              <a:t>Plan did not pass; however, the Supreme Court made some rulings that favored New Deal legislation.</a:t>
            </a:r>
          </a:p>
          <a:p>
            <a:pPr marL="228600" indent="-228600" eaLnBrk="1" hangingPunct="1">
              <a:lnSpc>
                <a:spcPct val="80000"/>
              </a:lnSpc>
              <a:spcBef>
                <a:spcPct val="50000"/>
              </a:spcBef>
            </a:pPr>
            <a:r>
              <a:rPr lang="en-US" altLang="en-US" sz="2000"/>
              <a:t>Supreme Court upheld a minimum wage law in Washington state.</a:t>
            </a:r>
          </a:p>
          <a:p>
            <a:pPr marL="228600" indent="-228600" eaLnBrk="1" hangingPunct="1">
              <a:lnSpc>
                <a:spcPct val="80000"/>
              </a:lnSpc>
              <a:spcBef>
                <a:spcPct val="50000"/>
              </a:spcBef>
            </a:pPr>
            <a:r>
              <a:rPr lang="en-US" altLang="en-US" sz="2000"/>
              <a:t>Court ruled in favor of a key element of the Wagner Act.</a:t>
            </a:r>
          </a:p>
          <a:p>
            <a:pPr marL="228600" indent="-228600" eaLnBrk="1" hangingPunct="1">
              <a:lnSpc>
                <a:spcPct val="80000"/>
              </a:lnSpc>
              <a:spcBef>
                <a:spcPct val="50000"/>
              </a:spcBef>
            </a:pPr>
            <a:r>
              <a:rPr lang="en-US" altLang="en-US" sz="2000"/>
              <a:t>Court declared Social Security plan to be constitutional.</a:t>
            </a:r>
          </a:p>
          <a:p>
            <a:pPr marL="228600" indent="-228600" eaLnBrk="1" hangingPunct="1">
              <a:lnSpc>
                <a:spcPct val="80000"/>
              </a:lnSpc>
              <a:spcBef>
                <a:spcPct val="50000"/>
              </a:spcBef>
              <a:buFontTx/>
              <a:buNone/>
            </a:pPr>
            <a:endParaRPr lang="en-US" altLang="en-US" sz="20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2707"/>
                                        </p:tgtEl>
                                        <p:attrNameLst>
                                          <p:attrName>style.visibility</p:attrName>
                                        </p:attrNameLst>
                                      </p:cBhvr>
                                      <p:to>
                                        <p:strVal val="visible"/>
                                      </p:to>
                                    </p:set>
                                    <p:anim calcmode="lin" valueType="num">
                                      <p:cBhvr additive="base">
                                        <p:cTn id="7" dur="500" fill="hold"/>
                                        <p:tgtEl>
                                          <p:spTgt spid="72707"/>
                                        </p:tgtEl>
                                        <p:attrNameLst>
                                          <p:attrName>ppt_x</p:attrName>
                                        </p:attrNameLst>
                                      </p:cBhvr>
                                      <p:tavLst>
                                        <p:tav tm="0">
                                          <p:val>
                                            <p:strVal val="0-#ppt_w/2"/>
                                          </p:val>
                                        </p:tav>
                                        <p:tav tm="100000">
                                          <p:val>
                                            <p:strVal val="#ppt_x"/>
                                          </p:val>
                                        </p:tav>
                                      </p:tavLst>
                                    </p:anim>
                                    <p:anim calcmode="lin" valueType="num">
                                      <p:cBhvr additive="base">
                                        <p:cTn id="8" dur="500" fill="hold"/>
                                        <p:tgtEl>
                                          <p:spTgt spid="7270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2708"/>
                                        </p:tgtEl>
                                        <p:attrNameLst>
                                          <p:attrName>style.visibility</p:attrName>
                                        </p:attrNameLst>
                                      </p:cBhvr>
                                      <p:to>
                                        <p:strVal val="visible"/>
                                      </p:to>
                                    </p:set>
                                    <p:anim calcmode="lin" valueType="num">
                                      <p:cBhvr additive="base">
                                        <p:cTn id="13" dur="500" fill="hold"/>
                                        <p:tgtEl>
                                          <p:spTgt spid="72708"/>
                                        </p:tgtEl>
                                        <p:attrNameLst>
                                          <p:attrName>ppt_x</p:attrName>
                                        </p:attrNameLst>
                                      </p:cBhvr>
                                      <p:tavLst>
                                        <p:tav tm="0">
                                          <p:val>
                                            <p:strVal val="1+#ppt_w/2"/>
                                          </p:val>
                                        </p:tav>
                                        <p:tav tm="100000">
                                          <p:val>
                                            <p:strVal val="#ppt_x"/>
                                          </p:val>
                                        </p:tav>
                                      </p:tavLst>
                                    </p:anim>
                                    <p:anim calcmode="lin" valueType="num">
                                      <p:cBhvr additive="base">
                                        <p:cTn id="14" dur="500" fill="hold"/>
                                        <p:tgtEl>
                                          <p:spTgt spid="727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p:bldP spid="7270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533400" y="990600"/>
            <a:ext cx="7620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
              </a:spcBef>
              <a:buFontTx/>
              <a:buNone/>
            </a:pPr>
            <a:r>
              <a:rPr lang="en-US" altLang="en-US" sz="2000" b="1">
                <a:latin typeface="Verdana" panose="020B0604030504040204" pitchFamily="34" charset="0"/>
              </a:rPr>
              <a:t>The Nation’s Economy</a:t>
            </a:r>
          </a:p>
        </p:txBody>
      </p:sp>
      <p:sp>
        <p:nvSpPr>
          <p:cNvPr id="74755" name="Text Box 3"/>
          <p:cNvSpPr txBox="1">
            <a:spLocks noChangeArrowheads="1"/>
          </p:cNvSpPr>
          <p:nvPr/>
        </p:nvSpPr>
        <p:spPr bwMode="auto">
          <a:xfrm>
            <a:off x="533400" y="3962400"/>
            <a:ext cx="7620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
              </a:spcBef>
              <a:buFontTx/>
              <a:buNone/>
            </a:pPr>
            <a:r>
              <a:rPr lang="en-US" altLang="en-US" sz="2000" b="1">
                <a:latin typeface="Verdana" panose="020B0604030504040204" pitchFamily="34" charset="0"/>
              </a:rPr>
              <a:t>Economic Theory</a:t>
            </a:r>
          </a:p>
        </p:txBody>
      </p:sp>
      <p:sp>
        <p:nvSpPr>
          <p:cNvPr id="74756" name="Text Box 4"/>
          <p:cNvSpPr txBox="1">
            <a:spLocks noChangeArrowheads="1"/>
          </p:cNvSpPr>
          <p:nvPr/>
        </p:nvSpPr>
        <p:spPr bwMode="auto">
          <a:xfrm>
            <a:off x="533400" y="1371600"/>
            <a:ext cx="7620000" cy="250825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40000"/>
              </a:spcBef>
            </a:pPr>
            <a:r>
              <a:rPr lang="en-US" altLang="en-US" sz="1800">
                <a:latin typeface="Verdana" panose="020B0604030504040204" pitchFamily="34" charset="0"/>
              </a:rPr>
              <a:t>1937 witnessed an economic downturn that began with a sharp drop in the stock market.  By the end of the year, about 2 million Americans had lost their jobs.</a:t>
            </a:r>
          </a:p>
          <a:p>
            <a:pPr eaLnBrk="1" hangingPunct="1">
              <a:spcBef>
                <a:spcPct val="40000"/>
              </a:spcBef>
            </a:pPr>
            <a:r>
              <a:rPr lang="en-US" altLang="en-US" sz="1800">
                <a:latin typeface="Verdana" panose="020B0604030504040204" pitchFamily="34" charset="0"/>
              </a:rPr>
              <a:t>Roosevelt had hoped to cut back on government spending, for he feared the growing federal budget </a:t>
            </a:r>
            <a:r>
              <a:rPr lang="en-US" altLang="en-US" sz="1800" b="1">
                <a:latin typeface="Verdana" panose="020B0604030504040204" pitchFamily="34" charset="0"/>
              </a:rPr>
              <a:t>deficit</a:t>
            </a:r>
            <a:r>
              <a:rPr lang="en-US" altLang="en-US" sz="1800">
                <a:latin typeface="Verdana" panose="020B0604030504040204" pitchFamily="34" charset="0"/>
              </a:rPr>
              <a:t>.</a:t>
            </a:r>
          </a:p>
          <a:p>
            <a:pPr eaLnBrk="1" hangingPunct="1">
              <a:spcBef>
                <a:spcPct val="40000"/>
              </a:spcBef>
            </a:pPr>
            <a:r>
              <a:rPr lang="en-US" altLang="en-US" sz="1800">
                <a:latin typeface="Verdana" panose="020B0604030504040204" pitchFamily="34" charset="0"/>
              </a:rPr>
              <a:t>As unemployment rose during 1937 and 1938, the government spent large sums of money to help the unemployed.</a:t>
            </a:r>
          </a:p>
        </p:txBody>
      </p:sp>
      <p:sp>
        <p:nvSpPr>
          <p:cNvPr id="74757" name="Text Box 5"/>
          <p:cNvSpPr txBox="1">
            <a:spLocks noChangeArrowheads="1"/>
          </p:cNvSpPr>
          <p:nvPr/>
        </p:nvSpPr>
        <p:spPr bwMode="auto">
          <a:xfrm>
            <a:off x="533400" y="4419600"/>
            <a:ext cx="7620000" cy="1025525"/>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228600" indent="-2286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40000"/>
              </a:spcBef>
            </a:pPr>
            <a:r>
              <a:rPr lang="en-US" altLang="en-US" sz="1800">
                <a:latin typeface="Verdana" panose="020B0604030504040204" pitchFamily="34" charset="0"/>
              </a:rPr>
              <a:t>British economist </a:t>
            </a:r>
            <a:r>
              <a:rPr lang="en-US" altLang="en-US" sz="1800" b="1">
                <a:latin typeface="Verdana" panose="020B0604030504040204" pitchFamily="34" charset="0"/>
              </a:rPr>
              <a:t>John Maynard Keynes</a:t>
            </a:r>
            <a:r>
              <a:rPr lang="en-US" altLang="en-US" sz="1800">
                <a:latin typeface="Verdana" panose="020B0604030504040204" pitchFamily="34" charset="0"/>
              </a:rPr>
              <a:t> argued that deficit spending could provide jobs and stimulate the economy.</a:t>
            </a:r>
          </a:p>
          <a:p>
            <a:pPr eaLnBrk="1" hangingPunct="1">
              <a:spcBef>
                <a:spcPct val="40000"/>
              </a:spcBef>
            </a:pPr>
            <a:r>
              <a:rPr lang="en-US" altLang="en-US" sz="1800">
                <a:latin typeface="Verdana" panose="020B0604030504040204" pitchFamily="34" charset="0"/>
              </a:rPr>
              <a:t>The economy did begin to rebound in the summer of 1938.</a:t>
            </a:r>
          </a:p>
        </p:txBody>
      </p:sp>
      <p:sp>
        <p:nvSpPr>
          <p:cNvPr id="70662" name="Rectangle 6"/>
          <p:cNvSpPr>
            <a:spLocks noGrp="1" noChangeArrowheads="1"/>
          </p:cNvSpPr>
          <p:nvPr>
            <p:ph type="title"/>
          </p:nvPr>
        </p:nvSpPr>
        <p:spPr>
          <a:xfrm>
            <a:off x="533400" y="381000"/>
            <a:ext cx="8077200" cy="533400"/>
          </a:xfrm>
          <a:noFill/>
        </p:spPr>
        <p:txBody>
          <a:bodyPr/>
          <a:lstStyle/>
          <a:p>
            <a:pPr eaLnBrk="1" hangingPunct="1"/>
            <a:r>
              <a:rPr lang="en-US" altLang="en-US" sz="3600">
                <a:solidFill>
                  <a:schemeClr val="tx1"/>
                </a:solidFill>
                <a:latin typeface="Broadway" panose="04040905080B02020502" pitchFamily="82" charset="0"/>
              </a:rPr>
              <a:t>Economic Downturn of 1937</a:t>
            </a:r>
          </a:p>
        </p:txBody>
      </p:sp>
      <p:sp>
        <p:nvSpPr>
          <p:cNvPr id="70665" name="Rectangle 9">
            <a:hlinkClick r:id="" action="ppaction://hlinkshowjump?jump=firstslide"/>
          </p:cNvPr>
          <p:cNvSpPr>
            <a:spLocks noChangeArrowheads="1"/>
          </p:cNvSpPr>
          <p:nvPr/>
        </p:nvSpPr>
        <p:spPr bwMode="auto">
          <a:xfrm>
            <a:off x="6934200" y="6019800"/>
            <a:ext cx="60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wipe(left)">
                                      <p:cBhvr>
                                        <p:cTn id="7" dur="500"/>
                                        <p:tgtEl>
                                          <p:spTgt spid="74754"/>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4756"/>
                                        </p:tgtEl>
                                        <p:attrNameLst>
                                          <p:attrName>style.visibility</p:attrName>
                                        </p:attrNameLst>
                                      </p:cBhvr>
                                      <p:to>
                                        <p:strVal val="visible"/>
                                      </p:to>
                                    </p:set>
                                    <p:animEffect transition="in" filter="wipe(left)">
                                      <p:cBhvr>
                                        <p:cTn id="11" dur="500"/>
                                        <p:tgtEl>
                                          <p:spTgt spid="7475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4755"/>
                                        </p:tgtEl>
                                        <p:attrNameLst>
                                          <p:attrName>style.visibility</p:attrName>
                                        </p:attrNameLst>
                                      </p:cBhvr>
                                      <p:to>
                                        <p:strVal val="visible"/>
                                      </p:to>
                                    </p:set>
                                    <p:animEffect transition="in" filter="wipe(left)">
                                      <p:cBhvr>
                                        <p:cTn id="16" dur="500"/>
                                        <p:tgtEl>
                                          <p:spTgt spid="74755"/>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74757"/>
                                        </p:tgtEl>
                                        <p:attrNameLst>
                                          <p:attrName>style.visibility</p:attrName>
                                        </p:attrNameLst>
                                      </p:cBhvr>
                                      <p:to>
                                        <p:strVal val="visible"/>
                                      </p:to>
                                    </p:set>
                                    <p:animEffect transition="in" filter="wipe(left)">
                                      <p:cBhvr>
                                        <p:cTn id="20" dur="500"/>
                                        <p:tgtEl>
                                          <p:spTgt spid="74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p:bldP spid="74756" grpId="0" animBg="1"/>
      <p:bldP spid="7475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533400" y="1295400"/>
            <a:ext cx="24320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b="1">
                <a:latin typeface="Verdana" panose="020B0604030504040204" pitchFamily="34" charset="0"/>
              </a:rPr>
              <a:t>Relief</a:t>
            </a:r>
            <a:endParaRPr lang="en-US" altLang="en-US" sz="1800">
              <a:latin typeface="Verdana" panose="020B0604030504040204" pitchFamily="34" charset="0"/>
            </a:endParaRPr>
          </a:p>
          <a:p>
            <a:pPr eaLnBrk="1" hangingPunct="1">
              <a:spcBef>
                <a:spcPct val="50000"/>
              </a:spcBef>
            </a:pPr>
            <a:r>
              <a:rPr lang="en-US" altLang="en-US" sz="1800">
                <a:latin typeface="Verdana" panose="020B0604030504040204" pitchFamily="34" charset="0"/>
              </a:rPr>
              <a:t>Millions of Americans enjoyed some form of help.</a:t>
            </a:r>
          </a:p>
          <a:p>
            <a:pPr eaLnBrk="1" hangingPunct="1">
              <a:spcBef>
                <a:spcPct val="50000"/>
              </a:spcBef>
            </a:pPr>
            <a:r>
              <a:rPr lang="en-US" altLang="en-US" sz="1800">
                <a:latin typeface="Verdana" panose="020B0604030504040204" pitchFamily="34" charset="0"/>
              </a:rPr>
              <a:t>Direct relief or jobs that provided a steady paycheck</a:t>
            </a:r>
          </a:p>
          <a:p>
            <a:pPr eaLnBrk="1" hangingPunct="1">
              <a:spcBef>
                <a:spcPct val="30000"/>
              </a:spcBef>
            </a:pPr>
            <a:r>
              <a:rPr lang="en-US" altLang="en-US" sz="1800">
                <a:latin typeface="Verdana" panose="020B0604030504040204" pitchFamily="34" charset="0"/>
              </a:rPr>
              <a:t>Programs such as Social Security and unemployment insurance became a fixture of government.</a:t>
            </a:r>
          </a:p>
        </p:txBody>
      </p:sp>
      <p:sp>
        <p:nvSpPr>
          <p:cNvPr id="93187" name="Text Box 3"/>
          <p:cNvSpPr txBox="1">
            <a:spLocks noChangeArrowheads="1"/>
          </p:cNvSpPr>
          <p:nvPr/>
        </p:nvSpPr>
        <p:spPr bwMode="auto">
          <a:xfrm>
            <a:off x="3124200" y="1295400"/>
            <a:ext cx="24320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b="1">
                <a:latin typeface="Verdana" panose="020B0604030504040204" pitchFamily="34" charset="0"/>
              </a:rPr>
              <a:t>Recovery</a:t>
            </a:r>
          </a:p>
          <a:p>
            <a:pPr eaLnBrk="1" hangingPunct="1">
              <a:spcBef>
                <a:spcPct val="50000"/>
              </a:spcBef>
            </a:pPr>
            <a:r>
              <a:rPr lang="en-US" altLang="en-US" sz="1800">
                <a:latin typeface="Verdana" panose="020B0604030504040204" pitchFamily="34" charset="0"/>
              </a:rPr>
              <a:t>Not as successful at economic recovery</a:t>
            </a:r>
          </a:p>
          <a:p>
            <a:pPr eaLnBrk="1" hangingPunct="1">
              <a:spcBef>
                <a:spcPct val="30000"/>
              </a:spcBef>
            </a:pPr>
            <a:r>
              <a:rPr lang="en-US" altLang="en-US" sz="1800">
                <a:latin typeface="Verdana" panose="020B0604030504040204" pitchFamily="34" charset="0"/>
              </a:rPr>
              <a:t>Unemployment remained high.</a:t>
            </a:r>
          </a:p>
          <a:p>
            <a:pPr eaLnBrk="1" hangingPunct="1">
              <a:spcBef>
                <a:spcPct val="30000"/>
              </a:spcBef>
            </a:pPr>
            <a:r>
              <a:rPr lang="en-US" altLang="en-US" sz="1800">
                <a:latin typeface="Verdana" panose="020B0604030504040204" pitchFamily="34" charset="0"/>
              </a:rPr>
              <a:t>Some critics argued that Roosevelt needed the support of big business.</a:t>
            </a:r>
          </a:p>
          <a:p>
            <a:pPr eaLnBrk="1" hangingPunct="1">
              <a:spcBef>
                <a:spcPct val="30000"/>
              </a:spcBef>
            </a:pPr>
            <a:r>
              <a:rPr lang="en-US" altLang="en-US" sz="1800">
                <a:latin typeface="Verdana" panose="020B0604030504040204" pitchFamily="34" charset="0"/>
              </a:rPr>
              <a:t>Other critics said that the New Deal didn’t spend enough money.</a:t>
            </a:r>
          </a:p>
        </p:txBody>
      </p:sp>
      <p:sp>
        <p:nvSpPr>
          <p:cNvPr id="72708" name="Rectangle 4"/>
          <p:cNvSpPr>
            <a:spLocks noGrp="1" noChangeArrowheads="1"/>
          </p:cNvSpPr>
          <p:nvPr>
            <p:ph type="title"/>
          </p:nvPr>
        </p:nvSpPr>
        <p:spPr>
          <a:xfrm>
            <a:off x="533400" y="317938"/>
            <a:ext cx="8077200" cy="533400"/>
          </a:xfrm>
          <a:noFill/>
        </p:spPr>
        <p:txBody>
          <a:bodyPr/>
          <a:lstStyle/>
          <a:p>
            <a:pPr eaLnBrk="1" hangingPunct="1"/>
            <a:r>
              <a:rPr lang="en-US" altLang="en-US" sz="4200">
                <a:solidFill>
                  <a:schemeClr val="tx1"/>
                </a:solidFill>
                <a:latin typeface="Broadway" panose="04040905080B02020502" pitchFamily="82" charset="0"/>
              </a:rPr>
              <a:t>The Impact of the New Deal</a:t>
            </a:r>
          </a:p>
        </p:txBody>
      </p:sp>
      <p:sp>
        <p:nvSpPr>
          <p:cNvPr id="93192" name="Rectangle 8"/>
          <p:cNvSpPr>
            <a:spLocks noChangeArrowheads="1"/>
          </p:cNvSpPr>
          <p:nvPr/>
        </p:nvSpPr>
        <p:spPr bwMode="auto">
          <a:xfrm>
            <a:off x="5715000" y="1295400"/>
            <a:ext cx="24320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228600" indent="-2286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b="1">
                <a:latin typeface="Verdana" panose="020B0604030504040204" pitchFamily="34" charset="0"/>
              </a:rPr>
              <a:t>Reform</a:t>
            </a:r>
            <a:r>
              <a:rPr lang="en-US" altLang="en-US" sz="2000">
                <a:latin typeface="Verdana" panose="020B0604030504040204" pitchFamily="34" charset="0"/>
              </a:rPr>
              <a:t> </a:t>
            </a:r>
          </a:p>
          <a:p>
            <a:pPr eaLnBrk="1" hangingPunct="1">
              <a:spcBef>
                <a:spcPct val="50000"/>
              </a:spcBef>
            </a:pPr>
            <a:r>
              <a:rPr lang="en-US" altLang="en-US" sz="1800">
                <a:latin typeface="Verdana" panose="020B0604030504040204" pitchFamily="34" charset="0"/>
              </a:rPr>
              <a:t>More successful and long-lasting</a:t>
            </a:r>
          </a:p>
          <a:p>
            <a:pPr eaLnBrk="1" hangingPunct="1">
              <a:spcBef>
                <a:spcPct val="30000"/>
              </a:spcBef>
            </a:pPr>
            <a:r>
              <a:rPr lang="en-US" altLang="en-US" sz="1800">
                <a:latin typeface="Verdana" panose="020B0604030504040204" pitchFamily="34" charset="0"/>
              </a:rPr>
              <a:t>FDIC restored public confidence in the nation’s banks. </a:t>
            </a:r>
          </a:p>
          <a:p>
            <a:pPr eaLnBrk="1" hangingPunct="1">
              <a:spcBef>
                <a:spcPct val="30000"/>
              </a:spcBef>
            </a:pPr>
            <a:r>
              <a:rPr lang="en-US" altLang="en-US" sz="1800">
                <a:latin typeface="Verdana" panose="020B0604030504040204" pitchFamily="34" charset="0"/>
              </a:rPr>
              <a:t>SEC restored public confidence in stock markets.</a:t>
            </a:r>
          </a:p>
          <a:p>
            <a:pPr eaLnBrk="1" hangingPunct="1">
              <a:spcBef>
                <a:spcPct val="30000"/>
              </a:spcBef>
            </a:pPr>
            <a:r>
              <a:rPr lang="en-US" altLang="en-US" sz="1800">
                <a:latin typeface="Verdana" panose="020B0604030504040204" pitchFamily="34" charset="0"/>
              </a:rPr>
              <a:t>New Deal left thousands of roadways, bridges, dams, public buildings, and works of art.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3186"/>
                                        </p:tgtEl>
                                        <p:attrNameLst>
                                          <p:attrName>style.visibility</p:attrName>
                                        </p:attrNameLst>
                                      </p:cBhvr>
                                      <p:to>
                                        <p:strVal val="visible"/>
                                      </p:to>
                                    </p:set>
                                    <p:anim calcmode="lin" valueType="num">
                                      <p:cBhvr additive="base">
                                        <p:cTn id="7" dur="500" fill="hold"/>
                                        <p:tgtEl>
                                          <p:spTgt spid="93186"/>
                                        </p:tgtEl>
                                        <p:attrNameLst>
                                          <p:attrName>ppt_x</p:attrName>
                                        </p:attrNameLst>
                                      </p:cBhvr>
                                      <p:tavLst>
                                        <p:tav tm="0">
                                          <p:val>
                                            <p:strVal val="0-#ppt_w/2"/>
                                          </p:val>
                                        </p:tav>
                                        <p:tav tm="100000">
                                          <p:val>
                                            <p:strVal val="#ppt_x"/>
                                          </p:val>
                                        </p:tav>
                                      </p:tavLst>
                                    </p:anim>
                                    <p:anim calcmode="lin" valueType="num">
                                      <p:cBhvr additive="base">
                                        <p:cTn id="8" dur="500" fill="hold"/>
                                        <p:tgtEl>
                                          <p:spTgt spid="9318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3187"/>
                                        </p:tgtEl>
                                        <p:attrNameLst>
                                          <p:attrName>style.visibility</p:attrName>
                                        </p:attrNameLst>
                                      </p:cBhvr>
                                      <p:to>
                                        <p:strVal val="visible"/>
                                      </p:to>
                                    </p:set>
                                    <p:anim calcmode="lin" valueType="num">
                                      <p:cBhvr additive="base">
                                        <p:cTn id="13" dur="500" fill="hold"/>
                                        <p:tgtEl>
                                          <p:spTgt spid="93187"/>
                                        </p:tgtEl>
                                        <p:attrNameLst>
                                          <p:attrName>ppt_x</p:attrName>
                                        </p:attrNameLst>
                                      </p:cBhvr>
                                      <p:tavLst>
                                        <p:tav tm="0">
                                          <p:val>
                                            <p:strVal val="#ppt_x"/>
                                          </p:val>
                                        </p:tav>
                                        <p:tav tm="100000">
                                          <p:val>
                                            <p:strVal val="#ppt_x"/>
                                          </p:val>
                                        </p:tav>
                                      </p:tavLst>
                                    </p:anim>
                                    <p:anim calcmode="lin" valueType="num">
                                      <p:cBhvr additive="base">
                                        <p:cTn id="14" dur="500" fill="hold"/>
                                        <p:tgtEl>
                                          <p:spTgt spid="9318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3192"/>
                                        </p:tgtEl>
                                        <p:attrNameLst>
                                          <p:attrName>style.visibility</p:attrName>
                                        </p:attrNameLst>
                                      </p:cBhvr>
                                      <p:to>
                                        <p:strVal val="visible"/>
                                      </p:to>
                                    </p:set>
                                    <p:anim calcmode="lin" valueType="num">
                                      <p:cBhvr additive="base">
                                        <p:cTn id="19" dur="500" fill="hold"/>
                                        <p:tgtEl>
                                          <p:spTgt spid="93192"/>
                                        </p:tgtEl>
                                        <p:attrNameLst>
                                          <p:attrName>ppt_x</p:attrName>
                                        </p:attrNameLst>
                                      </p:cBhvr>
                                      <p:tavLst>
                                        <p:tav tm="0">
                                          <p:val>
                                            <p:strVal val="1+#ppt_w/2"/>
                                          </p:val>
                                        </p:tav>
                                        <p:tav tm="100000">
                                          <p:val>
                                            <p:strVal val="#ppt_x"/>
                                          </p:val>
                                        </p:tav>
                                      </p:tavLst>
                                    </p:anim>
                                    <p:anim calcmode="lin" valueType="num">
                                      <p:cBhvr additive="base">
                                        <p:cTn id="20" dur="500" fill="hold"/>
                                        <p:tgtEl>
                                          <p:spTgt spid="931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7" grpId="0"/>
      <p:bldP spid="9319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533400" y="381000"/>
            <a:ext cx="8077200" cy="1216025"/>
          </a:xfrm>
          <a:noFill/>
        </p:spPr>
        <p:txBody>
          <a:bodyPr/>
          <a:lstStyle/>
          <a:p>
            <a:pPr eaLnBrk="1" hangingPunct="1"/>
            <a:r>
              <a:rPr lang="en-US" altLang="en-US" sz="4200">
                <a:solidFill>
                  <a:schemeClr val="tx1"/>
                </a:solidFill>
                <a:latin typeface="Broadway" panose="04040905080B02020502" pitchFamily="82" charset="0"/>
              </a:rPr>
              <a:t>Limits of the New Deal</a:t>
            </a:r>
          </a:p>
        </p:txBody>
      </p:sp>
      <p:sp>
        <p:nvSpPr>
          <p:cNvPr id="95235" name="Text Box 3"/>
          <p:cNvSpPr txBox="1">
            <a:spLocks noChangeArrowheads="1"/>
          </p:cNvSpPr>
          <p:nvPr/>
        </p:nvSpPr>
        <p:spPr bwMode="auto">
          <a:xfrm>
            <a:off x="533400" y="1676400"/>
            <a:ext cx="7620000" cy="1446213"/>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a:pPr>
            <a:r>
              <a:rPr lang="en-US" altLang="en-US" sz="2200">
                <a:latin typeface="Verdana" panose="020B0604030504040204" pitchFamily="34" charset="0"/>
              </a:rPr>
              <a:t>Relief programs gave aid to millions of people, but they were not meant to be a permanent solution to joblessness.  Also, they did not provide jobs to everyone who needed one.</a:t>
            </a:r>
          </a:p>
        </p:txBody>
      </p:sp>
      <p:sp>
        <p:nvSpPr>
          <p:cNvPr id="95236" name="Text Box 4"/>
          <p:cNvSpPr txBox="1">
            <a:spLocks noChangeArrowheads="1"/>
          </p:cNvSpPr>
          <p:nvPr/>
        </p:nvSpPr>
        <p:spPr bwMode="auto">
          <a:xfrm>
            <a:off x="533400" y="3276600"/>
            <a:ext cx="7620000" cy="1446213"/>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startAt="2"/>
            </a:pPr>
            <a:r>
              <a:rPr lang="en-US" altLang="en-US" sz="2200">
                <a:latin typeface="Verdana" panose="020B0604030504040204" pitchFamily="34" charset="0"/>
              </a:rPr>
              <a:t>The level of government assistance varied by state.  For example, a family needing assistance in Massachusetts might receive $60 per month, while a family in Arkansas might get $8.</a:t>
            </a:r>
          </a:p>
        </p:txBody>
      </p:sp>
      <p:sp>
        <p:nvSpPr>
          <p:cNvPr id="95237" name="Text Box 5"/>
          <p:cNvSpPr txBox="1">
            <a:spLocks noChangeArrowheads="1"/>
          </p:cNvSpPr>
          <p:nvPr/>
        </p:nvSpPr>
        <p:spPr bwMode="auto">
          <a:xfrm>
            <a:off x="533400" y="4876800"/>
            <a:ext cx="7620000" cy="1108075"/>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startAt="3"/>
            </a:pPr>
            <a:r>
              <a:rPr lang="en-US" altLang="en-US" sz="2200">
                <a:latin typeface="Verdana" panose="020B0604030504040204" pitchFamily="34" charset="0"/>
              </a:rPr>
              <a:t>New Deal programs permitted discrimination against African Americans, Hispanic Americans, women, and others.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5235"/>
                                        </p:tgtEl>
                                        <p:attrNameLst>
                                          <p:attrName>style.visibility</p:attrName>
                                        </p:attrNameLst>
                                      </p:cBhvr>
                                      <p:to>
                                        <p:strVal val="visible"/>
                                      </p:to>
                                    </p:set>
                                    <p:animEffect transition="in" filter="wipe(left)">
                                      <p:cBhvr>
                                        <p:cTn id="7" dur="500"/>
                                        <p:tgtEl>
                                          <p:spTgt spid="952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5236"/>
                                        </p:tgtEl>
                                        <p:attrNameLst>
                                          <p:attrName>style.visibility</p:attrName>
                                        </p:attrNameLst>
                                      </p:cBhvr>
                                      <p:to>
                                        <p:strVal val="visible"/>
                                      </p:to>
                                    </p:set>
                                    <p:animEffect transition="in" filter="wipe(left)">
                                      <p:cBhvr>
                                        <p:cTn id="12" dur="500"/>
                                        <p:tgtEl>
                                          <p:spTgt spid="952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5237"/>
                                        </p:tgtEl>
                                        <p:attrNameLst>
                                          <p:attrName>style.visibility</p:attrName>
                                        </p:attrNameLst>
                                      </p:cBhvr>
                                      <p:to>
                                        <p:strVal val="visible"/>
                                      </p:to>
                                    </p:set>
                                    <p:animEffect transition="in" filter="wipe(left)">
                                      <p:cBhvr>
                                        <p:cTn id="17" dur="500"/>
                                        <p:tgtEl>
                                          <p:spTgt spid="952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animBg="1"/>
      <p:bldP spid="95236" grpId="0" animBg="1"/>
      <p:bldP spid="9523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533400" y="152400"/>
            <a:ext cx="8077200" cy="533400"/>
          </a:xfrm>
          <a:noFill/>
        </p:spPr>
        <p:txBody>
          <a:bodyPr/>
          <a:lstStyle/>
          <a:p>
            <a:pPr eaLnBrk="1" hangingPunct="1">
              <a:spcBef>
                <a:spcPct val="50000"/>
              </a:spcBef>
            </a:pPr>
            <a:r>
              <a:rPr lang="en-US" altLang="en-US" sz="4200">
                <a:solidFill>
                  <a:schemeClr val="tx1"/>
                </a:solidFill>
                <a:latin typeface="Broadway" panose="04040905080B02020502" pitchFamily="82" charset="0"/>
              </a:rPr>
              <a:t>The End of the New Deal</a:t>
            </a:r>
          </a:p>
        </p:txBody>
      </p:sp>
      <p:sp>
        <p:nvSpPr>
          <p:cNvPr id="97283" name="Rectangle 3"/>
          <p:cNvSpPr>
            <a:spLocks noChangeArrowheads="1"/>
          </p:cNvSpPr>
          <p:nvPr/>
        </p:nvSpPr>
        <p:spPr bwMode="auto">
          <a:xfrm>
            <a:off x="2209800" y="3352800"/>
            <a:ext cx="6096000" cy="1981200"/>
          </a:xfrm>
          <a:prstGeom prst="rect">
            <a:avLst/>
          </a:prstGeom>
          <a:solidFill>
            <a:srgbClr val="FFFF99"/>
          </a:solidFill>
          <a:ln w="9525">
            <a:solidFill>
              <a:srgbClr val="336633"/>
            </a:solidFill>
            <a:miter lim="800000"/>
            <a:headEnd/>
            <a:tailEnd/>
          </a:ln>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en-US" altLang="en-US" sz="1800"/>
              <a:t>Roosevelt tried to influence voters in the South during the congressional elections of 1938; however his candidates lost.</a:t>
            </a:r>
          </a:p>
          <a:p>
            <a:pPr eaLnBrk="1" hangingPunct="1">
              <a:spcBef>
                <a:spcPct val="50000"/>
              </a:spcBef>
            </a:pPr>
            <a:r>
              <a:rPr lang="en-US" altLang="en-US" sz="1800"/>
              <a:t>The Republicans made gains in the both houses.</a:t>
            </a:r>
          </a:p>
          <a:p>
            <a:pPr eaLnBrk="1" hangingPunct="1">
              <a:spcBef>
                <a:spcPct val="50000"/>
              </a:spcBef>
            </a:pPr>
            <a:r>
              <a:rPr lang="en-US" altLang="en-US" sz="1800"/>
              <a:t>Roosevelt lacked the congressional support he needed to pass New Deal laws.</a:t>
            </a:r>
          </a:p>
        </p:txBody>
      </p:sp>
      <p:sp>
        <p:nvSpPr>
          <p:cNvPr id="97284" name="Text Box 4"/>
          <p:cNvSpPr txBox="1">
            <a:spLocks noChangeArrowheads="1"/>
          </p:cNvSpPr>
          <p:nvPr/>
        </p:nvSpPr>
        <p:spPr bwMode="auto">
          <a:xfrm>
            <a:off x="533400" y="1752600"/>
            <a:ext cx="16176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b="1">
                <a:latin typeface="Verdana" panose="020B0604030504040204" pitchFamily="34" charset="0"/>
              </a:rPr>
              <a:t>Weakening</a:t>
            </a:r>
          </a:p>
          <a:p>
            <a:pPr algn="ctr" eaLnBrk="1" hangingPunct="1">
              <a:spcBef>
                <a:spcPct val="0"/>
              </a:spcBef>
              <a:buFontTx/>
              <a:buNone/>
            </a:pPr>
            <a:r>
              <a:rPr lang="en-US" altLang="en-US" sz="1800" b="1">
                <a:latin typeface="Verdana" panose="020B0604030504040204" pitchFamily="34" charset="0"/>
              </a:rPr>
              <a:t>Support</a:t>
            </a:r>
          </a:p>
        </p:txBody>
      </p:sp>
      <p:sp>
        <p:nvSpPr>
          <p:cNvPr id="97285" name="Rectangle 5"/>
          <p:cNvSpPr>
            <a:spLocks noChangeArrowheads="1"/>
          </p:cNvSpPr>
          <p:nvPr/>
        </p:nvSpPr>
        <p:spPr bwMode="auto">
          <a:xfrm>
            <a:off x="2209800" y="914400"/>
            <a:ext cx="6096000" cy="2209800"/>
          </a:xfrm>
          <a:prstGeom prst="rect">
            <a:avLst/>
          </a:prstGeom>
          <a:solidFill>
            <a:srgbClr val="FFFF99"/>
          </a:solidFill>
          <a:ln w="9525">
            <a:solidFill>
              <a:srgbClr val="336633"/>
            </a:solidFill>
            <a:miter lim="800000"/>
            <a:headEnd/>
            <a:tailEnd/>
          </a:ln>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en-US" altLang="en-US" sz="1800"/>
              <a:t>Setbacks such as the court-packing fight and the 1937 economic downturn gave power to anti-New Deal senators.</a:t>
            </a:r>
          </a:p>
          <a:p>
            <a:pPr eaLnBrk="1" hangingPunct="1">
              <a:spcBef>
                <a:spcPct val="50000"/>
              </a:spcBef>
            </a:pPr>
            <a:r>
              <a:rPr lang="en-US" altLang="en-US" sz="1800"/>
              <a:t>Opposition in Congress made passing New Deal legislation more difficult.  Only one piece passed in 1938:  the Fair Labor Standards Act (which set up a </a:t>
            </a:r>
            <a:r>
              <a:rPr lang="en-US" altLang="en-US" sz="1800" b="1"/>
              <a:t>minimum wage</a:t>
            </a:r>
            <a:r>
              <a:rPr lang="en-US" altLang="en-US" sz="1800"/>
              <a:t>).</a:t>
            </a:r>
          </a:p>
        </p:txBody>
      </p:sp>
      <p:sp>
        <p:nvSpPr>
          <p:cNvPr id="97286" name="Text Box 6"/>
          <p:cNvSpPr txBox="1">
            <a:spLocks noChangeArrowheads="1"/>
          </p:cNvSpPr>
          <p:nvPr/>
        </p:nvSpPr>
        <p:spPr bwMode="auto">
          <a:xfrm>
            <a:off x="638175" y="3930650"/>
            <a:ext cx="13430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b="1">
                <a:latin typeface="Verdana" panose="020B0604030504040204" pitchFamily="34" charset="0"/>
              </a:rPr>
              <a:t>1938</a:t>
            </a:r>
          </a:p>
          <a:p>
            <a:pPr algn="ctr" eaLnBrk="1" hangingPunct="1">
              <a:spcBef>
                <a:spcPct val="0"/>
              </a:spcBef>
              <a:buFontTx/>
              <a:buNone/>
            </a:pPr>
            <a:r>
              <a:rPr lang="en-US" altLang="en-US" sz="1800" b="1">
                <a:latin typeface="Verdana" panose="020B0604030504040204" pitchFamily="34" charset="0"/>
              </a:rPr>
              <a:t>Elections</a:t>
            </a:r>
          </a:p>
        </p:txBody>
      </p:sp>
      <p:sp>
        <p:nvSpPr>
          <p:cNvPr id="97289" name="Rectangle 9"/>
          <p:cNvSpPr>
            <a:spLocks noChangeArrowheads="1"/>
          </p:cNvSpPr>
          <p:nvPr/>
        </p:nvSpPr>
        <p:spPr bwMode="auto">
          <a:xfrm>
            <a:off x="2209800" y="5562600"/>
            <a:ext cx="6096000" cy="762000"/>
          </a:xfrm>
          <a:prstGeom prst="rect">
            <a:avLst/>
          </a:prstGeom>
          <a:solidFill>
            <a:srgbClr val="FFFF99"/>
          </a:solidFill>
          <a:ln w="9525">
            <a:solidFill>
              <a:srgbClr val="336633"/>
            </a:solidFill>
            <a:miter lim="800000"/>
            <a:headEnd/>
            <a:tailEnd/>
          </a:ln>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en-US" altLang="en-US" sz="1800"/>
              <a:t>The New Deal ended in 1938.</a:t>
            </a:r>
          </a:p>
          <a:p>
            <a:pPr eaLnBrk="1" hangingPunct="1">
              <a:spcBef>
                <a:spcPct val="50000"/>
              </a:spcBef>
            </a:pPr>
            <a:r>
              <a:rPr lang="en-US" altLang="en-US" sz="1800"/>
              <a:t>Americans turned their attention to the start of WWII.</a:t>
            </a:r>
          </a:p>
        </p:txBody>
      </p:sp>
      <p:sp>
        <p:nvSpPr>
          <p:cNvPr id="97290" name="Text Box 10"/>
          <p:cNvSpPr txBox="1">
            <a:spLocks noChangeArrowheads="1"/>
          </p:cNvSpPr>
          <p:nvPr/>
        </p:nvSpPr>
        <p:spPr bwMode="auto">
          <a:xfrm>
            <a:off x="685800" y="5607050"/>
            <a:ext cx="14065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b="1">
                <a:latin typeface="Verdana" panose="020B0604030504040204" pitchFamily="34" charset="0"/>
              </a:rPr>
              <a:t>After the </a:t>
            </a:r>
          </a:p>
          <a:p>
            <a:pPr algn="ctr" eaLnBrk="1" hangingPunct="1">
              <a:spcBef>
                <a:spcPct val="0"/>
              </a:spcBef>
              <a:buFontTx/>
              <a:buNone/>
            </a:pPr>
            <a:r>
              <a:rPr lang="en-US" altLang="en-US" sz="1800" b="1">
                <a:latin typeface="Verdana" panose="020B0604030504040204" pitchFamily="34" charset="0"/>
              </a:rPr>
              <a:t>New Deal</a:t>
            </a:r>
          </a:p>
        </p:txBody>
      </p:sp>
      <p:sp>
        <p:nvSpPr>
          <p:cNvPr id="76812" name="Rectangle 12">
            <a:hlinkClick r:id="" action="ppaction://hlinkshowjump?jump=firstslide"/>
          </p:cNvPr>
          <p:cNvSpPr>
            <a:spLocks noChangeArrowheads="1"/>
          </p:cNvSpPr>
          <p:nvPr/>
        </p:nvSpPr>
        <p:spPr bwMode="auto">
          <a:xfrm>
            <a:off x="6934200" y="6019800"/>
            <a:ext cx="60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7284"/>
                                        </p:tgtEl>
                                        <p:attrNameLst>
                                          <p:attrName>style.visibility</p:attrName>
                                        </p:attrNameLst>
                                      </p:cBhvr>
                                      <p:to>
                                        <p:strVal val="visible"/>
                                      </p:to>
                                    </p:set>
                                    <p:animEffect transition="in" filter="wipe(up)">
                                      <p:cBhvr>
                                        <p:cTn id="7" dur="500"/>
                                        <p:tgtEl>
                                          <p:spTgt spid="9728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97285"/>
                                        </p:tgtEl>
                                        <p:attrNameLst>
                                          <p:attrName>style.visibility</p:attrName>
                                        </p:attrNameLst>
                                      </p:cBhvr>
                                      <p:to>
                                        <p:strVal val="visible"/>
                                      </p:to>
                                    </p:set>
                                    <p:animEffect transition="in" filter="wipe(up)">
                                      <p:cBhvr>
                                        <p:cTn id="10" dur="500"/>
                                        <p:tgtEl>
                                          <p:spTgt spid="9728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97286"/>
                                        </p:tgtEl>
                                        <p:attrNameLst>
                                          <p:attrName>style.visibility</p:attrName>
                                        </p:attrNameLst>
                                      </p:cBhvr>
                                      <p:to>
                                        <p:strVal val="visible"/>
                                      </p:to>
                                    </p:set>
                                    <p:animEffect transition="in" filter="wipe(up)">
                                      <p:cBhvr>
                                        <p:cTn id="15" dur="500"/>
                                        <p:tgtEl>
                                          <p:spTgt spid="97286"/>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97283"/>
                                        </p:tgtEl>
                                        <p:attrNameLst>
                                          <p:attrName>style.visibility</p:attrName>
                                        </p:attrNameLst>
                                      </p:cBhvr>
                                      <p:to>
                                        <p:strVal val="visible"/>
                                      </p:to>
                                    </p:set>
                                    <p:animEffect transition="in" filter="wipe(up)">
                                      <p:cBhvr>
                                        <p:cTn id="18" dur="500"/>
                                        <p:tgtEl>
                                          <p:spTgt spid="9728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97290"/>
                                        </p:tgtEl>
                                        <p:attrNameLst>
                                          <p:attrName>style.visibility</p:attrName>
                                        </p:attrNameLst>
                                      </p:cBhvr>
                                      <p:to>
                                        <p:strVal val="visible"/>
                                      </p:to>
                                    </p:set>
                                    <p:animEffect transition="in" filter="wipe(up)">
                                      <p:cBhvr>
                                        <p:cTn id="23" dur="500"/>
                                        <p:tgtEl>
                                          <p:spTgt spid="97290"/>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97289"/>
                                        </p:tgtEl>
                                        <p:attrNameLst>
                                          <p:attrName>style.visibility</p:attrName>
                                        </p:attrNameLst>
                                      </p:cBhvr>
                                      <p:to>
                                        <p:strVal val="visible"/>
                                      </p:to>
                                    </p:set>
                                    <p:animEffect transition="in" filter="wipe(up)">
                                      <p:cBhvr>
                                        <p:cTn id="26" dur="500"/>
                                        <p:tgtEl>
                                          <p:spTgt spid="97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animBg="1"/>
      <p:bldP spid="97284" grpId="0"/>
      <p:bldP spid="97285" grpId="0" animBg="1"/>
      <p:bldP spid="97286" grpId="0"/>
      <p:bldP spid="97289" grpId="0" animBg="1"/>
      <p:bldP spid="97290"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228600"/>
            <a:ext cx="8077200" cy="530225"/>
          </a:xfrm>
          <a:noFill/>
        </p:spPr>
        <p:txBody>
          <a:bodyPr/>
          <a:lstStyle/>
          <a:p>
            <a:pPr eaLnBrk="1" hangingPunct="1"/>
            <a:r>
              <a:rPr lang="en-US" altLang="en-US" sz="3200" dirty="0">
                <a:latin typeface="Broadway" panose="04040905080B02020502" pitchFamily="82" charset="0"/>
              </a:rPr>
              <a:t>The Red Scare &amp; Anti-Immigration</a:t>
            </a:r>
          </a:p>
        </p:txBody>
      </p:sp>
      <p:sp>
        <p:nvSpPr>
          <p:cNvPr id="5123" name="Rectangle 3"/>
          <p:cNvSpPr>
            <a:spLocks noGrp="1" noChangeArrowheads="1"/>
          </p:cNvSpPr>
          <p:nvPr>
            <p:ph type="body" sz="half" idx="1"/>
          </p:nvPr>
        </p:nvSpPr>
        <p:spPr>
          <a:xfrm>
            <a:off x="228600" y="838200"/>
            <a:ext cx="4191000" cy="5791200"/>
          </a:xfrm>
          <a:solidFill>
            <a:srgbClr val="336633"/>
          </a:solidFill>
        </p:spPr>
        <p:txBody>
          <a:bodyPr/>
          <a:lstStyle/>
          <a:p>
            <a:pPr marL="228600" indent="-228600" algn="ctr" eaLnBrk="1" hangingPunct="1">
              <a:lnSpc>
                <a:spcPct val="90000"/>
              </a:lnSpc>
              <a:spcBef>
                <a:spcPct val="50000"/>
              </a:spcBef>
              <a:buFontTx/>
              <a:buNone/>
            </a:pPr>
            <a:r>
              <a:rPr lang="en-US" altLang="en-US" sz="1900" b="1" dirty="0">
                <a:solidFill>
                  <a:schemeClr val="bg1"/>
                </a:solidFill>
              </a:rPr>
              <a:t>The Red Scare</a:t>
            </a:r>
          </a:p>
          <a:p>
            <a:pPr marL="228600" indent="-228600" eaLnBrk="1" hangingPunct="1">
              <a:lnSpc>
                <a:spcPct val="80000"/>
              </a:lnSpc>
              <a:spcBef>
                <a:spcPct val="50000"/>
              </a:spcBef>
            </a:pPr>
            <a:r>
              <a:rPr lang="en-US" altLang="en-US" sz="1900" dirty="0">
                <a:solidFill>
                  <a:schemeClr val="bg1"/>
                </a:solidFill>
              </a:rPr>
              <a:t>Americans worried about a new enemy.</a:t>
            </a:r>
          </a:p>
          <a:p>
            <a:pPr marL="228600" indent="-228600" eaLnBrk="1" hangingPunct="1">
              <a:lnSpc>
                <a:spcPct val="80000"/>
              </a:lnSpc>
              <a:spcBef>
                <a:spcPct val="50000"/>
              </a:spcBef>
            </a:pPr>
            <a:r>
              <a:rPr lang="en-US" altLang="en-US" sz="1900" dirty="0">
                <a:solidFill>
                  <a:schemeClr val="bg1"/>
                </a:solidFill>
              </a:rPr>
              <a:t>The </a:t>
            </a:r>
            <a:r>
              <a:rPr lang="en-US" altLang="en-US" sz="1900" b="1" dirty="0">
                <a:solidFill>
                  <a:schemeClr val="bg1"/>
                </a:solidFill>
              </a:rPr>
              <a:t>Bolshevik Revolution</a:t>
            </a:r>
            <a:r>
              <a:rPr lang="en-US" altLang="en-US" sz="1900" dirty="0">
                <a:solidFill>
                  <a:schemeClr val="bg1"/>
                </a:solidFill>
              </a:rPr>
              <a:t>:</a:t>
            </a:r>
          </a:p>
          <a:p>
            <a:pPr marL="628650" lvl="1" indent="-228600" eaLnBrk="1" hangingPunct="1">
              <a:lnSpc>
                <a:spcPct val="80000"/>
              </a:lnSpc>
              <a:spcBef>
                <a:spcPct val="50000"/>
              </a:spcBef>
            </a:pPr>
            <a:r>
              <a:rPr lang="en-US" altLang="en-US" sz="1600" dirty="0">
                <a:solidFill>
                  <a:schemeClr val="bg1"/>
                </a:solidFill>
              </a:rPr>
              <a:t>Rise of the Soviet Union</a:t>
            </a:r>
          </a:p>
          <a:p>
            <a:pPr marL="628650" lvl="1" indent="-228600" eaLnBrk="1" hangingPunct="1">
              <a:lnSpc>
                <a:spcPct val="80000"/>
              </a:lnSpc>
              <a:spcBef>
                <a:spcPct val="50000"/>
              </a:spcBef>
            </a:pPr>
            <a:r>
              <a:rPr lang="en-US" altLang="en-US" sz="1600" b="1" dirty="0">
                <a:solidFill>
                  <a:schemeClr val="bg1"/>
                </a:solidFill>
              </a:rPr>
              <a:t>communism</a:t>
            </a:r>
            <a:r>
              <a:rPr lang="en-US" altLang="en-US" sz="1600" dirty="0">
                <a:solidFill>
                  <a:schemeClr val="bg1"/>
                </a:solidFill>
              </a:rPr>
              <a:t>, a new social system without economic classes or private property.</a:t>
            </a:r>
          </a:p>
          <a:p>
            <a:pPr marL="628650" lvl="1" indent="-228600" eaLnBrk="1" hangingPunct="1">
              <a:lnSpc>
                <a:spcPct val="80000"/>
              </a:lnSpc>
              <a:spcBef>
                <a:spcPct val="50000"/>
              </a:spcBef>
            </a:pPr>
            <a:r>
              <a:rPr lang="en-US" altLang="en-US" sz="1600" dirty="0">
                <a:solidFill>
                  <a:schemeClr val="bg1"/>
                </a:solidFill>
              </a:rPr>
              <a:t>Soviets called for the overthrow of capitalism—world wide revolution—and an end to religion—atheism</a:t>
            </a:r>
          </a:p>
          <a:p>
            <a:pPr marL="228600" indent="-228600" eaLnBrk="1" hangingPunct="1">
              <a:lnSpc>
                <a:spcPct val="80000"/>
              </a:lnSpc>
              <a:spcBef>
                <a:spcPct val="50000"/>
              </a:spcBef>
            </a:pPr>
            <a:r>
              <a:rPr lang="en-US" altLang="en-US" sz="2000" dirty="0">
                <a:solidFill>
                  <a:schemeClr val="bg1"/>
                </a:solidFill>
              </a:rPr>
              <a:t>Communism in Post WWI America:</a:t>
            </a:r>
          </a:p>
          <a:p>
            <a:pPr marL="628650" lvl="1" indent="-228600" eaLnBrk="1" hangingPunct="1">
              <a:lnSpc>
                <a:spcPct val="80000"/>
              </a:lnSpc>
              <a:spcBef>
                <a:spcPct val="50000"/>
              </a:spcBef>
            </a:pPr>
            <a:r>
              <a:rPr lang="en-US" altLang="en-US" sz="1600" dirty="0">
                <a:solidFill>
                  <a:schemeClr val="bg1"/>
                </a:solidFill>
              </a:rPr>
              <a:t>Americans were opposed to  communism</a:t>
            </a:r>
          </a:p>
          <a:p>
            <a:pPr marL="628650" lvl="1" indent="-228600" eaLnBrk="1" hangingPunct="1">
              <a:lnSpc>
                <a:spcPct val="80000"/>
              </a:lnSpc>
              <a:spcBef>
                <a:spcPct val="50000"/>
              </a:spcBef>
            </a:pPr>
            <a:r>
              <a:rPr lang="en-US" altLang="en-US" sz="1500" dirty="0">
                <a:solidFill>
                  <a:schemeClr val="bg1"/>
                </a:solidFill>
              </a:rPr>
              <a:t>Communist parties formed in the U.S.—some called for revolution—Reds</a:t>
            </a:r>
          </a:p>
          <a:p>
            <a:pPr marL="628650" lvl="1" indent="-228600" eaLnBrk="1" hangingPunct="1">
              <a:lnSpc>
                <a:spcPct val="80000"/>
              </a:lnSpc>
              <a:spcBef>
                <a:spcPct val="50000"/>
              </a:spcBef>
            </a:pPr>
            <a:r>
              <a:rPr lang="en-US" altLang="en-US" sz="1500" dirty="0">
                <a:solidFill>
                  <a:schemeClr val="bg1"/>
                </a:solidFill>
              </a:rPr>
              <a:t>Palmer Raids—Justice Dept. went after communist groups after violence and threats of terrorism were uncovered</a:t>
            </a:r>
          </a:p>
        </p:txBody>
      </p:sp>
      <p:sp>
        <p:nvSpPr>
          <p:cNvPr id="5124" name="Rectangle 4"/>
          <p:cNvSpPr>
            <a:spLocks noGrp="1" noChangeArrowheads="1"/>
          </p:cNvSpPr>
          <p:nvPr>
            <p:ph type="body" sz="half" idx="2"/>
          </p:nvPr>
        </p:nvSpPr>
        <p:spPr>
          <a:xfrm>
            <a:off x="4495800" y="838200"/>
            <a:ext cx="4191000" cy="5791200"/>
          </a:xfrm>
          <a:solidFill>
            <a:srgbClr val="336633"/>
          </a:solidFill>
        </p:spPr>
        <p:txBody>
          <a:bodyPr/>
          <a:lstStyle/>
          <a:p>
            <a:pPr marL="228600" indent="-228600" algn="ctr" eaLnBrk="1" hangingPunct="1">
              <a:lnSpc>
                <a:spcPct val="90000"/>
              </a:lnSpc>
              <a:spcBef>
                <a:spcPct val="50000"/>
              </a:spcBef>
              <a:buFontTx/>
              <a:buNone/>
            </a:pPr>
            <a:r>
              <a:rPr lang="en-US" altLang="en-US" sz="1900" b="1" dirty="0">
                <a:solidFill>
                  <a:schemeClr val="bg1"/>
                </a:solidFill>
              </a:rPr>
              <a:t>Anti-Immigration</a:t>
            </a:r>
          </a:p>
          <a:p>
            <a:pPr marL="228600" indent="-228600" eaLnBrk="1" hangingPunct="1">
              <a:lnSpc>
                <a:spcPct val="90000"/>
              </a:lnSpc>
              <a:spcBef>
                <a:spcPct val="50000"/>
              </a:spcBef>
            </a:pPr>
            <a:r>
              <a:rPr lang="en-US" altLang="en-US" sz="1900" dirty="0">
                <a:solidFill>
                  <a:schemeClr val="bg1"/>
                </a:solidFill>
              </a:rPr>
              <a:t>Congress set Quotas for immigration based on existing US population (1921 &amp; 1924)</a:t>
            </a:r>
          </a:p>
          <a:p>
            <a:pPr marL="228600" indent="-228600" eaLnBrk="1" hangingPunct="1">
              <a:lnSpc>
                <a:spcPct val="90000"/>
              </a:lnSpc>
              <a:spcBef>
                <a:spcPct val="50000"/>
              </a:spcBef>
            </a:pPr>
            <a:r>
              <a:rPr lang="en-US" altLang="en-US" sz="1900" dirty="0">
                <a:solidFill>
                  <a:schemeClr val="bg1"/>
                </a:solidFill>
              </a:rPr>
              <a:t>Feared radical ideologies (fascism &amp; communism) would enter America with refugees</a:t>
            </a:r>
          </a:p>
          <a:p>
            <a:pPr marL="228600" indent="-228600" eaLnBrk="1" hangingPunct="1">
              <a:lnSpc>
                <a:spcPct val="90000"/>
              </a:lnSpc>
              <a:spcBef>
                <a:spcPct val="50000"/>
              </a:spcBef>
            </a:pPr>
            <a:r>
              <a:rPr lang="en-US" altLang="en-US" sz="1900" dirty="0">
                <a:solidFill>
                  <a:schemeClr val="bg1"/>
                </a:solidFill>
              </a:rPr>
              <a:t>Nativism Movement—belief that American society should be better for native born citizens than for immigrants</a:t>
            </a:r>
          </a:p>
          <a:p>
            <a:pPr marL="228600" indent="-228600" eaLnBrk="1" hangingPunct="1">
              <a:lnSpc>
                <a:spcPct val="90000"/>
              </a:lnSpc>
              <a:spcBef>
                <a:spcPct val="50000"/>
              </a:spcBef>
            </a:pPr>
            <a:r>
              <a:rPr lang="en-US" altLang="en-US" sz="1900" dirty="0">
                <a:solidFill>
                  <a:schemeClr val="bg1"/>
                </a:solidFill>
              </a:rPr>
              <a:t>Re-birth of the Ku Klux Klan</a:t>
            </a:r>
          </a:p>
          <a:p>
            <a:pPr marL="628650" lvl="1" indent="-228600" eaLnBrk="1" hangingPunct="1">
              <a:lnSpc>
                <a:spcPct val="90000"/>
              </a:lnSpc>
              <a:spcBef>
                <a:spcPct val="50000"/>
              </a:spcBef>
            </a:pPr>
            <a:r>
              <a:rPr lang="en-US" altLang="en-US" sz="1500" dirty="0">
                <a:solidFill>
                  <a:schemeClr val="bg1"/>
                </a:solidFill>
              </a:rPr>
              <a:t>Targeted racial, ethnic, political &amp; religious (Jews &amp; Catholics) minorities</a:t>
            </a:r>
          </a:p>
          <a:p>
            <a:pPr marL="628650" lvl="1" indent="-228600" eaLnBrk="1" hangingPunct="1">
              <a:lnSpc>
                <a:spcPct val="90000"/>
              </a:lnSpc>
              <a:spcBef>
                <a:spcPct val="50000"/>
              </a:spcBef>
            </a:pPr>
            <a:r>
              <a:rPr lang="en-US" altLang="en-US" sz="1500" dirty="0">
                <a:solidFill>
                  <a:schemeClr val="bg1"/>
                </a:solidFill>
              </a:rPr>
              <a:t>“Native White Protestant Supremacy”</a:t>
            </a:r>
          </a:p>
          <a:p>
            <a:pPr marL="628650" lvl="1" indent="-228600" eaLnBrk="1" hangingPunct="1">
              <a:lnSpc>
                <a:spcPct val="90000"/>
              </a:lnSpc>
              <a:spcBef>
                <a:spcPct val="50000"/>
              </a:spcBef>
            </a:pPr>
            <a:r>
              <a:rPr lang="en-US" altLang="en-US" sz="1500" dirty="0">
                <a:solidFill>
                  <a:schemeClr val="bg1"/>
                </a:solidFill>
              </a:rPr>
              <a:t>Gained popularity in rural Midwest—1913-1929—Wilson administration</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additive="base">
                                        <p:cTn id="7" dur="500" fill="hold"/>
                                        <p:tgtEl>
                                          <p:spTgt spid="5123"/>
                                        </p:tgtEl>
                                        <p:attrNameLst>
                                          <p:attrName>ppt_x</p:attrName>
                                        </p:attrNameLst>
                                      </p:cBhvr>
                                      <p:tavLst>
                                        <p:tav tm="0">
                                          <p:val>
                                            <p:strVal val="0-#ppt_w/2"/>
                                          </p:val>
                                        </p:tav>
                                        <p:tav tm="100000">
                                          <p:val>
                                            <p:strVal val="#ppt_x"/>
                                          </p:val>
                                        </p:tav>
                                      </p:tavLst>
                                    </p:anim>
                                    <p:anim calcmode="lin" valueType="num">
                                      <p:cBhvr additive="base">
                                        <p:cTn id="8" dur="500" fill="hold"/>
                                        <p:tgtEl>
                                          <p:spTgt spid="512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124"/>
                                        </p:tgtEl>
                                        <p:attrNameLst>
                                          <p:attrName>style.visibility</p:attrName>
                                        </p:attrNameLst>
                                      </p:cBhvr>
                                      <p:to>
                                        <p:strVal val="visible"/>
                                      </p:to>
                                    </p:set>
                                    <p:anim calcmode="lin" valueType="num">
                                      <p:cBhvr additive="base">
                                        <p:cTn id="13" dur="500" fill="hold"/>
                                        <p:tgtEl>
                                          <p:spTgt spid="5124"/>
                                        </p:tgtEl>
                                        <p:attrNameLst>
                                          <p:attrName>ppt_x</p:attrName>
                                        </p:attrNameLst>
                                      </p:cBhvr>
                                      <p:tavLst>
                                        <p:tav tm="0">
                                          <p:val>
                                            <p:strVal val="1+#ppt_w/2"/>
                                          </p:val>
                                        </p:tav>
                                        <p:tav tm="100000">
                                          <p:val>
                                            <p:strVal val="#ppt_x"/>
                                          </p:val>
                                        </p:tav>
                                      </p:tavLst>
                                    </p:anim>
                                    <p:anim calcmode="lin" valueType="num">
                                      <p:cBhvr additive="base">
                                        <p:cTn id="14" dur="500" fill="hold"/>
                                        <p:tgtEl>
                                          <p:spTgt spid="51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autoUpdateAnimBg="0"/>
      <p:bldP spid="5124"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a:latin typeface="Broadway" panose="04040905080B02020502" pitchFamily="82" charset="0"/>
              </a:rPr>
              <a:t>Henry Ford (1863-1947)</a:t>
            </a:r>
          </a:p>
        </p:txBody>
      </p:sp>
      <p:sp>
        <p:nvSpPr>
          <p:cNvPr id="3" name="Content Placeholder 2"/>
          <p:cNvSpPr>
            <a:spLocks noGrp="1"/>
          </p:cNvSpPr>
          <p:nvPr>
            <p:ph idx="1"/>
          </p:nvPr>
        </p:nvSpPr>
        <p:spPr>
          <a:xfrm>
            <a:off x="457200" y="914400"/>
            <a:ext cx="8229600" cy="5562600"/>
          </a:xfrm>
          <a:solidFill>
            <a:srgbClr val="F5F3AD"/>
          </a:solidFill>
        </p:spPr>
        <p:txBody>
          <a:bodyPr/>
          <a:lstStyle/>
          <a:p>
            <a:r>
              <a:rPr lang="en-US" sz="2000" dirty="0">
                <a:latin typeface="Arial" panose="020B0604020202020204" pitchFamily="34" charset="0"/>
                <a:cs typeface="Arial" panose="020B0604020202020204" pitchFamily="34" charset="0"/>
              </a:rPr>
              <a:t>Michigan machinist and mechanic who worked for Edison Electric—encouraged by Edison to develop his ideas</a:t>
            </a:r>
          </a:p>
          <a:p>
            <a:r>
              <a:rPr lang="en-US" altLang="en-US" sz="2000" dirty="0">
                <a:latin typeface="Arial" panose="020B0604020202020204" pitchFamily="34" charset="0"/>
                <a:cs typeface="Arial" panose="020B0604020202020204" pitchFamily="34" charset="0"/>
              </a:rPr>
              <a:t>Ford’s vision combined three main ideas.</a:t>
            </a:r>
          </a:p>
          <a:p>
            <a:pPr marL="914400" lvl="1" indent="-457200">
              <a:buFont typeface="+mj-lt"/>
              <a:buAutoNum type="arabicPeriod"/>
            </a:pPr>
            <a:r>
              <a:rPr lang="en-US" altLang="en-US" sz="2000" dirty="0">
                <a:latin typeface="Arial Narrow" panose="020B0606020202030204" pitchFamily="34" charset="0"/>
              </a:rPr>
              <a:t>Make cars simple and identical instead of doing highly expensive custom manufacturing</a:t>
            </a:r>
          </a:p>
          <a:p>
            <a:pPr marL="914400" lvl="1" indent="-457200">
              <a:buFont typeface="+mj-lt"/>
              <a:buAutoNum type="arabicPeriod"/>
            </a:pPr>
            <a:r>
              <a:rPr lang="en-US" altLang="en-US" sz="2000" dirty="0">
                <a:latin typeface="Arial Narrow" panose="020B0606020202030204" pitchFamily="34" charset="0"/>
              </a:rPr>
              <a:t>Make the process smooth, using interchangeable parts and moving belts.</a:t>
            </a:r>
            <a:endParaRPr lang="en-US" altLang="en-US" sz="2000" b="1" dirty="0">
              <a:latin typeface="Arial Narrow" panose="020B0606020202030204" pitchFamily="34" charset="0"/>
            </a:endParaRPr>
          </a:p>
          <a:p>
            <a:pPr marL="914400" lvl="1" indent="-457200">
              <a:buFont typeface="+mj-lt"/>
              <a:buAutoNum type="arabicPeriod"/>
            </a:pPr>
            <a:r>
              <a:rPr lang="en-US" altLang="en-US" sz="2000" dirty="0">
                <a:latin typeface="Arial Narrow" panose="020B0606020202030204" pitchFamily="34" charset="0"/>
              </a:rPr>
              <a:t>Determine how workers should move, and at what speed, to be the most productive.</a:t>
            </a:r>
          </a:p>
          <a:p>
            <a:pPr eaLnBrk="1" hangingPunct="1">
              <a:spcBef>
                <a:spcPct val="40000"/>
              </a:spcBef>
            </a:pPr>
            <a:r>
              <a:rPr lang="en-US" altLang="en-US" sz="2000" dirty="0">
                <a:latin typeface="Arial" panose="020B0604020202020204" pitchFamily="34" charset="0"/>
                <a:cs typeface="Arial" panose="020B0604020202020204" pitchFamily="34" charset="0"/>
              </a:rPr>
              <a:t>Ford had to fight in court against trusts &amp; monopolies just to start his company—modern capitalism &amp; free enterprise</a:t>
            </a:r>
          </a:p>
          <a:p>
            <a:pPr eaLnBrk="1" hangingPunct="1">
              <a:spcBef>
                <a:spcPct val="40000"/>
              </a:spcBef>
            </a:pPr>
            <a:r>
              <a:rPr lang="en-US" altLang="en-US" sz="2000" b="1" dirty="0">
                <a:latin typeface="Arial Narrow" panose="020B0606020202030204" pitchFamily="34" charset="0"/>
              </a:rPr>
              <a:t>assembly line</a:t>
            </a:r>
            <a:r>
              <a:rPr lang="en-US" altLang="en-US" sz="2000" dirty="0">
                <a:latin typeface="Arial Narrow" panose="020B0606020202030204" pitchFamily="34" charset="0"/>
              </a:rPr>
              <a:t>—sped up production, allowing for a 40-hour work week</a:t>
            </a:r>
          </a:p>
          <a:p>
            <a:pPr eaLnBrk="1" hangingPunct="1">
              <a:spcBef>
                <a:spcPct val="40000"/>
              </a:spcBef>
            </a:pPr>
            <a:r>
              <a:rPr lang="en-US" altLang="en-US" sz="2000" dirty="0">
                <a:latin typeface="Arial Narrow" panose="020B0606020202030204" pitchFamily="34" charset="0"/>
              </a:rPr>
              <a:t>By the 1920s Ford made a car every minute, dropping prices so that by 1929 there were about 22 million cars in America.</a:t>
            </a:r>
          </a:p>
          <a:p>
            <a:pPr eaLnBrk="1" hangingPunct="1">
              <a:spcBef>
                <a:spcPct val="40000"/>
              </a:spcBef>
            </a:pPr>
            <a:r>
              <a:rPr lang="en-US" altLang="en-US" sz="2000" dirty="0">
                <a:latin typeface="Arial Narrow" panose="020B0606020202030204" pitchFamily="34" charset="0"/>
              </a:rPr>
              <a:t>Raised wages and added benefits to treat his workers better—opposed unions</a:t>
            </a:r>
          </a:p>
          <a:p>
            <a:pPr eaLnBrk="1" hangingPunct="1">
              <a:spcBef>
                <a:spcPct val="40000"/>
              </a:spcBef>
            </a:pPr>
            <a:r>
              <a:rPr lang="en-US" altLang="en-US" sz="2000" dirty="0">
                <a:latin typeface="Arial Narrow" panose="020B0606020202030204" pitchFamily="34" charset="0"/>
                <a:cs typeface="Arial" panose="020B0604020202020204" pitchFamily="34" charset="0"/>
              </a:rPr>
              <a:t>Believed that automobiles were too useful for everyone to be limited to the rich</a:t>
            </a:r>
            <a:endParaRPr lang="en-US" altLang="en-US" sz="2400" dirty="0">
              <a:latin typeface="Arial" panose="020B0604020202020204" pitchFamily="34" charset="0"/>
              <a:cs typeface="Arial" panose="020B0604020202020204" pitchFamily="34" charset="0"/>
            </a:endParaRPr>
          </a:p>
          <a:p>
            <a:endParaRPr lang="en-US" sz="2400" dirty="0"/>
          </a:p>
          <a:p>
            <a:endParaRPr lang="en-US" sz="2400" dirty="0"/>
          </a:p>
        </p:txBody>
      </p:sp>
    </p:spTree>
    <p:extLst>
      <p:ext uri="{BB962C8B-B14F-4D97-AF65-F5344CB8AC3E}">
        <p14:creationId xmlns:p14="http://schemas.microsoft.com/office/powerpoint/2010/main" val="3203012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82588" y="950913"/>
            <a:ext cx="2741612" cy="5562600"/>
            <a:chOff x="336" y="1248"/>
            <a:chExt cx="1584" cy="2448"/>
          </a:xfrm>
        </p:grpSpPr>
        <p:sp>
          <p:nvSpPr>
            <p:cNvPr id="10255" name="Rectangle 3"/>
            <p:cNvSpPr>
              <a:spLocks noChangeArrowheads="1"/>
            </p:cNvSpPr>
            <p:nvPr/>
          </p:nvSpPr>
          <p:spPr bwMode="auto">
            <a:xfrm>
              <a:off x="336" y="1248"/>
              <a:ext cx="1584" cy="2448"/>
            </a:xfrm>
            <a:prstGeom prst="rect">
              <a:avLst/>
            </a:prstGeom>
            <a:solidFill>
              <a:srgbClr val="336633"/>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latin typeface="Arial Narrow" panose="020B0606020202030204" pitchFamily="34" charset="0"/>
              </a:endParaRPr>
            </a:p>
          </p:txBody>
        </p:sp>
        <p:sp>
          <p:nvSpPr>
            <p:cNvPr id="10256" name="Text Box 4"/>
            <p:cNvSpPr txBox="1">
              <a:spLocks noChangeArrowheads="1"/>
            </p:cNvSpPr>
            <p:nvPr/>
          </p:nvSpPr>
          <p:spPr bwMode="auto">
            <a:xfrm>
              <a:off x="336" y="1296"/>
              <a:ext cx="1577" cy="2131"/>
            </a:xfrm>
            <a:prstGeom prst="rect">
              <a:avLst/>
            </a:prstGeom>
            <a:solidFill>
              <a:srgbClr val="3366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000" b="1">
                  <a:solidFill>
                    <a:schemeClr val="bg1"/>
                  </a:solidFill>
                  <a:latin typeface="Arial Narrow" panose="020B0606020202030204" pitchFamily="34" charset="0"/>
                </a:rPr>
                <a:t>Car Effects</a:t>
              </a:r>
              <a:endParaRPr lang="en-US" altLang="en-US" sz="2000">
                <a:solidFill>
                  <a:schemeClr val="bg1"/>
                </a:solidFill>
                <a:latin typeface="Arial Narrow" panose="020B0606020202030204" pitchFamily="34" charset="0"/>
              </a:endParaRPr>
            </a:p>
            <a:p>
              <a:pPr eaLnBrk="1" hangingPunct="1">
                <a:spcBef>
                  <a:spcPct val="50000"/>
                </a:spcBef>
              </a:pPr>
              <a:r>
                <a:rPr lang="en-US" altLang="en-US" sz="2000">
                  <a:solidFill>
                    <a:schemeClr val="bg1"/>
                  </a:solidFill>
                  <a:latin typeface="Arial Narrow" panose="020B0606020202030204" pitchFamily="34" charset="0"/>
                </a:rPr>
                <a:t>Demand for steel, rubber, glass, and other car materials soared.</a:t>
              </a:r>
            </a:p>
            <a:p>
              <a:pPr eaLnBrk="1" hangingPunct="1">
                <a:spcBef>
                  <a:spcPct val="50000"/>
                </a:spcBef>
              </a:pPr>
              <a:r>
                <a:rPr lang="en-US" altLang="en-US" sz="2000">
                  <a:solidFill>
                    <a:schemeClr val="bg1"/>
                  </a:solidFill>
                  <a:latin typeface="Arial Narrow" panose="020B0606020202030204" pitchFamily="34" charset="0"/>
                </a:rPr>
                <a:t>Auto repair shops and filling stations sprang up.</a:t>
              </a:r>
            </a:p>
            <a:p>
              <a:pPr eaLnBrk="1" hangingPunct="1">
                <a:spcBef>
                  <a:spcPct val="50000"/>
                </a:spcBef>
              </a:pPr>
              <a:r>
                <a:rPr lang="en-US" altLang="en-US" sz="2000">
                  <a:solidFill>
                    <a:schemeClr val="bg1"/>
                  </a:solidFill>
                  <a:latin typeface="Arial Narrow" panose="020B0606020202030204" pitchFamily="34" charset="0"/>
                </a:rPr>
                <a:t>Motels and restaurants arose to meet travelers’ needs.</a:t>
              </a:r>
            </a:p>
            <a:p>
              <a:pPr eaLnBrk="1" hangingPunct="1">
                <a:spcBef>
                  <a:spcPct val="50000"/>
                </a:spcBef>
              </a:pPr>
              <a:r>
                <a:rPr lang="en-US" altLang="en-US" sz="2000">
                  <a:solidFill>
                    <a:schemeClr val="bg1"/>
                  </a:solidFill>
                  <a:latin typeface="Arial Narrow" panose="020B0606020202030204" pitchFamily="34" charset="0"/>
                </a:rPr>
                <a:t>Landowners who found petroleum on their property became rich.</a:t>
              </a:r>
            </a:p>
          </p:txBody>
        </p:sp>
      </p:grpSp>
      <p:grpSp>
        <p:nvGrpSpPr>
          <p:cNvPr id="3" name="Group 5"/>
          <p:cNvGrpSpPr>
            <a:grpSpLocks/>
          </p:cNvGrpSpPr>
          <p:nvPr/>
        </p:nvGrpSpPr>
        <p:grpSpPr bwMode="auto">
          <a:xfrm>
            <a:off x="3124200" y="950913"/>
            <a:ext cx="2741613" cy="5562600"/>
            <a:chOff x="2064" y="1152"/>
            <a:chExt cx="1808" cy="3069"/>
          </a:xfrm>
        </p:grpSpPr>
        <p:sp>
          <p:nvSpPr>
            <p:cNvPr id="10253" name="Rectangle 6"/>
            <p:cNvSpPr>
              <a:spLocks noChangeArrowheads="1"/>
            </p:cNvSpPr>
            <p:nvPr/>
          </p:nvSpPr>
          <p:spPr bwMode="auto">
            <a:xfrm>
              <a:off x="2064" y="1152"/>
              <a:ext cx="1808" cy="3069"/>
            </a:xfrm>
            <a:prstGeom prst="rect">
              <a:avLst/>
            </a:prstGeom>
            <a:solidFill>
              <a:srgbClr val="669966"/>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latin typeface="Arial Narrow" panose="020B0606020202030204" pitchFamily="34" charset="0"/>
              </a:endParaRPr>
            </a:p>
          </p:txBody>
        </p:sp>
        <p:sp>
          <p:nvSpPr>
            <p:cNvPr id="10254" name="Text Box 7"/>
            <p:cNvSpPr txBox="1">
              <a:spLocks noChangeArrowheads="1"/>
            </p:cNvSpPr>
            <p:nvPr/>
          </p:nvSpPr>
          <p:spPr bwMode="auto">
            <a:xfrm>
              <a:off x="2177" y="1206"/>
              <a:ext cx="1600" cy="3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000" b="1">
                  <a:solidFill>
                    <a:schemeClr val="bg1"/>
                  </a:solidFill>
                  <a:latin typeface="Arial Narrow" panose="020B0606020202030204" pitchFamily="34" charset="0"/>
                </a:rPr>
                <a:t>Cities and Suburbs</a:t>
              </a:r>
            </a:p>
            <a:p>
              <a:pPr eaLnBrk="1" hangingPunct="1">
                <a:spcBef>
                  <a:spcPct val="50000"/>
                </a:spcBef>
              </a:pPr>
              <a:r>
                <a:rPr lang="en-US" altLang="en-US" sz="2000">
                  <a:solidFill>
                    <a:schemeClr val="bg1"/>
                  </a:solidFill>
                  <a:latin typeface="Arial Narrow" panose="020B0606020202030204" pitchFamily="34" charset="0"/>
                </a:rPr>
                <a:t>Detroit, Michigan, grew when Ford based his plants there, and other automakers followed.</a:t>
              </a:r>
            </a:p>
            <a:p>
              <a:pPr eaLnBrk="1" hangingPunct="1">
                <a:spcBef>
                  <a:spcPct val="50000"/>
                </a:spcBef>
              </a:pPr>
              <a:r>
                <a:rPr lang="en-US" altLang="en-US" sz="2000">
                  <a:solidFill>
                    <a:schemeClr val="bg1"/>
                  </a:solidFill>
                  <a:latin typeface="Arial Narrow" panose="020B0606020202030204" pitchFamily="34" charset="0"/>
                </a:rPr>
                <a:t>Other midwestern cities, like Akron, Ohio, boomed by making car necessities like rubber and tires.</a:t>
              </a:r>
              <a:endParaRPr lang="en-US" altLang="en-US" sz="2000" b="1">
                <a:solidFill>
                  <a:schemeClr val="bg1"/>
                </a:solidFill>
                <a:latin typeface="Arial Narrow" panose="020B0606020202030204" pitchFamily="34" charset="0"/>
              </a:endParaRPr>
            </a:p>
            <a:p>
              <a:pPr eaLnBrk="1" hangingPunct="1">
                <a:spcBef>
                  <a:spcPct val="50000"/>
                </a:spcBef>
              </a:pPr>
              <a:r>
                <a:rPr lang="en-US" altLang="en-US" sz="2000" b="1">
                  <a:solidFill>
                    <a:schemeClr val="bg1"/>
                  </a:solidFill>
                  <a:latin typeface="Arial Narrow" panose="020B0606020202030204" pitchFamily="34" charset="0"/>
                </a:rPr>
                <a:t>Suburbs</a:t>
              </a:r>
              <a:r>
                <a:rPr lang="en-US" altLang="en-US" sz="2000">
                  <a:solidFill>
                    <a:schemeClr val="bg1"/>
                  </a:solidFill>
                  <a:latin typeface="Arial Narrow" panose="020B0606020202030204" pitchFamily="34" charset="0"/>
                </a:rPr>
                <a:t>,</a:t>
              </a:r>
              <a:r>
                <a:rPr lang="en-US" altLang="en-US" sz="2000" b="1">
                  <a:solidFill>
                    <a:schemeClr val="bg1"/>
                  </a:solidFill>
                  <a:latin typeface="Arial Narrow" panose="020B0606020202030204" pitchFamily="34" charset="0"/>
                </a:rPr>
                <a:t> </a:t>
              </a:r>
              <a:r>
                <a:rPr lang="en-US" altLang="en-US" sz="2000">
                  <a:solidFill>
                    <a:schemeClr val="bg1"/>
                  </a:solidFill>
                  <a:latin typeface="Arial Narrow" panose="020B0606020202030204" pitchFamily="34" charset="0"/>
                </a:rPr>
                <a:t>which started thanks to trolley lines, grew with car travel.</a:t>
              </a:r>
              <a:endParaRPr lang="en-US" altLang="en-US" sz="2000" b="1">
                <a:solidFill>
                  <a:schemeClr val="bg1"/>
                </a:solidFill>
                <a:latin typeface="Arial Narrow" panose="020B0606020202030204" pitchFamily="34" charset="0"/>
              </a:endParaRPr>
            </a:p>
          </p:txBody>
        </p:sp>
      </p:grpSp>
      <p:sp>
        <p:nvSpPr>
          <p:cNvPr id="8200" name="Rectangle 8"/>
          <p:cNvSpPr>
            <a:spLocks noGrp="1" noChangeArrowheads="1"/>
          </p:cNvSpPr>
          <p:nvPr>
            <p:ph type="title"/>
          </p:nvPr>
        </p:nvSpPr>
        <p:spPr>
          <a:xfrm>
            <a:off x="381000" y="152400"/>
            <a:ext cx="8077200" cy="711200"/>
          </a:xfrm>
        </p:spPr>
        <p:txBody>
          <a:bodyPr anchor="t"/>
          <a:lstStyle/>
          <a:p>
            <a:pPr eaLnBrk="1" hangingPunct="1">
              <a:defRPr/>
            </a:pPr>
            <a:r>
              <a:rPr lang="en-US" sz="4200" dirty="0">
                <a:latin typeface="Broadway" panose="04040905080B02020502" pitchFamily="82" charset="0"/>
              </a:rPr>
              <a:t>Industry Changes Society</a:t>
            </a:r>
            <a:endParaRPr lang="en-US" sz="5200" dirty="0">
              <a:effectLst>
                <a:outerShdw blurRad="38100" dist="38100" dir="2700000" algn="tl">
                  <a:srgbClr val="C0C0C0"/>
                </a:outerShdw>
              </a:effectLst>
              <a:latin typeface="Broadway" panose="04040905080B02020502" pitchFamily="82" charset="0"/>
            </a:endParaRPr>
          </a:p>
        </p:txBody>
      </p:sp>
      <p:grpSp>
        <p:nvGrpSpPr>
          <p:cNvPr id="4" name="Group 12"/>
          <p:cNvGrpSpPr>
            <a:grpSpLocks/>
          </p:cNvGrpSpPr>
          <p:nvPr/>
        </p:nvGrpSpPr>
        <p:grpSpPr bwMode="auto">
          <a:xfrm>
            <a:off x="5868988" y="950913"/>
            <a:ext cx="2741612" cy="5678487"/>
            <a:chOff x="3504" y="1248"/>
            <a:chExt cx="1584" cy="2499"/>
          </a:xfrm>
        </p:grpSpPr>
        <p:grpSp>
          <p:nvGrpSpPr>
            <p:cNvPr id="10249" name="Group 13"/>
            <p:cNvGrpSpPr>
              <a:grpSpLocks/>
            </p:cNvGrpSpPr>
            <p:nvPr/>
          </p:nvGrpSpPr>
          <p:grpSpPr bwMode="auto">
            <a:xfrm>
              <a:off x="3504" y="1248"/>
              <a:ext cx="1584" cy="2448"/>
              <a:chOff x="3504" y="1248"/>
              <a:chExt cx="1584" cy="2448"/>
            </a:xfrm>
          </p:grpSpPr>
          <p:sp>
            <p:nvSpPr>
              <p:cNvPr id="10251" name="Rectangle 14"/>
              <p:cNvSpPr>
                <a:spLocks noChangeArrowheads="1"/>
              </p:cNvSpPr>
              <p:nvPr/>
            </p:nvSpPr>
            <p:spPr bwMode="auto">
              <a:xfrm>
                <a:off x="3504" y="1248"/>
                <a:ext cx="1539" cy="2448"/>
              </a:xfrm>
              <a:prstGeom prst="rect">
                <a:avLst/>
              </a:prstGeom>
              <a:solidFill>
                <a:srgbClr val="336633"/>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latin typeface="Arial Narrow" panose="020B0606020202030204" pitchFamily="34" charset="0"/>
                </a:endParaRPr>
              </a:p>
            </p:txBody>
          </p:sp>
          <p:sp>
            <p:nvSpPr>
              <p:cNvPr id="10252" name="Text Box 15"/>
              <p:cNvSpPr txBox="1">
                <a:spLocks noChangeArrowheads="1"/>
              </p:cNvSpPr>
              <p:nvPr/>
            </p:nvSpPr>
            <p:spPr bwMode="auto">
              <a:xfrm>
                <a:off x="3504" y="1296"/>
                <a:ext cx="1584"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n-US" altLang="en-US" sz="2000">
                  <a:solidFill>
                    <a:schemeClr val="bg1"/>
                  </a:solidFill>
                  <a:latin typeface="Arial Narrow" panose="020B0606020202030204" pitchFamily="34" charset="0"/>
                </a:endParaRPr>
              </a:p>
              <a:p>
                <a:pPr algn="ctr" eaLnBrk="1" hangingPunct="1">
                  <a:spcBef>
                    <a:spcPct val="50000"/>
                  </a:spcBef>
                  <a:buFontTx/>
                  <a:buNone/>
                </a:pPr>
                <a:endParaRPr lang="en-US" altLang="en-US" sz="2000">
                  <a:solidFill>
                    <a:schemeClr val="bg1"/>
                  </a:solidFill>
                  <a:latin typeface="Arial Narrow" panose="020B0606020202030204" pitchFamily="34" charset="0"/>
                </a:endParaRPr>
              </a:p>
            </p:txBody>
          </p:sp>
        </p:grpSp>
        <p:sp>
          <p:nvSpPr>
            <p:cNvPr id="10250" name="Rectangle 16"/>
            <p:cNvSpPr>
              <a:spLocks noChangeArrowheads="1"/>
            </p:cNvSpPr>
            <p:nvPr/>
          </p:nvSpPr>
          <p:spPr bwMode="auto">
            <a:xfrm>
              <a:off x="3552" y="1296"/>
              <a:ext cx="1392" cy="2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231775" indent="-2317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90000"/>
                </a:lnSpc>
                <a:spcBef>
                  <a:spcPct val="50000"/>
                </a:spcBef>
                <a:buFontTx/>
                <a:buNone/>
              </a:pPr>
              <a:r>
                <a:rPr lang="en-US" altLang="en-US" sz="2000" b="1">
                  <a:solidFill>
                    <a:schemeClr val="bg1"/>
                  </a:solidFill>
                  <a:latin typeface="Arial Narrow" panose="020B0606020202030204" pitchFamily="34" charset="0"/>
                </a:rPr>
                <a:t>Tourism</a:t>
              </a:r>
              <a:endParaRPr lang="en-US" altLang="en-US" sz="2000">
                <a:solidFill>
                  <a:schemeClr val="bg1"/>
                </a:solidFill>
                <a:latin typeface="Arial Narrow" panose="020B0606020202030204" pitchFamily="34" charset="0"/>
              </a:endParaRPr>
            </a:p>
            <a:p>
              <a:pPr eaLnBrk="1" hangingPunct="1">
                <a:lnSpc>
                  <a:spcPct val="90000"/>
                </a:lnSpc>
                <a:spcBef>
                  <a:spcPct val="50000"/>
                </a:spcBef>
              </a:pPr>
              <a:r>
                <a:rPr lang="en-US" altLang="en-US" sz="2000">
                  <a:solidFill>
                    <a:schemeClr val="bg1"/>
                  </a:solidFill>
                  <a:latin typeface="Arial Narrow" panose="020B0606020202030204" pitchFamily="34" charset="0"/>
                </a:rPr>
                <a:t>Freedom to travel by car produced a new tourism industry.</a:t>
              </a:r>
            </a:p>
            <a:p>
              <a:pPr eaLnBrk="1" hangingPunct="1">
                <a:lnSpc>
                  <a:spcPct val="90000"/>
                </a:lnSpc>
                <a:spcBef>
                  <a:spcPct val="50000"/>
                </a:spcBef>
              </a:pPr>
              <a:r>
                <a:rPr lang="en-US" altLang="en-US" sz="2000">
                  <a:solidFill>
                    <a:schemeClr val="bg1"/>
                  </a:solidFill>
                  <a:latin typeface="Arial Narrow" panose="020B0606020202030204" pitchFamily="34" charset="0"/>
                </a:rPr>
                <a:t>Before the auto boom, Florida attracted mostly the wealthy, but cars brought tourists by the thousands.</a:t>
              </a:r>
            </a:p>
            <a:p>
              <a:pPr eaLnBrk="1" hangingPunct="1">
                <a:lnSpc>
                  <a:spcPct val="90000"/>
                </a:lnSpc>
                <a:spcBef>
                  <a:spcPct val="50000"/>
                </a:spcBef>
              </a:pPr>
              <a:r>
                <a:rPr lang="en-US" altLang="en-US" sz="2000">
                  <a:solidFill>
                    <a:schemeClr val="bg1"/>
                  </a:solidFill>
                  <a:latin typeface="Arial Narrow" panose="020B0606020202030204" pitchFamily="34" charset="0"/>
                </a:rPr>
                <a:t>Buyers snatched up land, causing prices to rise.</a:t>
              </a:r>
            </a:p>
            <a:p>
              <a:pPr eaLnBrk="1" hangingPunct="1">
                <a:lnSpc>
                  <a:spcPct val="90000"/>
                </a:lnSpc>
                <a:spcBef>
                  <a:spcPct val="50000"/>
                </a:spcBef>
              </a:pPr>
              <a:r>
                <a:rPr lang="en-US" altLang="en-US" sz="2000">
                  <a:solidFill>
                    <a:schemeClr val="bg1"/>
                  </a:solidFill>
                  <a:latin typeface="Arial Narrow" panose="020B0606020202030204" pitchFamily="34" charset="0"/>
                </a:rPr>
                <a:t>Some Florida swamps were drained to put up  housing.</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304800"/>
            <a:ext cx="8077200" cy="762000"/>
          </a:xfrm>
        </p:spPr>
        <p:txBody>
          <a:bodyPr anchor="t"/>
          <a:lstStyle/>
          <a:p>
            <a:pPr eaLnBrk="1" hangingPunct="1">
              <a:defRPr/>
            </a:pPr>
            <a:r>
              <a:rPr lang="en-US" sz="4200" dirty="0">
                <a:latin typeface="Broadway" panose="04040905080B02020502" pitchFamily="82" charset="0"/>
              </a:rPr>
              <a:t>The New Consumer</a:t>
            </a:r>
            <a:endParaRPr lang="en-US" sz="5200" dirty="0">
              <a:effectLst>
                <a:outerShdw blurRad="38100" dist="38100" dir="2700000" algn="tl">
                  <a:srgbClr val="C0C0C0"/>
                </a:outerShdw>
              </a:effectLst>
              <a:latin typeface="Broadway" panose="04040905080B02020502" pitchFamily="82" charset="0"/>
            </a:endParaRPr>
          </a:p>
        </p:txBody>
      </p:sp>
      <p:grpSp>
        <p:nvGrpSpPr>
          <p:cNvPr id="2" name="Group 5"/>
          <p:cNvGrpSpPr>
            <a:grpSpLocks/>
          </p:cNvGrpSpPr>
          <p:nvPr/>
        </p:nvGrpSpPr>
        <p:grpSpPr bwMode="auto">
          <a:xfrm>
            <a:off x="4724400" y="1760538"/>
            <a:ext cx="3886199" cy="4888469"/>
            <a:chOff x="3504" y="1248"/>
            <a:chExt cx="1539" cy="2456"/>
          </a:xfrm>
        </p:grpSpPr>
        <p:grpSp>
          <p:nvGrpSpPr>
            <p:cNvPr id="11276" name="Group 6"/>
            <p:cNvGrpSpPr>
              <a:grpSpLocks/>
            </p:cNvGrpSpPr>
            <p:nvPr/>
          </p:nvGrpSpPr>
          <p:grpSpPr bwMode="auto">
            <a:xfrm>
              <a:off x="3504" y="1248"/>
              <a:ext cx="1539" cy="2456"/>
              <a:chOff x="3504" y="1248"/>
              <a:chExt cx="1539" cy="2456"/>
            </a:xfrm>
          </p:grpSpPr>
          <p:sp>
            <p:nvSpPr>
              <p:cNvPr id="11278" name="Rectangle 7"/>
              <p:cNvSpPr>
                <a:spLocks noChangeArrowheads="1"/>
              </p:cNvSpPr>
              <p:nvPr/>
            </p:nvSpPr>
            <p:spPr bwMode="auto">
              <a:xfrm>
                <a:off x="3504" y="1248"/>
                <a:ext cx="1539" cy="2448"/>
              </a:xfrm>
              <a:prstGeom prst="rect">
                <a:avLst/>
              </a:prstGeom>
              <a:solidFill>
                <a:srgbClr val="336633"/>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b="1">
                  <a:latin typeface="Arial Narrow" panose="020B0606020202030204" pitchFamily="34" charset="0"/>
                </a:endParaRPr>
              </a:p>
            </p:txBody>
          </p:sp>
          <p:sp>
            <p:nvSpPr>
              <p:cNvPr id="11279" name="Text Box 8"/>
              <p:cNvSpPr txBox="1">
                <a:spLocks noChangeArrowheads="1"/>
              </p:cNvSpPr>
              <p:nvPr/>
            </p:nvSpPr>
            <p:spPr bwMode="auto">
              <a:xfrm>
                <a:off x="3504" y="1292"/>
                <a:ext cx="1539" cy="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b="1" u="sng" dirty="0">
                    <a:solidFill>
                      <a:schemeClr val="bg1"/>
                    </a:solidFill>
                    <a:latin typeface="Arial Narrow" panose="020B0606020202030204" pitchFamily="34" charset="0"/>
                  </a:rPr>
                  <a:t>New Ways to Pay</a:t>
                </a:r>
              </a:p>
              <a:p>
                <a:pPr marL="285750" indent="-285750" eaLnBrk="1" hangingPunct="1">
                  <a:spcBef>
                    <a:spcPct val="40000"/>
                  </a:spcBef>
                </a:pPr>
                <a:r>
                  <a:rPr lang="en-US" altLang="en-US" sz="1800" b="1" dirty="0">
                    <a:solidFill>
                      <a:schemeClr val="bg1"/>
                    </a:solidFill>
                    <a:latin typeface="Arial Narrow" panose="020B0606020202030204" pitchFamily="34" charset="0"/>
                  </a:rPr>
                  <a:t>In the early 1900s, borrowing money was rare (houses, pianos, or sewing machines)</a:t>
                </a:r>
              </a:p>
              <a:p>
                <a:pPr marL="285750" indent="-285750" eaLnBrk="1" hangingPunct="1">
                  <a:spcBef>
                    <a:spcPct val="40000"/>
                  </a:spcBef>
                </a:pPr>
                <a:r>
                  <a:rPr lang="en-US" altLang="en-US" sz="1800" b="1" dirty="0">
                    <a:solidFill>
                      <a:schemeClr val="bg1"/>
                    </a:solidFill>
                    <a:latin typeface="Arial Narrow" panose="020B0606020202030204" pitchFamily="34" charset="0"/>
                  </a:rPr>
                  <a:t>In the 1920s, installment buying, or paying for an item over time in small payments, became popular—credit</a:t>
                </a:r>
              </a:p>
              <a:p>
                <a:pPr marL="285750" indent="-285750" eaLnBrk="1" hangingPunct="1">
                  <a:spcBef>
                    <a:spcPct val="40000"/>
                  </a:spcBef>
                </a:pPr>
                <a:r>
                  <a:rPr lang="en-US" altLang="en-US" sz="1800" b="1" dirty="0">
                    <a:solidFill>
                      <a:schemeClr val="bg1"/>
                    </a:solidFill>
                    <a:latin typeface="Arial Narrow" panose="020B0606020202030204" pitchFamily="34" charset="0"/>
                  </a:rPr>
                  <a:t>By 1930, 90 percent of durable goods were bought on credit.</a:t>
                </a:r>
              </a:p>
              <a:p>
                <a:pPr marL="285750" indent="-285750" eaLnBrk="1" hangingPunct="1">
                  <a:spcBef>
                    <a:spcPct val="40000"/>
                  </a:spcBef>
                </a:pPr>
                <a:r>
                  <a:rPr lang="en-US" altLang="en-US" sz="1800" b="1" dirty="0">
                    <a:solidFill>
                      <a:schemeClr val="bg1"/>
                    </a:solidFill>
                    <a:latin typeface="Arial Narrow" panose="020B0606020202030204" pitchFamily="34" charset="0"/>
                  </a:rPr>
                  <a:t>Advertisers told consumers they could “get what they want now” and with small payments they would “barely miss the money.”</a:t>
                </a:r>
              </a:p>
              <a:p>
                <a:pPr marL="285750" indent="-285750" eaLnBrk="1" hangingPunct="1">
                  <a:spcBef>
                    <a:spcPct val="40000"/>
                  </a:spcBef>
                </a:pPr>
                <a:endParaRPr lang="en-US" altLang="en-US" sz="1800" b="1" dirty="0">
                  <a:solidFill>
                    <a:schemeClr val="bg1"/>
                  </a:solidFill>
                  <a:latin typeface="Arial Narrow" panose="020B0606020202030204" pitchFamily="34" charset="0"/>
                </a:endParaRPr>
              </a:p>
            </p:txBody>
          </p:sp>
        </p:grpSp>
        <p:sp>
          <p:nvSpPr>
            <p:cNvPr id="11277" name="Rectangle 9"/>
            <p:cNvSpPr>
              <a:spLocks noChangeArrowheads="1"/>
            </p:cNvSpPr>
            <p:nvPr/>
          </p:nvSpPr>
          <p:spPr bwMode="auto">
            <a:xfrm>
              <a:off x="3552" y="1292"/>
              <a:ext cx="1392"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119063" indent="-1190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110000"/>
                </a:lnSpc>
                <a:spcBef>
                  <a:spcPct val="50000"/>
                </a:spcBef>
                <a:buFont typeface="Times" panose="02020603050405020304" pitchFamily="18" charset="0"/>
                <a:buNone/>
              </a:pPr>
              <a:endParaRPr lang="en-US" altLang="en-US" sz="1800" b="1" dirty="0">
                <a:solidFill>
                  <a:schemeClr val="bg1"/>
                </a:solidFill>
                <a:latin typeface="Arial Narrow" panose="020B0606020202030204" pitchFamily="34" charset="0"/>
              </a:endParaRPr>
            </a:p>
          </p:txBody>
        </p:sp>
      </p:grpSp>
      <p:grpSp>
        <p:nvGrpSpPr>
          <p:cNvPr id="11270" name="Group 10"/>
          <p:cNvGrpSpPr>
            <a:grpSpLocks/>
          </p:cNvGrpSpPr>
          <p:nvPr/>
        </p:nvGrpSpPr>
        <p:grpSpPr bwMode="auto">
          <a:xfrm>
            <a:off x="533400" y="1066800"/>
            <a:ext cx="8077199" cy="646113"/>
            <a:chOff x="336" y="841"/>
            <a:chExt cx="4752" cy="1399"/>
          </a:xfrm>
        </p:grpSpPr>
        <p:sp>
          <p:nvSpPr>
            <p:cNvPr id="11274" name="Rectangle 11"/>
            <p:cNvSpPr>
              <a:spLocks noChangeArrowheads="1"/>
            </p:cNvSpPr>
            <p:nvPr/>
          </p:nvSpPr>
          <p:spPr bwMode="auto">
            <a:xfrm>
              <a:off x="336" y="841"/>
              <a:ext cx="4752" cy="1271"/>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b="1">
                <a:latin typeface="Arial Narrow" panose="020B0606020202030204" pitchFamily="34" charset="0"/>
              </a:endParaRPr>
            </a:p>
          </p:txBody>
        </p:sp>
        <p:sp>
          <p:nvSpPr>
            <p:cNvPr id="11275" name="Text Box 12"/>
            <p:cNvSpPr txBox="1">
              <a:spLocks noChangeArrowheads="1"/>
            </p:cNvSpPr>
            <p:nvPr/>
          </p:nvSpPr>
          <p:spPr bwMode="auto">
            <a:xfrm>
              <a:off x="336" y="841"/>
              <a:ext cx="4752" cy="1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6688" indent="-16668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40000"/>
                </a:spcBef>
              </a:pPr>
              <a:r>
                <a:rPr lang="en-US" altLang="en-US" sz="1800" b="1" dirty="0">
                  <a:latin typeface="Arial Narrow" panose="020B0606020202030204" pitchFamily="34" charset="0"/>
                </a:rPr>
                <a:t>During the 1920s, an explosion of new products, experiences, and forms of communication stimulated the economy.</a:t>
              </a:r>
            </a:p>
          </p:txBody>
        </p:sp>
      </p:grpSp>
      <p:grpSp>
        <p:nvGrpSpPr>
          <p:cNvPr id="5" name="Group 13"/>
          <p:cNvGrpSpPr>
            <a:grpSpLocks/>
          </p:cNvGrpSpPr>
          <p:nvPr/>
        </p:nvGrpSpPr>
        <p:grpSpPr bwMode="auto">
          <a:xfrm>
            <a:off x="533400" y="1760538"/>
            <a:ext cx="4062218" cy="4868862"/>
            <a:chOff x="336" y="2203"/>
            <a:chExt cx="1536" cy="1536"/>
          </a:xfrm>
        </p:grpSpPr>
        <p:sp>
          <p:nvSpPr>
            <p:cNvPr id="11272" name="Rectangle 14"/>
            <p:cNvSpPr>
              <a:spLocks noChangeArrowheads="1"/>
            </p:cNvSpPr>
            <p:nvPr/>
          </p:nvSpPr>
          <p:spPr bwMode="auto">
            <a:xfrm>
              <a:off x="336" y="2203"/>
              <a:ext cx="1536" cy="1536"/>
            </a:xfrm>
            <a:prstGeom prst="rect">
              <a:avLst/>
            </a:prstGeom>
            <a:solidFill>
              <a:srgbClr val="336633"/>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b="1">
                <a:latin typeface="Arial Narrow" panose="020B0606020202030204" pitchFamily="34" charset="0"/>
              </a:endParaRPr>
            </a:p>
          </p:txBody>
        </p:sp>
        <p:sp>
          <p:nvSpPr>
            <p:cNvPr id="11273" name="Text Box 15"/>
            <p:cNvSpPr txBox="1">
              <a:spLocks noChangeArrowheads="1"/>
            </p:cNvSpPr>
            <p:nvPr/>
          </p:nvSpPr>
          <p:spPr bwMode="auto">
            <a:xfrm>
              <a:off x="336" y="2234"/>
              <a:ext cx="1529" cy="1471"/>
            </a:xfrm>
            <a:prstGeom prst="rect">
              <a:avLst/>
            </a:prstGeom>
            <a:solidFill>
              <a:srgbClr val="3366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9863" indent="-1698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 typeface="Times" panose="02020603050405020304" pitchFamily="18" charset="0"/>
                <a:buNone/>
              </a:pPr>
              <a:r>
                <a:rPr lang="en-US" altLang="en-US" sz="1800" b="1" u="sng" dirty="0">
                  <a:solidFill>
                    <a:schemeClr val="bg1"/>
                  </a:solidFill>
                  <a:latin typeface="Arial Narrow" panose="020B0606020202030204" pitchFamily="34" charset="0"/>
                </a:rPr>
                <a:t>New Products</a:t>
              </a:r>
            </a:p>
            <a:p>
              <a:pPr eaLnBrk="1" hangingPunct="1">
                <a:spcBef>
                  <a:spcPct val="50000"/>
                </a:spcBef>
                <a:buFont typeface="Times" panose="02020603050405020304" pitchFamily="18" charset="0"/>
                <a:buChar char="•"/>
              </a:pPr>
              <a:r>
                <a:rPr lang="en-US" altLang="en-US" sz="1800" b="1" dirty="0">
                  <a:solidFill>
                    <a:schemeClr val="bg1"/>
                  </a:solidFill>
                  <a:latin typeface="Arial Narrow" panose="020B0606020202030204" pitchFamily="34" charset="0"/>
                </a:rPr>
                <a:t>Electric power in homes led to electric appliances</a:t>
              </a:r>
            </a:p>
            <a:p>
              <a:pPr eaLnBrk="1" hangingPunct="1">
                <a:spcBef>
                  <a:spcPct val="50000"/>
                </a:spcBef>
                <a:buFont typeface="Times" panose="02020603050405020304" pitchFamily="18" charset="0"/>
                <a:buChar char="•"/>
              </a:pPr>
              <a:r>
                <a:rPr lang="en-US" altLang="en-US" sz="1800" b="1" dirty="0">
                  <a:solidFill>
                    <a:schemeClr val="bg1"/>
                  </a:solidFill>
                  <a:latin typeface="Arial Narrow" panose="020B0606020202030204" pitchFamily="34" charset="0"/>
                </a:rPr>
                <a:t>Radio connected the world—by 1929, found in  40% of  homes—family activity</a:t>
              </a:r>
            </a:p>
            <a:p>
              <a:pPr eaLnBrk="1" hangingPunct="1">
                <a:spcBef>
                  <a:spcPct val="50000"/>
                </a:spcBef>
                <a:buFont typeface="Times" panose="02020603050405020304" pitchFamily="18" charset="0"/>
                <a:buChar char="•"/>
              </a:pPr>
              <a:r>
                <a:rPr lang="en-US" altLang="en-US" sz="1800" b="1" dirty="0">
                  <a:solidFill>
                    <a:schemeClr val="bg1"/>
                  </a:solidFill>
                  <a:latin typeface="Arial Narrow" panose="020B0606020202030204" pitchFamily="34" charset="0"/>
                </a:rPr>
                <a:t>Passenger airplanes—airline service increased travel speed</a:t>
              </a:r>
            </a:p>
            <a:p>
              <a:pPr algn="ctr" eaLnBrk="1" hangingPunct="1">
                <a:lnSpc>
                  <a:spcPct val="110000"/>
                </a:lnSpc>
                <a:spcBef>
                  <a:spcPct val="50000"/>
                </a:spcBef>
                <a:buFont typeface="Times" panose="02020603050405020304" pitchFamily="18" charset="0"/>
                <a:buNone/>
              </a:pPr>
              <a:r>
                <a:rPr lang="en-US" altLang="en-US" sz="1800" b="1" u="sng" dirty="0">
                  <a:solidFill>
                    <a:schemeClr val="bg1"/>
                  </a:solidFill>
                  <a:latin typeface="Arial Narrow" panose="020B0606020202030204" pitchFamily="34" charset="0"/>
                </a:rPr>
                <a:t>Creating Demand</a:t>
              </a:r>
            </a:p>
            <a:p>
              <a:pPr eaLnBrk="1" hangingPunct="1">
                <a:lnSpc>
                  <a:spcPct val="110000"/>
                </a:lnSpc>
                <a:spcBef>
                  <a:spcPct val="50000"/>
                </a:spcBef>
                <a:buFont typeface="Times" panose="02020603050405020304" pitchFamily="18" charset="0"/>
                <a:buChar char="•"/>
              </a:pPr>
              <a:r>
                <a:rPr lang="en-US" altLang="en-US" sz="1800" b="1" dirty="0">
                  <a:solidFill>
                    <a:schemeClr val="bg1"/>
                  </a:solidFill>
                  <a:latin typeface="Arial Narrow" panose="020B0606020202030204" pitchFamily="34" charset="0"/>
                </a:rPr>
                <a:t>Persuasive advertising gained a major role in the economy.</a:t>
              </a:r>
            </a:p>
            <a:p>
              <a:pPr eaLnBrk="1" hangingPunct="1">
                <a:lnSpc>
                  <a:spcPct val="110000"/>
                </a:lnSpc>
                <a:spcBef>
                  <a:spcPct val="50000"/>
                </a:spcBef>
                <a:buFont typeface="Times" panose="02020603050405020304" pitchFamily="18" charset="0"/>
                <a:buChar char="•"/>
              </a:pPr>
              <a:r>
                <a:rPr lang="en-US" altLang="en-US" sz="1800" b="1" dirty="0">
                  <a:solidFill>
                    <a:schemeClr val="bg1"/>
                  </a:solidFill>
                  <a:latin typeface="Arial Narrow" panose="020B0606020202030204" pitchFamily="34" charset="0"/>
                </a:rPr>
                <a:t>Advertisers paid for space in publications, and time on radio</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1+#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838200"/>
            <a:ext cx="8229600" cy="5287963"/>
          </a:xfrm>
        </p:spPr>
        <p:txBody>
          <a:bodyPr anchor="ctr" anchorCtr="1"/>
          <a:lstStyle/>
          <a:p>
            <a:pPr marL="0" indent="0" algn="ctr">
              <a:buNone/>
            </a:pPr>
            <a:r>
              <a:rPr lang="en-US" altLang="en-US" sz="4800" dirty="0">
                <a:latin typeface="Broadway" panose="04040905080B02020502" pitchFamily="82" charset="0"/>
              </a:rPr>
              <a:t>The Roaring Twenties</a:t>
            </a:r>
          </a:p>
          <a:p>
            <a:pPr marL="0" indent="0" algn="ctr">
              <a:buNone/>
            </a:pPr>
            <a:endParaRPr lang="en-US" altLang="en-US" dirty="0">
              <a:latin typeface="Broadway" panose="04040905080B02020502" pitchFamily="82" charset="0"/>
            </a:endParaRPr>
          </a:p>
          <a:p>
            <a:pPr algn="ctr">
              <a:buFontTx/>
              <a:buNone/>
            </a:pPr>
            <a:r>
              <a:rPr lang="en-US" altLang="en-US" dirty="0"/>
              <a:t>Unit 9:  Prosperity and Depression</a:t>
            </a:r>
          </a:p>
          <a:p>
            <a:pPr algn="ctr">
              <a:buFontTx/>
              <a:buNone/>
            </a:pPr>
            <a:r>
              <a:rPr lang="en-US" altLang="en-US" dirty="0"/>
              <a:t>Module 17</a:t>
            </a:r>
          </a:p>
          <a:p>
            <a:pPr algn="ctr">
              <a:buFontTx/>
              <a:buNone/>
            </a:pPr>
            <a:endParaRPr lang="en-US" altLang="en-US" dirty="0"/>
          </a:p>
          <a:p>
            <a:pPr algn="ctr">
              <a:buFontTx/>
              <a:buNone/>
            </a:pPr>
            <a:r>
              <a:rPr lang="en-US" altLang="en-US" dirty="0">
                <a:latin typeface="Broadway" panose="04040905080B02020502" pitchFamily="82" charset="0"/>
              </a:rPr>
              <a:t>Part 2—Boom &amp; Bust</a:t>
            </a:r>
          </a:p>
        </p:txBody>
      </p:sp>
    </p:spTree>
    <p:extLst>
      <p:ext uri="{BB962C8B-B14F-4D97-AF65-F5344CB8AC3E}">
        <p14:creationId xmlns:p14="http://schemas.microsoft.com/office/powerpoint/2010/main" val="324564763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7155</TotalTime>
  <Words>6278</Words>
  <Application>Microsoft Office PowerPoint</Application>
  <PresentationFormat>On-screen Show (4:3)</PresentationFormat>
  <Paragraphs>634</Paragraphs>
  <Slides>46</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Arial Narrow</vt:lpstr>
      <vt:lpstr>Broadway</vt:lpstr>
      <vt:lpstr>Times</vt:lpstr>
      <vt:lpstr>Times New Roman</vt:lpstr>
      <vt:lpstr>Verdana</vt:lpstr>
      <vt:lpstr>Default Design</vt:lpstr>
      <vt:lpstr>Prosperity to Depression</vt:lpstr>
      <vt:lpstr>The Roaring Twenties</vt:lpstr>
      <vt:lpstr>The Roaring Twenties</vt:lpstr>
      <vt:lpstr>100 Percent Americanism</vt:lpstr>
      <vt:lpstr>The Red Scare &amp; Anti-Immigration</vt:lpstr>
      <vt:lpstr>Henry Ford (1863-1947)</vt:lpstr>
      <vt:lpstr>Industry Changes Society</vt:lpstr>
      <vt:lpstr>The New Consumer</vt:lpstr>
      <vt:lpstr>PowerPoint Presentation</vt:lpstr>
      <vt:lpstr>Warren G. Harding</vt:lpstr>
      <vt:lpstr>Harding’s Scandals &amp; Sudden Death</vt:lpstr>
      <vt:lpstr>Calvin Coolidge</vt:lpstr>
      <vt:lpstr>The Appearance of Prosperity</vt:lpstr>
      <vt:lpstr>Economic Weaknesses</vt:lpstr>
      <vt:lpstr>Credit and the Stock Market</vt:lpstr>
      <vt:lpstr>The Stock Market Crashes</vt:lpstr>
      <vt:lpstr>Effects of the Crash</vt:lpstr>
      <vt:lpstr>1920s &amp; 1930s in America</vt:lpstr>
      <vt:lpstr>Changing Attitudes</vt:lpstr>
      <vt:lpstr>The Rise of Fundamentalism</vt:lpstr>
      <vt:lpstr>Enforcing Prohibition</vt:lpstr>
      <vt:lpstr>The Arts and Pop Culture</vt:lpstr>
      <vt:lpstr>The Stars of Popular Culture</vt:lpstr>
      <vt:lpstr>Entertainment Stars</vt:lpstr>
      <vt:lpstr>Pilot Heroes of the Twenties</vt:lpstr>
      <vt:lpstr>Sports Heroes</vt:lpstr>
      <vt:lpstr>The Voice of the People</vt:lpstr>
      <vt:lpstr>1920s &amp; 1930s in America</vt:lpstr>
      <vt:lpstr>Great Depression by the Numbers</vt:lpstr>
      <vt:lpstr>Farm Failures</vt:lpstr>
      <vt:lpstr>Unemployment</vt:lpstr>
      <vt:lpstr>Human Impact of the Great Depression</vt:lpstr>
      <vt:lpstr>Devastation in the Dust Bowl</vt:lpstr>
      <vt:lpstr>Fleeing the Plains</vt:lpstr>
      <vt:lpstr>Hoover as President</vt:lpstr>
      <vt:lpstr>The Election of 1932</vt:lpstr>
      <vt:lpstr>The Roosevelts</vt:lpstr>
      <vt:lpstr>Franklin Roosevelt as President</vt:lpstr>
      <vt:lpstr>The New Deal</vt:lpstr>
      <vt:lpstr>PowerPoint Presentation</vt:lpstr>
      <vt:lpstr>Leading Critics of the New Deal</vt:lpstr>
      <vt:lpstr>The Court-Packing Plan</vt:lpstr>
      <vt:lpstr>Economic Downturn of 1937</vt:lpstr>
      <vt:lpstr>The Impact of the New Deal</vt:lpstr>
      <vt:lpstr>Limits of the New Deal</vt:lpstr>
      <vt:lpstr>The End of the New Deal</vt:lpstr>
    </vt:vector>
  </TitlesOfParts>
  <Company>Tri-Valley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Prosperity and Depression</dc:title>
  <dc:creator>Administrator</dc:creator>
  <cp:lastModifiedBy>Dan Snethen</cp:lastModifiedBy>
  <cp:revision>133</cp:revision>
  <cp:lastPrinted>2015-03-10T16:33:59Z</cp:lastPrinted>
  <dcterms:created xsi:type="dcterms:W3CDTF">2008-02-07T17:05:06Z</dcterms:created>
  <dcterms:modified xsi:type="dcterms:W3CDTF">2019-03-28T17:59:50Z</dcterms:modified>
</cp:coreProperties>
</file>