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D125099-E3D1-4B3F-A075-C284D0482E1A}" type="datetimeFigureOut">
              <a:rPr lang="en-US" smtClean="0"/>
              <a:t>1/27/2010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7978FB5-AEED-4C9A-8A4D-847AA1EFD53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56DA49-B9FE-4634-9128-11AFED3F7CAF}"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6DA49-B9FE-4634-9128-11AFED3F7CAF}"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6DA49-B9FE-4634-9128-11AFED3F7CAF}"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894B81-5648-4E79-8D29-F899C31C69F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1BD54D-0EF3-4288-92A1-156CD7DB7D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6DA49-B9FE-4634-9128-11AFED3F7CAF}"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56DA49-B9FE-4634-9128-11AFED3F7CAF}"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56DA49-B9FE-4634-9128-11AFED3F7CAF}"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56DA49-B9FE-4634-9128-11AFED3F7CAF}" type="datetimeFigureOut">
              <a:rPr lang="en-US" smtClean="0"/>
              <a:pPr/>
              <a:t>1/27/2010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56DA49-B9FE-4634-9128-11AFED3F7CAF}" type="datetimeFigureOut">
              <a:rPr lang="en-US" smtClean="0"/>
              <a:pPr/>
              <a:t>1/27/2010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56DA49-B9FE-4634-9128-11AFED3F7CAF}" type="datetimeFigureOut">
              <a:rPr lang="en-US" smtClean="0"/>
              <a:pPr/>
              <a:t>1/27/2010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56DA49-B9FE-4634-9128-11AFED3F7CAF}"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56DA49-B9FE-4634-9128-11AFED3F7CAF}"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29056-49ED-4DD7-8503-1342FB9ACE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alphaModFix amt="46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6DA49-B9FE-4634-9128-11AFED3F7CAF}" type="datetimeFigureOut">
              <a:rPr lang="en-US" smtClean="0"/>
              <a:pPr/>
              <a:t>1/27/2010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29056-49ED-4DD7-8503-1342FB9ACE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984375"/>
          </a:xfrm>
        </p:spPr>
        <p:txBody>
          <a:bodyPr>
            <a:normAutofit fontScale="90000"/>
          </a:bodyPr>
          <a:lstStyle/>
          <a:p>
            <a:r>
              <a:rPr lang="en-US" sz="6000" b="1" u="sng" dirty="0" smtClean="0">
                <a:latin typeface="Eccentric Std" pitchFamily="50" charset="0"/>
              </a:rPr>
              <a:t>Post Civil War America</a:t>
            </a:r>
            <a:r>
              <a:rPr lang="en-US" dirty="0" smtClean="0">
                <a:latin typeface="Eccentric Std" pitchFamily="50" charset="0"/>
              </a:rPr>
              <a:t/>
            </a:r>
            <a:br>
              <a:rPr lang="en-US" dirty="0" smtClean="0">
                <a:latin typeface="Eccentric Std" pitchFamily="50" charset="0"/>
              </a:rPr>
            </a:br>
            <a:r>
              <a:rPr lang="en-US" dirty="0" smtClean="0">
                <a:latin typeface="Eccentric Std" pitchFamily="50" charset="0"/>
              </a:rPr>
              <a:t/>
            </a:r>
            <a:br>
              <a:rPr lang="en-US" dirty="0" smtClean="0">
                <a:latin typeface="Eccentric Std" pitchFamily="50" charset="0"/>
              </a:rPr>
            </a:br>
            <a:r>
              <a:rPr lang="en-US" dirty="0" smtClean="0">
                <a:latin typeface="Eccentric Std" pitchFamily="50" charset="0"/>
              </a:rPr>
              <a:t>Industry and Corruption</a:t>
            </a:r>
            <a:endParaRPr lang="en-US" dirty="0">
              <a:latin typeface="Eccentric Std" pitchFamily="50"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533400"/>
            <a:ext cx="7772400" cy="825500"/>
          </a:xfrm>
          <a:prstGeom prst="rect">
            <a:avLst/>
          </a:prstGeom>
          <a:noFill/>
          <a:ln w="9525">
            <a:noFill/>
            <a:miter lim="800000"/>
            <a:headEnd/>
            <a:tailEnd/>
          </a:ln>
        </p:spPr>
        <p:txBody>
          <a:bodyPr anchor="ctr"/>
          <a:lstStyle/>
          <a:p>
            <a:pPr algn="ctr"/>
            <a:endParaRPr lang="en-US" sz="5200" i="1"/>
          </a:p>
        </p:txBody>
      </p:sp>
      <p:sp>
        <p:nvSpPr>
          <p:cNvPr id="10243" name="Rectangle 3"/>
          <p:cNvSpPr>
            <a:spLocks noChangeArrowheads="1"/>
          </p:cNvSpPr>
          <p:nvPr/>
        </p:nvSpPr>
        <p:spPr bwMode="auto">
          <a:xfrm>
            <a:off x="457200" y="1279525"/>
            <a:ext cx="8224838" cy="4500563"/>
          </a:xfrm>
          <a:prstGeom prst="rect">
            <a:avLst/>
          </a:prstGeom>
          <a:solidFill>
            <a:srgbClr val="FFFF99"/>
          </a:solidFill>
          <a:ln w="9525">
            <a:solidFill>
              <a:srgbClr val="FFFF99"/>
            </a:solidFill>
            <a:miter lim="800000"/>
            <a:headEnd/>
            <a:tailEnd/>
          </a:ln>
        </p:spPr>
        <p:txBody>
          <a:bodyPr/>
          <a:lstStyle/>
          <a:p>
            <a:pPr marL="236538" indent="-236538">
              <a:lnSpc>
                <a:spcPct val="110000"/>
              </a:lnSpc>
              <a:spcBef>
                <a:spcPct val="20000"/>
              </a:spcBef>
              <a:buFontTx/>
              <a:buChar char="•"/>
            </a:pPr>
            <a:r>
              <a:rPr lang="en-US"/>
              <a:t>Thomas Alva Edison was one of America’s most famous inventors.</a:t>
            </a:r>
          </a:p>
          <a:p>
            <a:pPr marL="236538" indent="-236538">
              <a:lnSpc>
                <a:spcPct val="90000"/>
              </a:lnSpc>
              <a:spcBef>
                <a:spcPct val="50000"/>
              </a:spcBef>
              <a:buFontTx/>
              <a:buChar char="•"/>
            </a:pPr>
            <a:r>
              <a:rPr lang="en-US"/>
              <a:t>In 1876 Edison opened his own research laboratory in Menlo Park, New Jersey, where he hired assistants with scientific and technical expertise to think creatively and work hard.</a:t>
            </a:r>
          </a:p>
          <a:p>
            <a:pPr marL="236538" indent="-236538">
              <a:lnSpc>
                <a:spcPct val="90000"/>
              </a:lnSpc>
              <a:spcBef>
                <a:spcPct val="50000"/>
              </a:spcBef>
              <a:buFontTx/>
              <a:buChar char="•"/>
            </a:pPr>
            <a:r>
              <a:rPr lang="en-US"/>
              <a:t>Edison spent hours testing ideas, and his team soon invented the first phonograph and a telephone transmitter.</a:t>
            </a:r>
          </a:p>
          <a:p>
            <a:pPr marL="236538" indent="-236538">
              <a:lnSpc>
                <a:spcPct val="90000"/>
              </a:lnSpc>
              <a:spcBef>
                <a:spcPct val="50000"/>
              </a:spcBef>
              <a:buFontTx/>
              <a:buChar char="•"/>
            </a:pPr>
            <a:r>
              <a:rPr lang="en-US"/>
              <a:t>Edison was the first to come up with a safe electric light bulb that could light homes and street lamps.</a:t>
            </a:r>
          </a:p>
          <a:p>
            <a:pPr marL="236538" indent="-236538">
              <a:lnSpc>
                <a:spcPct val="90000"/>
              </a:lnSpc>
              <a:spcBef>
                <a:spcPct val="50000"/>
              </a:spcBef>
              <a:buFontTx/>
              <a:buChar char="•"/>
            </a:pPr>
            <a:r>
              <a:rPr lang="en-US"/>
              <a:t>He then undertook a venture to bring an electricity network to New York City, and in 1882 he installed a lighting system powered by his own electric power plants similar to ones that were later built all over the U.S.</a:t>
            </a:r>
          </a:p>
          <a:p>
            <a:pPr marL="236538" indent="-236538">
              <a:lnSpc>
                <a:spcPct val="90000"/>
              </a:lnSpc>
              <a:spcBef>
                <a:spcPct val="50000"/>
              </a:spcBef>
              <a:buFontTx/>
              <a:buChar char="•"/>
            </a:pPr>
            <a:r>
              <a:rPr lang="en-US"/>
              <a:t>Edison and his team later invented a motion picture camera and projector. In all, he held over 1,000 U.S. patents.</a:t>
            </a:r>
          </a:p>
        </p:txBody>
      </p:sp>
      <p:sp>
        <p:nvSpPr>
          <p:cNvPr id="10244" name="Rectangle 4"/>
          <p:cNvSpPr>
            <a:spLocks noGrp="1" noChangeArrowheads="1"/>
          </p:cNvSpPr>
          <p:nvPr>
            <p:ph type="title"/>
          </p:nvPr>
        </p:nvSpPr>
        <p:spPr>
          <a:xfrm>
            <a:off x="533400" y="457200"/>
            <a:ext cx="8077200" cy="533400"/>
          </a:xfrm>
        </p:spPr>
        <p:txBody>
          <a:bodyPr>
            <a:normAutofit fontScale="90000"/>
          </a:bodyPr>
          <a:lstStyle/>
          <a:p>
            <a:pPr eaLnBrk="1" hangingPunct="1"/>
            <a:r>
              <a:rPr lang="en-US" sz="4200" smtClean="0">
                <a:solidFill>
                  <a:schemeClr val="tx1"/>
                </a:solidFill>
              </a:rPr>
              <a:t>Thomas Edison</a:t>
            </a:r>
          </a:p>
        </p:txBody>
      </p:sp>
      <p:sp>
        <p:nvSpPr>
          <p:cNvPr id="10245" name="Rectangle 5">
            <a:hlinkClick r:id="" action="ppaction://hlinkshowjump?jump=firstslide"/>
          </p:cNvPr>
          <p:cNvSpPr>
            <a:spLocks noChangeArrowheads="1"/>
          </p:cNvSpPr>
          <p:nvPr/>
        </p:nvSpPr>
        <p:spPr bwMode="auto">
          <a:xfrm>
            <a:off x="6934200" y="6019800"/>
            <a:ext cx="609600" cy="838200"/>
          </a:xfrm>
          <a:prstGeom prst="rect">
            <a:avLst/>
          </a:prstGeom>
          <a:noFill/>
          <a:ln w="9525">
            <a:no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90538" y="1711325"/>
            <a:ext cx="8224837" cy="4135438"/>
          </a:xfrm>
          <a:prstGeom prst="rect">
            <a:avLst/>
          </a:prstGeom>
          <a:solidFill>
            <a:srgbClr val="FFFF99"/>
          </a:solidFill>
          <a:ln w="9525">
            <a:solidFill>
              <a:srgbClr val="FFFF99"/>
            </a:solidFill>
            <a:miter lim="800000"/>
            <a:headEnd/>
            <a:tailEnd/>
          </a:ln>
        </p:spPr>
        <p:txBody>
          <a:bodyPr anchor="ctr"/>
          <a:lstStyle/>
          <a:p>
            <a:pPr marL="236538" indent="-236538" algn="ctr">
              <a:lnSpc>
                <a:spcPct val="90000"/>
              </a:lnSpc>
              <a:spcBef>
                <a:spcPct val="20000"/>
              </a:spcBef>
            </a:pPr>
            <a:r>
              <a:rPr lang="en-US" sz="1900" b="1"/>
              <a:t>The Main Idea</a:t>
            </a:r>
          </a:p>
          <a:p>
            <a:pPr marL="236538" indent="-236538" algn="ctr">
              <a:lnSpc>
                <a:spcPct val="90000"/>
              </a:lnSpc>
              <a:spcBef>
                <a:spcPct val="20000"/>
              </a:spcBef>
            </a:pPr>
            <a:r>
              <a:rPr lang="en-US" sz="1900"/>
              <a:t>A new wave of immigrants came to America in the late 1800s and settled in rapidly changing cities where political corruption was common and minorities faced discrimination. </a:t>
            </a:r>
          </a:p>
          <a:p>
            <a:pPr marL="236538" indent="-236538" algn="ctr">
              <a:lnSpc>
                <a:spcPct val="90000"/>
              </a:lnSpc>
              <a:spcBef>
                <a:spcPct val="20000"/>
              </a:spcBef>
            </a:pPr>
            <a:endParaRPr lang="en-US" sz="1900"/>
          </a:p>
          <a:p>
            <a:pPr marL="236538" indent="-236538" algn="ctr">
              <a:lnSpc>
                <a:spcPct val="90000"/>
              </a:lnSpc>
              <a:spcBef>
                <a:spcPct val="20000"/>
              </a:spcBef>
            </a:pPr>
            <a:r>
              <a:rPr lang="en-US" sz="1900" b="1"/>
              <a:t>Reading Focus</a:t>
            </a:r>
          </a:p>
          <a:p>
            <a:pPr marL="236538" indent="-236538">
              <a:lnSpc>
                <a:spcPct val="90000"/>
              </a:lnSpc>
              <a:spcBef>
                <a:spcPct val="50000"/>
              </a:spcBef>
              <a:buFontTx/>
              <a:buChar char="•"/>
            </a:pPr>
            <a:r>
              <a:rPr lang="en-US" sz="1900"/>
              <a:t>Who were the new immigrants of the late 1800s, and what challenges did they face?</a:t>
            </a:r>
          </a:p>
          <a:p>
            <a:pPr marL="236538" indent="-236538">
              <a:lnSpc>
                <a:spcPct val="90000"/>
              </a:lnSpc>
              <a:spcBef>
                <a:spcPct val="50000"/>
              </a:spcBef>
              <a:buFontTx/>
              <a:buChar char="•"/>
            </a:pPr>
            <a:r>
              <a:rPr lang="en-US" sz="1900"/>
              <a:t>What was urban life like at the turn of the twentieth century?</a:t>
            </a:r>
          </a:p>
          <a:p>
            <a:pPr marL="236538" indent="-236538">
              <a:lnSpc>
                <a:spcPct val="90000"/>
              </a:lnSpc>
              <a:spcBef>
                <a:spcPct val="50000"/>
              </a:spcBef>
              <a:buFontTx/>
              <a:buChar char="•"/>
            </a:pPr>
            <a:r>
              <a:rPr lang="en-US" sz="1900"/>
              <a:t>How did political scandals lead to reform in the late 1800s?</a:t>
            </a:r>
          </a:p>
          <a:p>
            <a:pPr marL="236538" indent="-236538">
              <a:lnSpc>
                <a:spcPct val="90000"/>
              </a:lnSpc>
              <a:spcBef>
                <a:spcPct val="50000"/>
              </a:spcBef>
              <a:buFontTx/>
              <a:buChar char="•"/>
            </a:pPr>
            <a:r>
              <a:rPr lang="en-US" sz="1900"/>
              <a:t>What types of segregation and discrimination did African Americans and other minorities encounter?</a:t>
            </a:r>
          </a:p>
        </p:txBody>
      </p:sp>
      <p:sp>
        <p:nvSpPr>
          <p:cNvPr id="11267" name="Rectangle 3"/>
          <p:cNvSpPr>
            <a:spLocks noGrp="1" noChangeArrowheads="1"/>
          </p:cNvSpPr>
          <p:nvPr>
            <p:ph type="title"/>
          </p:nvPr>
        </p:nvSpPr>
        <p:spPr>
          <a:xfrm>
            <a:off x="914400" y="609600"/>
            <a:ext cx="7315200" cy="533400"/>
          </a:xfrm>
        </p:spPr>
        <p:txBody>
          <a:bodyPr>
            <a:normAutofit fontScale="90000"/>
          </a:bodyPr>
          <a:lstStyle/>
          <a:p>
            <a:pPr eaLnBrk="1" hangingPunct="1"/>
            <a:r>
              <a:rPr lang="en-US" sz="4200" smtClean="0">
                <a:solidFill>
                  <a:schemeClr val="tx1"/>
                </a:solidFill>
              </a:rPr>
              <a:t>Life at the Turn of the Twentieth Century</a:t>
            </a:r>
          </a:p>
        </p:txBody>
      </p:sp>
      <p:sp>
        <p:nvSpPr>
          <p:cNvPr id="11268" name="Rectangle 4">
            <a:hlinkClick r:id="" action="ppaction://hlinkshowjump?jump=firstslide"/>
          </p:cNvPr>
          <p:cNvSpPr>
            <a:spLocks noChangeArrowheads="1"/>
          </p:cNvSpPr>
          <p:nvPr/>
        </p:nvSpPr>
        <p:spPr bwMode="auto">
          <a:xfrm>
            <a:off x="6172200" y="6019800"/>
            <a:ext cx="762000" cy="838200"/>
          </a:xfrm>
          <a:prstGeom prst="rect">
            <a:avLst/>
          </a:prstGeom>
          <a:noFill/>
          <a:ln w="9525">
            <a:no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28600"/>
            <a:ext cx="8077200" cy="708025"/>
          </a:xfrm>
          <a:noFill/>
        </p:spPr>
        <p:txBody>
          <a:bodyPr anchor="t">
            <a:normAutofit fontScale="90000"/>
          </a:bodyPr>
          <a:lstStyle/>
          <a:p>
            <a:pPr eaLnBrk="1" hangingPunct="1"/>
            <a:r>
              <a:rPr lang="en-US" sz="4200" smtClean="0">
                <a:solidFill>
                  <a:schemeClr val="tx1"/>
                </a:solidFill>
              </a:rPr>
              <a:t>The New Immigrants</a:t>
            </a:r>
          </a:p>
        </p:txBody>
      </p:sp>
      <p:sp>
        <p:nvSpPr>
          <p:cNvPr id="12291" name="Rectangle 3"/>
          <p:cNvSpPr>
            <a:spLocks noGrp="1" noChangeArrowheads="1"/>
          </p:cNvSpPr>
          <p:nvPr>
            <p:ph type="body" idx="1"/>
          </p:nvPr>
        </p:nvSpPr>
        <p:spPr>
          <a:xfrm>
            <a:off x="515938" y="1371600"/>
            <a:ext cx="8077200" cy="4953000"/>
          </a:xfrm>
          <a:solidFill>
            <a:srgbClr val="FFFF99"/>
          </a:solidFill>
          <a:ln>
            <a:solidFill>
              <a:srgbClr val="FFFF99"/>
            </a:solidFill>
          </a:ln>
        </p:spPr>
        <p:txBody>
          <a:bodyPr/>
          <a:lstStyle/>
          <a:p>
            <a:pPr eaLnBrk="1" hangingPunct="1">
              <a:spcBef>
                <a:spcPct val="40000"/>
              </a:spcBef>
            </a:pPr>
            <a:r>
              <a:rPr lang="en-US" sz="1800" smtClean="0"/>
              <a:t>Between 1800 and 1880, more than ten million immigrants came to the U.S., mostly from northern and western Europe.  </a:t>
            </a:r>
          </a:p>
          <a:p>
            <a:pPr eaLnBrk="1" hangingPunct="1">
              <a:spcBef>
                <a:spcPct val="40000"/>
              </a:spcBef>
            </a:pPr>
            <a:r>
              <a:rPr lang="en-US" sz="1800" smtClean="0"/>
              <a:t>Near the turn of the twentieth century, a diverse new wave of millions of immigrants from southern and eastern Europe and Asia came to the U.S. and built tight-knit communities.</a:t>
            </a:r>
          </a:p>
          <a:p>
            <a:pPr eaLnBrk="1" hangingPunct="1">
              <a:spcBef>
                <a:spcPct val="40000"/>
              </a:spcBef>
            </a:pPr>
            <a:r>
              <a:rPr lang="en-US" sz="1800" smtClean="0"/>
              <a:t>Because of severe immigration laws, smaller numbers came from East Asia, but when Japan allowed laborers to go to Hawaii to work on sugar plantations, many moved to the mainland.</a:t>
            </a:r>
          </a:p>
          <a:p>
            <a:pPr eaLnBrk="1" hangingPunct="1">
              <a:spcBef>
                <a:spcPct val="40000"/>
              </a:spcBef>
            </a:pPr>
            <a:r>
              <a:rPr lang="en-US" sz="1800" smtClean="0"/>
              <a:t>By 1910 nearly one out of every seven Americans was foreign-born.</a:t>
            </a:r>
          </a:p>
          <a:p>
            <a:pPr eaLnBrk="1" hangingPunct="1">
              <a:spcBef>
                <a:spcPct val="40000"/>
              </a:spcBef>
            </a:pPr>
            <a:r>
              <a:rPr lang="en-US" sz="1800" smtClean="0"/>
              <a:t>In 1892 the government opened an immigration station at Ellis Island in New York Harbor—some 12 million people passed through Ellis Island</a:t>
            </a:r>
          </a:p>
          <a:p>
            <a:pPr eaLnBrk="1" hangingPunct="1">
              <a:spcBef>
                <a:spcPct val="40000"/>
              </a:spcBef>
            </a:pPr>
            <a:r>
              <a:rPr lang="en-US" sz="1800" smtClean="0"/>
              <a:t>Immigrants faced crowding and low pay, but settled near others from their country and started communities and organizations to help themselves.</a:t>
            </a:r>
          </a:p>
          <a:p>
            <a:pPr eaLnBrk="1" hangingPunct="1">
              <a:spcBef>
                <a:spcPct val="40000"/>
              </a:spcBef>
            </a:pPr>
            <a:r>
              <a:rPr lang="en-US" sz="1800" smtClean="0"/>
              <a:t>Some native-born Americans, known as nativists, saw immigrants as a threat to their jobs and safe communities.</a:t>
            </a:r>
          </a:p>
          <a:p>
            <a:pPr eaLnBrk="1" hangingPunct="1">
              <a:spcBef>
                <a:spcPct val="40000"/>
              </a:spcBef>
            </a:pPr>
            <a:endParaRPr lang="en-US" sz="180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81000"/>
            <a:ext cx="7772400" cy="533400"/>
          </a:xfrm>
          <a:solidFill>
            <a:schemeClr val="bg1"/>
          </a:solidFill>
        </p:spPr>
        <p:txBody>
          <a:bodyPr>
            <a:normAutofit/>
          </a:bodyPr>
          <a:lstStyle/>
          <a:p>
            <a:pPr eaLnBrk="1" hangingPunct="1"/>
            <a:r>
              <a:rPr lang="en-US" sz="2700" smtClean="0">
                <a:solidFill>
                  <a:schemeClr val="tx1"/>
                </a:solidFill>
              </a:rPr>
              <a:t>Local and National Political Corruption </a:t>
            </a:r>
          </a:p>
        </p:txBody>
      </p:sp>
      <p:sp>
        <p:nvSpPr>
          <p:cNvPr id="18435" name="Rectangle 3"/>
          <p:cNvSpPr>
            <a:spLocks noGrp="1" noChangeArrowheads="1"/>
          </p:cNvSpPr>
          <p:nvPr>
            <p:ph type="body" sz="half" idx="1"/>
          </p:nvPr>
        </p:nvSpPr>
        <p:spPr>
          <a:xfrm>
            <a:off x="533400" y="1028700"/>
            <a:ext cx="3886200" cy="5295900"/>
          </a:xfrm>
          <a:solidFill>
            <a:schemeClr val="bg1"/>
          </a:solidFill>
        </p:spPr>
        <p:txBody>
          <a:bodyPr anchor="ctr" anchorCtr="0">
            <a:normAutofit/>
          </a:bodyPr>
          <a:lstStyle/>
          <a:p>
            <a:pPr marL="457200" indent="-457200" eaLnBrk="1" hangingPunct="1">
              <a:lnSpc>
                <a:spcPct val="80000"/>
              </a:lnSpc>
              <a:spcBef>
                <a:spcPct val="50000"/>
              </a:spcBef>
            </a:pPr>
            <a:r>
              <a:rPr lang="en-US" sz="1700" dirty="0" smtClean="0"/>
              <a:t>Crime/poor sanitation led people to give control of local governments to </a:t>
            </a:r>
            <a:r>
              <a:rPr lang="en-US" sz="1700" b="1" u="sng" dirty="0" smtClean="0"/>
              <a:t>political machines</a:t>
            </a:r>
            <a:r>
              <a:rPr lang="en-US" sz="1700" dirty="0" smtClean="0"/>
              <a:t>—organizations of professional politicians/crime leaders</a:t>
            </a:r>
          </a:p>
          <a:p>
            <a:pPr marL="457200" indent="-457200" eaLnBrk="1" hangingPunct="1">
              <a:lnSpc>
                <a:spcPct val="80000"/>
              </a:lnSpc>
              <a:spcBef>
                <a:spcPct val="50000"/>
              </a:spcBef>
              <a:buFont typeface="Times" pitchFamily="18" charset="0"/>
              <a:buChar char="•"/>
            </a:pPr>
            <a:r>
              <a:rPr lang="en-US" sz="1700" dirty="0" smtClean="0"/>
              <a:t>Machine bosses used corruption to maintain power—votes in exchange for jobs/housing, bribe/intimidate, and election fraud</a:t>
            </a:r>
          </a:p>
          <a:p>
            <a:pPr marL="457200" indent="-457200" eaLnBrk="1" hangingPunct="1">
              <a:lnSpc>
                <a:spcPct val="80000"/>
              </a:lnSpc>
              <a:spcBef>
                <a:spcPct val="50000"/>
              </a:spcBef>
              <a:buFont typeface="Times" pitchFamily="18" charset="0"/>
              <a:buChar char="•"/>
            </a:pPr>
            <a:r>
              <a:rPr lang="en-US" sz="1700" dirty="0" smtClean="0"/>
              <a:t>William Marcy Tweed-Boss Tweed</a:t>
            </a:r>
          </a:p>
          <a:p>
            <a:pPr marL="838200" lvl="1" indent="-381000" eaLnBrk="1" hangingPunct="1">
              <a:lnSpc>
                <a:spcPct val="80000"/>
              </a:lnSpc>
              <a:spcBef>
                <a:spcPct val="50000"/>
              </a:spcBef>
              <a:buFont typeface="Times" pitchFamily="18" charset="0"/>
              <a:buAutoNum type="arabicPeriod"/>
            </a:pPr>
            <a:r>
              <a:rPr lang="en-US" sz="1700" dirty="0" smtClean="0"/>
              <a:t>led Tammany Hall in New York City (Democratic Headquarters)</a:t>
            </a:r>
          </a:p>
          <a:p>
            <a:pPr marL="838200" lvl="1" indent="-381000" eaLnBrk="1" hangingPunct="1">
              <a:lnSpc>
                <a:spcPct val="80000"/>
              </a:lnSpc>
              <a:spcBef>
                <a:spcPct val="50000"/>
              </a:spcBef>
              <a:buFont typeface="Times" pitchFamily="18" charset="0"/>
              <a:buAutoNum type="arabicPeriod"/>
            </a:pPr>
            <a:r>
              <a:rPr lang="en-US" sz="1700" dirty="0" smtClean="0"/>
              <a:t>used </a:t>
            </a:r>
            <a:r>
              <a:rPr lang="en-US" sz="1700" u="sng" dirty="0" smtClean="0"/>
              <a:t>graft</a:t>
            </a:r>
            <a:r>
              <a:rPr lang="en-US" sz="1700" dirty="0" smtClean="0"/>
              <a:t> (use of law for personal gain) to get rich</a:t>
            </a:r>
          </a:p>
          <a:p>
            <a:pPr marL="457200" indent="-457200" eaLnBrk="1" hangingPunct="1">
              <a:lnSpc>
                <a:spcPct val="80000"/>
              </a:lnSpc>
              <a:spcBef>
                <a:spcPct val="50000"/>
              </a:spcBef>
              <a:buFont typeface="Times" pitchFamily="18" charset="0"/>
              <a:buChar char="•"/>
            </a:pPr>
            <a:r>
              <a:rPr lang="en-US" sz="1700" dirty="0" smtClean="0"/>
              <a:t>Thomas Nast’s cartoons exposed this corruption—changed public opinion</a:t>
            </a:r>
          </a:p>
          <a:p>
            <a:pPr marL="457200" indent="-457200" eaLnBrk="1" hangingPunct="1">
              <a:lnSpc>
                <a:spcPct val="80000"/>
              </a:lnSpc>
              <a:spcBef>
                <a:spcPct val="50000"/>
              </a:spcBef>
              <a:buFont typeface="Times" pitchFamily="18" charset="0"/>
              <a:buChar char="•"/>
            </a:pPr>
            <a:r>
              <a:rPr lang="en-US" sz="1700" dirty="0" smtClean="0"/>
              <a:t>Tweed was sent to prison for fraud</a:t>
            </a:r>
          </a:p>
          <a:p>
            <a:pPr marL="457200" indent="-457200" eaLnBrk="1" hangingPunct="1">
              <a:lnSpc>
                <a:spcPct val="80000"/>
              </a:lnSpc>
              <a:spcBef>
                <a:spcPct val="50000"/>
              </a:spcBef>
              <a:buFont typeface="Times" pitchFamily="18" charset="0"/>
              <a:buChar char="•"/>
            </a:pPr>
            <a:r>
              <a:rPr lang="en-US" sz="1700" dirty="0" smtClean="0"/>
              <a:t>Machines were a force in America until the 1960’s—often linked to organized crime</a:t>
            </a:r>
          </a:p>
        </p:txBody>
      </p:sp>
      <p:sp>
        <p:nvSpPr>
          <p:cNvPr id="18436" name="Rectangle 4"/>
          <p:cNvSpPr>
            <a:spLocks noGrp="1" noChangeArrowheads="1"/>
          </p:cNvSpPr>
          <p:nvPr>
            <p:ph type="body" sz="half" idx="2"/>
          </p:nvPr>
        </p:nvSpPr>
        <p:spPr>
          <a:xfrm>
            <a:off x="4572000" y="1028700"/>
            <a:ext cx="3733800" cy="5295900"/>
          </a:xfrm>
          <a:solidFill>
            <a:schemeClr val="bg1"/>
          </a:solidFill>
        </p:spPr>
        <p:txBody>
          <a:bodyPr>
            <a:noAutofit/>
          </a:bodyPr>
          <a:lstStyle/>
          <a:p>
            <a:pPr marL="533400" indent="-533400" eaLnBrk="1" hangingPunct="1">
              <a:lnSpc>
                <a:spcPct val="80000"/>
              </a:lnSpc>
              <a:spcBef>
                <a:spcPct val="50000"/>
              </a:spcBef>
            </a:pPr>
            <a:r>
              <a:rPr lang="en-US" sz="1700" smtClean="0"/>
              <a:t>Grant’s presidency was scandalous:</a:t>
            </a:r>
          </a:p>
          <a:p>
            <a:pPr marL="914400" lvl="1" indent="-457200" eaLnBrk="1" hangingPunct="1">
              <a:lnSpc>
                <a:spcPct val="80000"/>
              </a:lnSpc>
              <a:spcBef>
                <a:spcPct val="50000"/>
              </a:spcBef>
              <a:buFontTx/>
              <a:buAutoNum type="arabicPeriod"/>
            </a:pPr>
            <a:r>
              <a:rPr lang="en-US" sz="1700" smtClean="0"/>
              <a:t>Crédit Mobilier—scheme to funnel federal RR money to stockholders</a:t>
            </a:r>
          </a:p>
          <a:p>
            <a:pPr marL="914400" lvl="1" indent="-457200" eaLnBrk="1" hangingPunct="1">
              <a:lnSpc>
                <a:spcPct val="80000"/>
              </a:lnSpc>
              <a:spcBef>
                <a:spcPct val="50000"/>
              </a:spcBef>
              <a:buFontTx/>
              <a:buAutoNum type="arabicPeriod"/>
            </a:pPr>
            <a:r>
              <a:rPr lang="en-US" sz="1700" smtClean="0"/>
              <a:t>Pension Grabs—officials stole pensions from veterans/their survivors</a:t>
            </a:r>
          </a:p>
          <a:p>
            <a:pPr marL="533400" indent="-533400" eaLnBrk="1" hangingPunct="1">
              <a:lnSpc>
                <a:spcPct val="80000"/>
              </a:lnSpc>
              <a:spcBef>
                <a:spcPct val="50000"/>
              </a:spcBef>
            </a:pPr>
            <a:r>
              <a:rPr lang="en-US" sz="1700" smtClean="0"/>
              <a:t>Election of 1876</a:t>
            </a:r>
          </a:p>
          <a:p>
            <a:pPr marL="914400" lvl="1" indent="-457200" eaLnBrk="1" hangingPunct="1">
              <a:lnSpc>
                <a:spcPct val="80000"/>
              </a:lnSpc>
              <a:spcBef>
                <a:spcPct val="50000"/>
              </a:spcBef>
              <a:buFontTx/>
              <a:buAutoNum type="arabicPeriod"/>
            </a:pPr>
            <a:r>
              <a:rPr lang="en-US" sz="1700" smtClean="0"/>
              <a:t>Machines controlled the elections in several states</a:t>
            </a:r>
          </a:p>
          <a:p>
            <a:pPr marL="914400" lvl="1" indent="-457200" eaLnBrk="1" hangingPunct="1">
              <a:lnSpc>
                <a:spcPct val="80000"/>
              </a:lnSpc>
              <a:spcBef>
                <a:spcPct val="50000"/>
              </a:spcBef>
              <a:buFontTx/>
              <a:buAutoNum type="arabicPeriod"/>
            </a:pPr>
            <a:r>
              <a:rPr lang="en-US" sz="1700" smtClean="0"/>
              <a:t>Hayes won as the result of a political bargain—end of reconstruction</a:t>
            </a:r>
          </a:p>
          <a:p>
            <a:pPr marL="533400" indent="-533400" eaLnBrk="1" hangingPunct="1">
              <a:lnSpc>
                <a:spcPct val="80000"/>
              </a:lnSpc>
              <a:spcBef>
                <a:spcPct val="50000"/>
              </a:spcBef>
            </a:pPr>
            <a:r>
              <a:rPr lang="en-US" sz="1700" smtClean="0"/>
              <a:t>Reform split the Republican party</a:t>
            </a:r>
          </a:p>
          <a:p>
            <a:pPr marL="914400" lvl="1" indent="-457200" eaLnBrk="1" hangingPunct="1">
              <a:lnSpc>
                <a:spcPct val="80000"/>
              </a:lnSpc>
              <a:spcBef>
                <a:spcPct val="50000"/>
              </a:spcBef>
              <a:buFontTx/>
              <a:buAutoNum type="arabicPeriod"/>
            </a:pPr>
            <a:r>
              <a:rPr lang="en-US" sz="1700" smtClean="0"/>
              <a:t>1880—Pres. Garfield was assassinated—spoils system</a:t>
            </a:r>
          </a:p>
          <a:p>
            <a:pPr marL="914400" lvl="1" indent="-457200" eaLnBrk="1" hangingPunct="1">
              <a:lnSpc>
                <a:spcPct val="80000"/>
              </a:lnSpc>
              <a:spcBef>
                <a:spcPct val="50000"/>
              </a:spcBef>
              <a:buFontTx/>
              <a:buAutoNum type="arabicPeriod"/>
            </a:pPr>
            <a:r>
              <a:rPr lang="en-US" sz="1700" smtClean="0"/>
              <a:t>1882—Arthur—Pendleton Civil Service Act—reduced the spoils system</a:t>
            </a:r>
          </a:p>
        </p:txBody>
      </p:sp>
      <p:pic>
        <p:nvPicPr>
          <p:cNvPr id="13317" name="Picture 5"/>
          <p:cNvPicPr preferRelativeResize="0">
            <a:picLocks noChangeAspect="1" noChangeArrowheads="1"/>
          </p:cNvPicPr>
          <p:nvPr/>
        </p:nvPicPr>
        <p:blipFill>
          <a:blip r:embed="rId2" cstate="print"/>
          <a:srcRect/>
          <a:stretch>
            <a:fillRect/>
          </a:stretch>
        </p:blipFill>
        <p:spPr bwMode="auto">
          <a:xfrm>
            <a:off x="8534400" y="3429000"/>
            <a:ext cx="160338" cy="160338"/>
          </a:xfrm>
          <a:prstGeom prst="rect">
            <a:avLst/>
          </a:prstGeom>
          <a:solidFill>
            <a:schemeClr val="bg1"/>
          </a:solidFill>
          <a:ln w="9525">
            <a:noFill/>
            <a:miter lim="800000"/>
            <a:headEnd/>
            <a:tailEnd/>
          </a:ln>
        </p:spPr>
      </p:pic>
      <p:pic>
        <p:nvPicPr>
          <p:cNvPr id="13318" name="Picture 6"/>
          <p:cNvPicPr preferRelativeResize="0">
            <a:picLocks noChangeAspect="1" noChangeArrowheads="1"/>
          </p:cNvPicPr>
          <p:nvPr/>
        </p:nvPicPr>
        <p:blipFill>
          <a:blip r:embed="rId2" cstate="print"/>
          <a:srcRect/>
          <a:stretch>
            <a:fillRect/>
          </a:stretch>
        </p:blipFill>
        <p:spPr bwMode="auto">
          <a:xfrm>
            <a:off x="8526463" y="3810000"/>
            <a:ext cx="160337" cy="160338"/>
          </a:xfrm>
          <a:prstGeom prst="rect">
            <a:avLst/>
          </a:prstGeom>
          <a:solidFill>
            <a:schemeClr val="bg1"/>
          </a:solid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500" fill="hold"/>
                                        <p:tgtEl>
                                          <p:spTgt spid="18435"/>
                                        </p:tgtEl>
                                        <p:attrNameLst>
                                          <p:attrName>ppt_x</p:attrName>
                                        </p:attrNameLst>
                                      </p:cBhvr>
                                      <p:tavLst>
                                        <p:tav tm="0">
                                          <p:val>
                                            <p:strVal val="0-#ppt_w/2"/>
                                          </p:val>
                                        </p:tav>
                                        <p:tav tm="100000">
                                          <p:val>
                                            <p:strVal val="#ppt_x"/>
                                          </p:val>
                                        </p:tav>
                                      </p:tavLst>
                                    </p:anim>
                                    <p:anim calcmode="lin" valueType="num">
                                      <p:cBhvr additive="base">
                                        <p:cTn id="8" dur="500" fill="hold"/>
                                        <p:tgtEl>
                                          <p:spTgt spid="1843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436"/>
                                        </p:tgtEl>
                                        <p:attrNameLst>
                                          <p:attrName>style.visibility</p:attrName>
                                        </p:attrNameLst>
                                      </p:cBhvr>
                                      <p:to>
                                        <p:strVal val="visible"/>
                                      </p:to>
                                    </p:set>
                                    <p:anim calcmode="lin" valueType="num">
                                      <p:cBhvr additive="base">
                                        <p:cTn id="13" dur="500" fill="hold"/>
                                        <p:tgtEl>
                                          <p:spTgt spid="18436"/>
                                        </p:tgtEl>
                                        <p:attrNameLst>
                                          <p:attrName>ppt_x</p:attrName>
                                        </p:attrNameLst>
                                      </p:cBhvr>
                                      <p:tavLst>
                                        <p:tav tm="0">
                                          <p:val>
                                            <p:strVal val="1+#ppt_w/2"/>
                                          </p:val>
                                        </p:tav>
                                        <p:tav tm="100000">
                                          <p:val>
                                            <p:strVal val="#ppt_x"/>
                                          </p:val>
                                        </p:tav>
                                      </p:tavLst>
                                    </p:anim>
                                    <p:anim calcmode="lin" valueType="num">
                                      <p:cBhvr additive="base">
                                        <p:cTn id="14"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autoUpdateAnimBg="0"/>
      <p:bldP spid="18436"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381000"/>
            <a:ext cx="8077200" cy="558800"/>
          </a:xfrm>
        </p:spPr>
        <p:txBody>
          <a:bodyPr anchor="t">
            <a:normAutofit fontScale="90000"/>
          </a:bodyPr>
          <a:lstStyle/>
          <a:p>
            <a:pPr eaLnBrk="1" hangingPunct="1">
              <a:defRPr/>
            </a:pPr>
            <a:r>
              <a:rPr lang="en-US" sz="4200" dirty="0" smtClean="0">
                <a:solidFill>
                  <a:schemeClr val="tx1"/>
                </a:solidFill>
              </a:rPr>
              <a:t>Farmers Reform Movement</a:t>
            </a:r>
            <a:endParaRPr lang="en-US" sz="5200" dirty="0" smtClean="0">
              <a:solidFill>
                <a:schemeClr val="tx1"/>
              </a:solidFill>
              <a:effectLst>
                <a:outerShdw blurRad="38100" dist="38100" dir="2700000" algn="tl">
                  <a:srgbClr val="C0C0C0"/>
                </a:outerShdw>
              </a:effectLst>
            </a:endParaRPr>
          </a:p>
        </p:txBody>
      </p:sp>
      <p:pic>
        <p:nvPicPr>
          <p:cNvPr id="14339" name="Picture 3"/>
          <p:cNvPicPr>
            <a:picLocks noChangeAspect="1" noChangeArrowheads="1"/>
          </p:cNvPicPr>
          <p:nvPr/>
        </p:nvPicPr>
        <p:blipFill>
          <a:blip r:embed="rId2" cstate="print"/>
          <a:srcRect/>
          <a:stretch>
            <a:fillRect/>
          </a:stretch>
        </p:blipFill>
        <p:spPr bwMode="auto">
          <a:xfrm>
            <a:off x="8382000" y="3497263"/>
            <a:ext cx="160338" cy="160337"/>
          </a:xfrm>
          <a:prstGeom prst="rect">
            <a:avLst/>
          </a:prstGeom>
          <a:noFill/>
          <a:ln w="9525">
            <a:noFill/>
            <a:miter lim="800000"/>
            <a:headEnd/>
            <a:tailEnd/>
          </a:ln>
        </p:spPr>
      </p:pic>
      <p:pic>
        <p:nvPicPr>
          <p:cNvPr id="14340" name="Picture 4"/>
          <p:cNvPicPr>
            <a:picLocks noChangeAspect="1" noChangeArrowheads="1"/>
          </p:cNvPicPr>
          <p:nvPr/>
        </p:nvPicPr>
        <p:blipFill>
          <a:blip r:embed="rId2" cstate="print"/>
          <a:srcRect/>
          <a:stretch>
            <a:fillRect/>
          </a:stretch>
        </p:blipFill>
        <p:spPr bwMode="auto">
          <a:xfrm>
            <a:off x="8382000" y="3192463"/>
            <a:ext cx="160338" cy="160337"/>
          </a:xfrm>
          <a:prstGeom prst="rect">
            <a:avLst/>
          </a:prstGeom>
          <a:noFill/>
          <a:ln w="9525">
            <a:noFill/>
            <a:miter lim="800000"/>
            <a:headEnd/>
            <a:tailEnd/>
          </a:ln>
        </p:spPr>
      </p:pic>
      <p:grpSp>
        <p:nvGrpSpPr>
          <p:cNvPr id="2" name="Group 5"/>
          <p:cNvGrpSpPr>
            <a:grpSpLocks/>
          </p:cNvGrpSpPr>
          <p:nvPr/>
        </p:nvGrpSpPr>
        <p:grpSpPr bwMode="auto">
          <a:xfrm>
            <a:off x="4419599" y="1895475"/>
            <a:ext cx="3641608" cy="3286125"/>
            <a:chOff x="3504" y="1248"/>
            <a:chExt cx="1539" cy="2448"/>
          </a:xfrm>
        </p:grpSpPr>
        <p:sp>
          <p:nvSpPr>
            <p:cNvPr id="14353" name="Rectangle 7"/>
            <p:cNvSpPr>
              <a:spLocks noChangeArrowheads="1"/>
            </p:cNvSpPr>
            <p:nvPr/>
          </p:nvSpPr>
          <p:spPr bwMode="auto">
            <a:xfrm>
              <a:off x="3504" y="1248"/>
              <a:ext cx="1539" cy="2448"/>
            </a:xfrm>
            <a:prstGeom prst="rect">
              <a:avLst/>
            </a:prstGeom>
            <a:solidFill>
              <a:schemeClr val="bg1"/>
            </a:solidFill>
            <a:ln w="9525" algn="ctr">
              <a:noFill/>
              <a:miter lim="800000"/>
              <a:headEnd/>
              <a:tailEnd/>
            </a:ln>
          </p:spPr>
          <p:txBody>
            <a:bodyPr wrap="none" anchor="ctr"/>
            <a:lstStyle/>
            <a:p>
              <a:endParaRPr lang="en-US"/>
            </a:p>
          </p:txBody>
        </p:sp>
        <p:sp>
          <p:nvSpPr>
            <p:cNvPr id="14352" name="Rectangle 9"/>
            <p:cNvSpPr>
              <a:spLocks noChangeArrowheads="1"/>
            </p:cNvSpPr>
            <p:nvPr/>
          </p:nvSpPr>
          <p:spPr bwMode="auto">
            <a:xfrm>
              <a:off x="3552" y="1292"/>
              <a:ext cx="1392" cy="2345"/>
            </a:xfrm>
            <a:prstGeom prst="rect">
              <a:avLst/>
            </a:prstGeom>
            <a:solidFill>
              <a:schemeClr val="bg1"/>
            </a:solidFill>
            <a:ln w="9525" algn="ctr">
              <a:noFill/>
              <a:miter lim="800000"/>
              <a:headEnd/>
              <a:tailEnd/>
            </a:ln>
          </p:spPr>
          <p:txBody>
            <a:bodyPr>
              <a:spAutoFit/>
            </a:bodyPr>
            <a:lstStyle/>
            <a:p>
              <a:pPr marL="119063" indent="-119063">
                <a:spcBef>
                  <a:spcPct val="50000"/>
                </a:spcBef>
                <a:buFont typeface="Times" pitchFamily="18" charset="0"/>
                <a:buChar char="•"/>
              </a:pPr>
              <a:r>
                <a:rPr lang="en-US" sz="1600">
                  <a:latin typeface="Verdana" pitchFamily="34" charset="0"/>
                </a:rPr>
                <a:t>The Farmer’s Alliance wanted government to print more paper money, thinking they could charge more for farm goods if more money were circulating.</a:t>
              </a:r>
            </a:p>
            <a:p>
              <a:pPr marL="119063" indent="-119063">
                <a:spcBef>
                  <a:spcPct val="50000"/>
                </a:spcBef>
                <a:buFont typeface="Times" pitchFamily="18" charset="0"/>
                <a:buChar char="•"/>
              </a:pPr>
              <a:r>
                <a:rPr lang="en-US" sz="1600">
                  <a:latin typeface="Verdana" pitchFamily="34" charset="0"/>
                </a:rPr>
                <a:t>In 1873 paper money was placed on the gold standard, reducing the amount of money in circulation. Farmers wanted money to be backed by silver. </a:t>
              </a:r>
              <a:endParaRPr lang="en-US">
                <a:latin typeface="Verdana" pitchFamily="34" charset="0"/>
              </a:endParaRPr>
            </a:p>
          </p:txBody>
        </p:sp>
      </p:grpSp>
      <p:grpSp>
        <p:nvGrpSpPr>
          <p:cNvPr id="4" name="Group 10"/>
          <p:cNvGrpSpPr>
            <a:grpSpLocks/>
          </p:cNvGrpSpPr>
          <p:nvPr/>
        </p:nvGrpSpPr>
        <p:grpSpPr bwMode="auto">
          <a:xfrm>
            <a:off x="533400" y="1165225"/>
            <a:ext cx="7546975" cy="688975"/>
            <a:chOff x="336" y="841"/>
            <a:chExt cx="4752" cy="1271"/>
          </a:xfrm>
        </p:grpSpPr>
        <p:sp>
          <p:nvSpPr>
            <p:cNvPr id="14349" name="Rectangle 11"/>
            <p:cNvSpPr>
              <a:spLocks noChangeArrowheads="1"/>
            </p:cNvSpPr>
            <p:nvPr/>
          </p:nvSpPr>
          <p:spPr bwMode="auto">
            <a:xfrm>
              <a:off x="336" y="841"/>
              <a:ext cx="4752" cy="1271"/>
            </a:xfrm>
            <a:prstGeom prst="rect">
              <a:avLst/>
            </a:prstGeom>
            <a:solidFill>
              <a:srgbClr val="FFFF99"/>
            </a:solidFill>
            <a:ln w="9525">
              <a:noFill/>
              <a:miter lim="800000"/>
              <a:headEnd/>
              <a:tailEnd/>
            </a:ln>
          </p:spPr>
          <p:txBody>
            <a:bodyPr wrap="none" anchor="ctr"/>
            <a:lstStyle/>
            <a:p>
              <a:endParaRPr lang="en-US"/>
            </a:p>
          </p:txBody>
        </p:sp>
        <p:sp>
          <p:nvSpPr>
            <p:cNvPr id="14350" name="Text Box 12"/>
            <p:cNvSpPr txBox="1">
              <a:spLocks noChangeArrowheads="1"/>
            </p:cNvSpPr>
            <p:nvPr/>
          </p:nvSpPr>
          <p:spPr bwMode="auto">
            <a:xfrm>
              <a:off x="336" y="841"/>
              <a:ext cx="4752" cy="1071"/>
            </a:xfrm>
            <a:prstGeom prst="rect">
              <a:avLst/>
            </a:prstGeom>
            <a:noFill/>
            <a:ln w="9525">
              <a:noFill/>
              <a:miter lim="800000"/>
              <a:headEnd/>
              <a:tailEnd/>
            </a:ln>
          </p:spPr>
          <p:txBody>
            <a:bodyPr>
              <a:spAutoFit/>
            </a:bodyPr>
            <a:lstStyle/>
            <a:p>
              <a:pPr marL="166688" indent="-166688">
                <a:spcBef>
                  <a:spcPct val="40000"/>
                </a:spcBef>
                <a:buFontTx/>
                <a:buChar char="•"/>
              </a:pPr>
              <a:r>
                <a:rPr lang="en-US" sz="1600">
                  <a:latin typeface="Verdana" pitchFamily="34" charset="0"/>
                </a:rPr>
                <a:t>In the late 1800s crop prices were falling and farmers began to organize into groups to protect themselves financially. </a:t>
              </a:r>
              <a:endParaRPr lang="en-US">
                <a:latin typeface="Verdana" pitchFamily="34" charset="0"/>
              </a:endParaRPr>
            </a:p>
          </p:txBody>
        </p:sp>
      </p:grpSp>
      <p:grpSp>
        <p:nvGrpSpPr>
          <p:cNvPr id="5" name="Group 13"/>
          <p:cNvGrpSpPr>
            <a:grpSpLocks/>
          </p:cNvGrpSpPr>
          <p:nvPr/>
        </p:nvGrpSpPr>
        <p:grpSpPr bwMode="auto">
          <a:xfrm>
            <a:off x="533400" y="1901824"/>
            <a:ext cx="3748088" cy="3279775"/>
            <a:chOff x="336" y="2203"/>
            <a:chExt cx="1536" cy="1808"/>
          </a:xfrm>
        </p:grpSpPr>
        <p:sp>
          <p:nvSpPr>
            <p:cNvPr id="14347" name="Rectangle 14"/>
            <p:cNvSpPr>
              <a:spLocks noChangeArrowheads="1"/>
            </p:cNvSpPr>
            <p:nvPr/>
          </p:nvSpPr>
          <p:spPr bwMode="auto">
            <a:xfrm>
              <a:off x="336" y="2203"/>
              <a:ext cx="1536" cy="1536"/>
            </a:xfrm>
            <a:prstGeom prst="rect">
              <a:avLst/>
            </a:prstGeom>
            <a:solidFill>
              <a:schemeClr val="bg1"/>
            </a:solidFill>
            <a:ln w="9525" algn="ctr">
              <a:noFill/>
              <a:miter lim="800000"/>
              <a:headEnd/>
              <a:tailEnd/>
            </a:ln>
          </p:spPr>
          <p:txBody>
            <a:bodyPr wrap="none" anchor="ctr"/>
            <a:lstStyle/>
            <a:p>
              <a:endParaRPr lang="en-US"/>
            </a:p>
          </p:txBody>
        </p:sp>
        <p:sp>
          <p:nvSpPr>
            <p:cNvPr id="14348" name="Text Box 15"/>
            <p:cNvSpPr txBox="1">
              <a:spLocks noChangeArrowheads="1"/>
            </p:cNvSpPr>
            <p:nvPr/>
          </p:nvSpPr>
          <p:spPr bwMode="auto">
            <a:xfrm>
              <a:off x="336" y="2234"/>
              <a:ext cx="1529" cy="1777"/>
            </a:xfrm>
            <a:prstGeom prst="rect">
              <a:avLst/>
            </a:prstGeom>
            <a:solidFill>
              <a:schemeClr val="bg1"/>
            </a:solidFill>
            <a:ln w="9525">
              <a:noFill/>
              <a:miter lim="800000"/>
              <a:headEnd/>
              <a:tailEnd/>
            </a:ln>
          </p:spPr>
          <p:txBody>
            <a:bodyPr>
              <a:spAutoFit/>
            </a:bodyPr>
            <a:lstStyle/>
            <a:p>
              <a:pPr marL="169863" indent="-169863">
                <a:spcBef>
                  <a:spcPct val="50000"/>
                </a:spcBef>
                <a:buFont typeface="Times" pitchFamily="18" charset="0"/>
                <a:buChar char="•"/>
              </a:pPr>
              <a:r>
                <a:rPr lang="en-US" sz="1600">
                  <a:latin typeface="Verdana" pitchFamily="34" charset="0"/>
                </a:rPr>
                <a:t>The National Grange, wanted the state to regulate railroad rates.  </a:t>
              </a:r>
            </a:p>
            <a:p>
              <a:pPr marL="169863" indent="-169863">
                <a:spcBef>
                  <a:spcPct val="50000"/>
                </a:spcBef>
                <a:buFont typeface="Times" pitchFamily="18" charset="0"/>
                <a:buChar char="•"/>
              </a:pPr>
              <a:r>
                <a:rPr lang="en-US" sz="1600">
                  <a:latin typeface="Verdana" pitchFamily="34" charset="0"/>
                </a:rPr>
                <a:t>The Supreme Court ruled that only the federal government could regulate.</a:t>
              </a:r>
            </a:p>
            <a:p>
              <a:pPr marL="169863" indent="-169863">
                <a:spcBef>
                  <a:spcPct val="50000"/>
                </a:spcBef>
                <a:buFont typeface="Times" pitchFamily="18" charset="0"/>
                <a:buChar char="•"/>
              </a:pPr>
              <a:r>
                <a:rPr lang="en-US" sz="1600">
                  <a:latin typeface="Verdana" pitchFamily="34" charset="0"/>
                </a:rPr>
                <a:t>Congress then passed the Interstate Commerce Act in 1887, marking the first time federal government regulated industry.</a:t>
              </a:r>
              <a:endParaRPr lang="en-US">
                <a:latin typeface="Verdana" pitchFamily="34" charset="0"/>
              </a:endParaRPr>
            </a:p>
          </p:txBody>
        </p:sp>
      </p:grpSp>
      <p:grpSp>
        <p:nvGrpSpPr>
          <p:cNvPr id="6" name="Group 16"/>
          <p:cNvGrpSpPr>
            <a:grpSpLocks/>
          </p:cNvGrpSpPr>
          <p:nvPr/>
        </p:nvGrpSpPr>
        <p:grpSpPr bwMode="auto">
          <a:xfrm>
            <a:off x="533400" y="5280025"/>
            <a:ext cx="7543913" cy="892175"/>
            <a:chOff x="336" y="3130"/>
            <a:chExt cx="4660" cy="566"/>
          </a:xfrm>
        </p:grpSpPr>
        <p:sp>
          <p:nvSpPr>
            <p:cNvPr id="14345" name="Rectangle 17"/>
            <p:cNvSpPr>
              <a:spLocks noChangeArrowheads="1"/>
            </p:cNvSpPr>
            <p:nvPr/>
          </p:nvSpPr>
          <p:spPr bwMode="auto">
            <a:xfrm>
              <a:off x="336" y="3130"/>
              <a:ext cx="4660" cy="566"/>
            </a:xfrm>
            <a:prstGeom prst="rect">
              <a:avLst/>
            </a:prstGeom>
            <a:solidFill>
              <a:srgbClr val="FFFF99"/>
            </a:solidFill>
            <a:ln w="9525">
              <a:noFill/>
              <a:miter lim="800000"/>
              <a:headEnd/>
              <a:tailEnd/>
            </a:ln>
          </p:spPr>
          <p:txBody>
            <a:bodyPr wrap="none" anchor="ctr"/>
            <a:lstStyle/>
            <a:p>
              <a:endParaRPr lang="en-US"/>
            </a:p>
          </p:txBody>
        </p:sp>
        <p:sp>
          <p:nvSpPr>
            <p:cNvPr id="14346" name="Text Box 18"/>
            <p:cNvSpPr txBox="1">
              <a:spLocks noChangeArrowheads="1"/>
            </p:cNvSpPr>
            <p:nvPr/>
          </p:nvSpPr>
          <p:spPr bwMode="auto">
            <a:xfrm>
              <a:off x="336" y="3130"/>
              <a:ext cx="4660" cy="524"/>
            </a:xfrm>
            <a:prstGeom prst="rect">
              <a:avLst/>
            </a:prstGeom>
            <a:noFill/>
            <a:ln w="9525">
              <a:noFill/>
              <a:miter lim="800000"/>
              <a:headEnd/>
              <a:tailEnd/>
            </a:ln>
          </p:spPr>
          <p:txBody>
            <a:bodyPr wrap="square">
              <a:spAutoFit/>
            </a:bodyPr>
            <a:lstStyle/>
            <a:p>
              <a:pPr marL="236538" indent="-187325" eaLnBrk="0" hangingPunct="0">
                <a:buFontTx/>
                <a:buChar char="•"/>
              </a:pPr>
              <a:r>
                <a:rPr lang="en-US" sz="1600" dirty="0">
                  <a:latin typeface="Verdana" pitchFamily="34" charset="0"/>
                </a:rPr>
                <a:t>The Farmer’s Alliance started the </a:t>
              </a:r>
              <a:r>
                <a:rPr lang="en-US" sz="1600" b="1" dirty="0">
                  <a:latin typeface="Verdana" pitchFamily="34" charset="0"/>
                </a:rPr>
                <a:t>Populist Party</a:t>
              </a:r>
              <a:r>
                <a:rPr lang="en-US" sz="1600" dirty="0">
                  <a:latin typeface="Verdana" pitchFamily="34" charset="0"/>
                </a:rPr>
                <a:t>, calling for bank regulation, government-owned railroads and free coinage of silver.</a:t>
              </a:r>
            </a:p>
            <a:p>
              <a:pPr marL="236538" indent="-187325" eaLnBrk="0" hangingPunct="0">
                <a:buFontTx/>
                <a:buChar char="•"/>
              </a:pPr>
              <a:r>
                <a:rPr lang="en-US" sz="1600" dirty="0">
                  <a:latin typeface="Verdana" pitchFamily="34" charset="0"/>
                </a:rPr>
                <a:t>Their stand against powerful interests influenced later politicians.</a:t>
              </a:r>
              <a:endParaRPr lang="en-US" sz="1600" b="1" dirty="0">
                <a:latin typeface="Verdana"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457200"/>
            <a:ext cx="8077200" cy="533400"/>
          </a:xfrm>
        </p:spPr>
        <p:txBody>
          <a:bodyPr>
            <a:normAutofit fontScale="90000"/>
          </a:bodyPr>
          <a:lstStyle/>
          <a:p>
            <a:pPr eaLnBrk="1" hangingPunct="1">
              <a:defRPr/>
            </a:pPr>
            <a:r>
              <a:rPr lang="en-US" sz="4200" dirty="0" smtClean="0">
                <a:solidFill>
                  <a:schemeClr val="tx1"/>
                </a:solidFill>
              </a:rPr>
              <a:t>The 1896 Election</a:t>
            </a:r>
            <a:endParaRPr lang="en-US" sz="4200" dirty="0" smtClean="0">
              <a:solidFill>
                <a:schemeClr val="tx1"/>
              </a:solidFill>
              <a:effectLst>
                <a:outerShdw blurRad="38100" dist="38100" dir="2700000" algn="tl">
                  <a:srgbClr val="C0C0C0"/>
                </a:outerShdw>
              </a:effectLst>
            </a:endParaRPr>
          </a:p>
        </p:txBody>
      </p:sp>
      <p:sp>
        <p:nvSpPr>
          <p:cNvPr id="15363" name="Rectangle 3"/>
          <p:cNvSpPr>
            <a:spLocks noGrp="1" noChangeArrowheads="1"/>
          </p:cNvSpPr>
          <p:nvPr>
            <p:ph type="body" idx="1"/>
          </p:nvPr>
        </p:nvSpPr>
        <p:spPr>
          <a:xfrm>
            <a:off x="508000" y="1143000"/>
            <a:ext cx="8153400" cy="5410200"/>
          </a:xfrm>
          <a:solidFill>
            <a:srgbClr val="FFFF99"/>
          </a:solidFill>
          <a:ln>
            <a:solidFill>
              <a:srgbClr val="FFFF99"/>
            </a:solidFill>
          </a:ln>
        </p:spPr>
        <p:txBody>
          <a:bodyPr>
            <a:noAutofit/>
          </a:bodyPr>
          <a:lstStyle/>
          <a:p>
            <a:pPr eaLnBrk="1" hangingPunct="1">
              <a:spcBef>
                <a:spcPct val="50000"/>
              </a:spcBef>
            </a:pPr>
            <a:r>
              <a:rPr lang="en-US" sz="2200" smtClean="0"/>
              <a:t>After the election of 1892, a major railroad company failed, triggering the Panic of 1893.</a:t>
            </a:r>
          </a:p>
          <a:p>
            <a:pPr eaLnBrk="1" hangingPunct="1">
              <a:spcBef>
                <a:spcPct val="50000"/>
              </a:spcBef>
            </a:pPr>
            <a:r>
              <a:rPr lang="en-US" sz="2200" smtClean="0"/>
              <a:t>Stock prices fell and millions lost their jobs. President Cleveland blamed the Sherman Silver Purchase Act, which required the government to buy silver with paper money redeemable in either gold or silver.</a:t>
            </a:r>
          </a:p>
          <a:p>
            <a:pPr eaLnBrk="1" hangingPunct="1">
              <a:spcBef>
                <a:spcPct val="50000"/>
              </a:spcBef>
            </a:pPr>
            <a:r>
              <a:rPr lang="en-US" sz="2200" smtClean="0"/>
              <a:t>Silver was still an issue in the 1896 election, when Republicans nominated William McKinley, who favored the gold standard and Democrats chose William Jennings Bryan, who defended silver.</a:t>
            </a:r>
          </a:p>
          <a:p>
            <a:pPr eaLnBrk="1" hangingPunct="1">
              <a:spcBef>
                <a:spcPct val="50000"/>
              </a:spcBef>
            </a:pPr>
            <a:r>
              <a:rPr lang="en-US" sz="2200" smtClean="0"/>
              <a:t>Bryan made a dramatic speech saying using the gold standard was like crucifying mankind on a “cross of gold.”  </a:t>
            </a:r>
          </a:p>
          <a:p>
            <a:pPr eaLnBrk="1" hangingPunct="1">
              <a:spcBef>
                <a:spcPct val="50000"/>
              </a:spcBef>
            </a:pPr>
            <a:r>
              <a:rPr lang="en-US" sz="2200" smtClean="0"/>
              <a:t>This speech won Bryan Populist support, but terrified business leaders gave money to the Republicans, and McKinley won the election.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6200"/>
            <a:ext cx="8229600" cy="815975"/>
          </a:xfrm>
        </p:spPr>
        <p:txBody>
          <a:bodyPr/>
          <a:lstStyle/>
          <a:p>
            <a:pPr eaLnBrk="1" hangingPunct="1">
              <a:defRPr/>
            </a:pPr>
            <a:r>
              <a:rPr lang="en-US" sz="4200" dirty="0" smtClean="0">
                <a:solidFill>
                  <a:schemeClr val="tx1"/>
                </a:solidFill>
              </a:rPr>
              <a:t>Segregation and Discrimination</a:t>
            </a:r>
            <a:endParaRPr lang="en-US" sz="5200" dirty="0" smtClean="0">
              <a:solidFill>
                <a:schemeClr val="tx1"/>
              </a:solidFill>
              <a:effectLst>
                <a:outerShdw blurRad="38100" dist="38100" dir="2700000" algn="tl">
                  <a:srgbClr val="C0C0C0"/>
                </a:outerShdw>
              </a:effectLst>
            </a:endParaRPr>
          </a:p>
        </p:txBody>
      </p:sp>
      <p:sp>
        <p:nvSpPr>
          <p:cNvPr id="16387" name="Rectangle 3"/>
          <p:cNvSpPr>
            <a:spLocks noGrp="1" noChangeArrowheads="1"/>
          </p:cNvSpPr>
          <p:nvPr>
            <p:ph type="body" idx="1"/>
          </p:nvPr>
        </p:nvSpPr>
        <p:spPr>
          <a:xfrm>
            <a:off x="508000" y="990600"/>
            <a:ext cx="8153400" cy="5480050"/>
          </a:xfrm>
          <a:solidFill>
            <a:srgbClr val="FFFF99"/>
          </a:solidFill>
          <a:ln>
            <a:solidFill>
              <a:srgbClr val="FFFF99"/>
            </a:solidFill>
          </a:ln>
        </p:spPr>
        <p:txBody>
          <a:bodyPr>
            <a:noAutofit/>
          </a:bodyPr>
          <a:lstStyle/>
          <a:p>
            <a:pPr algn="just" eaLnBrk="1" hangingPunct="1">
              <a:lnSpc>
                <a:spcPct val="90000"/>
              </a:lnSpc>
              <a:spcBef>
                <a:spcPct val="50000"/>
              </a:spcBef>
            </a:pPr>
            <a:r>
              <a:rPr lang="en-US" sz="2100" smtClean="0"/>
              <a:t>After Reconstruction, southern legislatures passed laws that restricted African Americans’ rights, but prejudice existed nationwide.</a:t>
            </a:r>
          </a:p>
          <a:p>
            <a:pPr algn="just" eaLnBrk="1" hangingPunct="1">
              <a:lnSpc>
                <a:spcPct val="90000"/>
              </a:lnSpc>
              <a:spcBef>
                <a:spcPct val="50000"/>
              </a:spcBef>
            </a:pPr>
            <a:r>
              <a:rPr lang="en-US" sz="2100" smtClean="0"/>
              <a:t>Some white southerners tried to restrict African Americans’ right to vote by requiring voters to pay a poll tax and pass a literacy test.</a:t>
            </a:r>
          </a:p>
          <a:p>
            <a:pPr algn="just" eaLnBrk="1" hangingPunct="1">
              <a:lnSpc>
                <a:spcPct val="90000"/>
              </a:lnSpc>
              <a:spcBef>
                <a:spcPct val="50000"/>
              </a:spcBef>
            </a:pPr>
            <a:r>
              <a:rPr lang="en-US" sz="2100" smtClean="0"/>
              <a:t>Southern legislatures passed the </a:t>
            </a:r>
            <a:r>
              <a:rPr lang="en-US" sz="2100" b="1" smtClean="0"/>
              <a:t>Jim Crow Laws</a:t>
            </a:r>
            <a:r>
              <a:rPr lang="en-US" sz="2100" smtClean="0"/>
              <a:t> to create and enforce segregation in public places.</a:t>
            </a:r>
          </a:p>
          <a:p>
            <a:pPr algn="just" eaLnBrk="1" hangingPunct="1">
              <a:lnSpc>
                <a:spcPct val="90000"/>
              </a:lnSpc>
              <a:spcBef>
                <a:spcPct val="50000"/>
              </a:spcBef>
            </a:pPr>
            <a:r>
              <a:rPr lang="en-US" sz="2100" smtClean="0"/>
              <a:t>One law requiring separate railway cars for African Americans and whites was tested by Homer Plessy, an African American. His case went to the Supreme Court in </a:t>
            </a:r>
            <a:r>
              <a:rPr lang="en-US" sz="2100" b="1" i="1" smtClean="0"/>
              <a:t>Plessy v. Ferguson</a:t>
            </a:r>
            <a:r>
              <a:rPr lang="en-US" sz="2100" i="1" smtClean="0"/>
              <a:t>.</a:t>
            </a:r>
            <a:r>
              <a:rPr lang="en-US" sz="2100" smtClean="0"/>
              <a:t> They upheld segregation, saying “separate but equal” facilities didn’t violate the Fourteenth Amendment.</a:t>
            </a:r>
          </a:p>
          <a:p>
            <a:pPr algn="just" eaLnBrk="1" hangingPunct="1">
              <a:lnSpc>
                <a:spcPct val="90000"/>
              </a:lnSpc>
              <a:spcBef>
                <a:spcPct val="50000"/>
              </a:spcBef>
            </a:pPr>
            <a:r>
              <a:rPr lang="en-US" sz="2100" smtClean="0"/>
              <a:t>In addition to legalized discrimination, strict rules governed social and business interactions between black and white Americans.</a:t>
            </a:r>
          </a:p>
          <a:p>
            <a:pPr algn="just" eaLnBrk="1" hangingPunct="1">
              <a:lnSpc>
                <a:spcPct val="90000"/>
              </a:lnSpc>
              <a:spcBef>
                <a:spcPct val="50000"/>
              </a:spcBef>
            </a:pPr>
            <a:r>
              <a:rPr lang="en-US" sz="2100" smtClean="0"/>
              <a:t>The worst outcome of discrimination was </a:t>
            </a:r>
            <a:r>
              <a:rPr lang="en-US" sz="2100" b="1" smtClean="0"/>
              <a:t>lynching</a:t>
            </a:r>
            <a:r>
              <a:rPr lang="en-US" sz="2100" smtClean="0"/>
              <a:t>, or murder by a mob. Nearly 900 African Americans were murdered between 1882 and 1892 by lynch mobs.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81000"/>
            <a:ext cx="7848600" cy="533400"/>
          </a:xfrm>
          <a:solidFill>
            <a:schemeClr val="bg1"/>
          </a:solidFill>
        </p:spPr>
        <p:txBody>
          <a:bodyPr>
            <a:normAutofit fontScale="90000"/>
          </a:bodyPr>
          <a:lstStyle/>
          <a:p>
            <a:pPr eaLnBrk="1" hangingPunct="1"/>
            <a:r>
              <a:rPr lang="en-US" sz="4200" smtClean="0">
                <a:solidFill>
                  <a:schemeClr val="tx1"/>
                </a:solidFill>
              </a:rPr>
              <a:t>Opposing Discrimination</a:t>
            </a:r>
          </a:p>
        </p:txBody>
      </p:sp>
      <p:sp>
        <p:nvSpPr>
          <p:cNvPr id="22531" name="Rectangle 3"/>
          <p:cNvSpPr>
            <a:spLocks noGrp="1" noChangeArrowheads="1"/>
          </p:cNvSpPr>
          <p:nvPr>
            <p:ph type="body" sz="half" idx="1"/>
          </p:nvPr>
        </p:nvSpPr>
        <p:spPr>
          <a:xfrm>
            <a:off x="449263" y="2357438"/>
            <a:ext cx="3962400" cy="3890962"/>
          </a:xfrm>
          <a:solidFill>
            <a:schemeClr val="bg1"/>
          </a:solidFill>
        </p:spPr>
        <p:txBody>
          <a:bodyPr>
            <a:noAutofit/>
          </a:bodyPr>
          <a:lstStyle/>
          <a:p>
            <a:pPr marL="228600" indent="-228600" algn="ctr" eaLnBrk="1" hangingPunct="1">
              <a:lnSpc>
                <a:spcPct val="90000"/>
              </a:lnSpc>
              <a:spcBef>
                <a:spcPct val="50000"/>
              </a:spcBef>
              <a:buFontTx/>
              <a:buNone/>
            </a:pPr>
            <a:r>
              <a:rPr lang="en-US" sz="2000" b="1" dirty="0" smtClean="0"/>
              <a:t>Booker T. Washington</a:t>
            </a:r>
            <a:endParaRPr lang="en-US" sz="2000" dirty="0" smtClean="0"/>
          </a:p>
          <a:p>
            <a:pPr marL="228600" indent="-228600" eaLnBrk="1" hangingPunct="1">
              <a:lnSpc>
                <a:spcPct val="90000"/>
              </a:lnSpc>
              <a:spcBef>
                <a:spcPct val="50000"/>
              </a:spcBef>
            </a:pPr>
            <a:r>
              <a:rPr lang="en-US" sz="2000" dirty="0" smtClean="0"/>
              <a:t>Born into slavery</a:t>
            </a:r>
          </a:p>
          <a:p>
            <a:pPr marL="228600" indent="-228600" eaLnBrk="1" hangingPunct="1">
              <a:lnSpc>
                <a:spcPct val="90000"/>
              </a:lnSpc>
              <a:spcBef>
                <a:spcPct val="50000"/>
              </a:spcBef>
            </a:pPr>
            <a:r>
              <a:rPr lang="en-US" sz="2000" dirty="0" smtClean="0"/>
              <a:t>Believed African Americans had to accept segregation for the moment</a:t>
            </a:r>
          </a:p>
          <a:p>
            <a:pPr marL="228600" indent="-228600" eaLnBrk="1" hangingPunct="1">
              <a:lnSpc>
                <a:spcPct val="90000"/>
              </a:lnSpc>
              <a:spcBef>
                <a:spcPct val="50000"/>
              </a:spcBef>
            </a:pPr>
            <a:r>
              <a:rPr lang="en-US" sz="2000" dirty="0" smtClean="0"/>
              <a:t>Believed they could improve their condition by learning farming and vocational skills</a:t>
            </a:r>
          </a:p>
          <a:p>
            <a:pPr marL="228600" indent="-228600" eaLnBrk="1" hangingPunct="1">
              <a:lnSpc>
                <a:spcPct val="90000"/>
              </a:lnSpc>
              <a:spcBef>
                <a:spcPct val="50000"/>
              </a:spcBef>
            </a:pPr>
            <a:r>
              <a:rPr lang="en-US" sz="2000" dirty="0" smtClean="0"/>
              <a:t>Founded the Tuskegee Institute to teach African Americans practical skills</a:t>
            </a:r>
            <a:endParaRPr lang="en-US" sz="2000" b="1" dirty="0" smtClean="0"/>
          </a:p>
        </p:txBody>
      </p:sp>
      <p:sp>
        <p:nvSpPr>
          <p:cNvPr id="22532" name="Rectangle 4"/>
          <p:cNvSpPr>
            <a:spLocks noGrp="1" noChangeArrowheads="1"/>
          </p:cNvSpPr>
          <p:nvPr>
            <p:ph type="body" sz="half" idx="2"/>
          </p:nvPr>
        </p:nvSpPr>
        <p:spPr>
          <a:xfrm>
            <a:off x="4648200" y="2339974"/>
            <a:ext cx="3698875" cy="3908426"/>
          </a:xfrm>
          <a:solidFill>
            <a:schemeClr val="bg1"/>
          </a:solidFill>
        </p:spPr>
        <p:txBody>
          <a:bodyPr>
            <a:noAutofit/>
          </a:bodyPr>
          <a:lstStyle/>
          <a:p>
            <a:pPr marL="228600" indent="-228600" algn="ctr" eaLnBrk="1" hangingPunct="1">
              <a:lnSpc>
                <a:spcPct val="90000"/>
              </a:lnSpc>
              <a:spcBef>
                <a:spcPct val="50000"/>
              </a:spcBef>
              <a:buFontTx/>
              <a:buNone/>
            </a:pPr>
            <a:r>
              <a:rPr lang="en-US" sz="2000" b="1" dirty="0" smtClean="0"/>
              <a:t>W.E.B. Du Bois</a:t>
            </a:r>
          </a:p>
          <a:p>
            <a:pPr marL="228600" indent="-228600" eaLnBrk="1" hangingPunct="1">
              <a:lnSpc>
                <a:spcPct val="90000"/>
              </a:lnSpc>
              <a:spcBef>
                <a:spcPct val="50000"/>
              </a:spcBef>
            </a:pPr>
            <a:r>
              <a:rPr lang="en-US" sz="2000" dirty="0" smtClean="0"/>
              <a:t>Believed that African Americans should strive for full rights immediately</a:t>
            </a:r>
          </a:p>
          <a:p>
            <a:pPr marL="228600" indent="-228600" eaLnBrk="1" hangingPunct="1">
              <a:lnSpc>
                <a:spcPct val="90000"/>
              </a:lnSpc>
              <a:spcBef>
                <a:spcPct val="50000"/>
              </a:spcBef>
            </a:pPr>
            <a:r>
              <a:rPr lang="en-US" sz="2000" dirty="0" smtClean="0"/>
              <a:t>Helped found the Niagara Movement in 1905 to fight for equal rights</a:t>
            </a:r>
          </a:p>
          <a:p>
            <a:pPr marL="228600" indent="-228600" eaLnBrk="1" hangingPunct="1">
              <a:lnSpc>
                <a:spcPct val="90000"/>
              </a:lnSpc>
              <a:spcBef>
                <a:spcPct val="50000"/>
              </a:spcBef>
            </a:pPr>
            <a:r>
              <a:rPr lang="en-US" sz="2000" dirty="0" smtClean="0"/>
              <a:t>Members of the Niagara Movement later founded the National Association for the Advancement of Colored People (NAACP)</a:t>
            </a:r>
          </a:p>
        </p:txBody>
      </p:sp>
      <p:pic>
        <p:nvPicPr>
          <p:cNvPr id="17413" name="Picture 5"/>
          <p:cNvPicPr preferRelativeResize="0">
            <a:picLocks noChangeAspect="1" noChangeArrowheads="1"/>
          </p:cNvPicPr>
          <p:nvPr/>
        </p:nvPicPr>
        <p:blipFill>
          <a:blip r:embed="rId2" cstate="print"/>
          <a:srcRect/>
          <a:stretch>
            <a:fillRect/>
          </a:stretch>
        </p:blipFill>
        <p:spPr bwMode="auto">
          <a:xfrm>
            <a:off x="8458200" y="3654425"/>
            <a:ext cx="160338" cy="160338"/>
          </a:xfrm>
          <a:prstGeom prst="rect">
            <a:avLst/>
          </a:prstGeom>
          <a:solidFill>
            <a:schemeClr val="bg1"/>
          </a:solidFill>
          <a:ln w="9525">
            <a:noFill/>
            <a:miter lim="800000"/>
            <a:headEnd/>
            <a:tailEnd/>
          </a:ln>
        </p:spPr>
      </p:pic>
      <p:pic>
        <p:nvPicPr>
          <p:cNvPr id="17414" name="Picture 6"/>
          <p:cNvPicPr preferRelativeResize="0">
            <a:picLocks noChangeAspect="1" noChangeArrowheads="1"/>
          </p:cNvPicPr>
          <p:nvPr/>
        </p:nvPicPr>
        <p:blipFill>
          <a:blip r:embed="rId2" cstate="print"/>
          <a:srcRect/>
          <a:stretch>
            <a:fillRect/>
          </a:stretch>
        </p:blipFill>
        <p:spPr bwMode="auto">
          <a:xfrm>
            <a:off x="8459788" y="3919538"/>
            <a:ext cx="160337" cy="160337"/>
          </a:xfrm>
          <a:prstGeom prst="rect">
            <a:avLst/>
          </a:prstGeom>
          <a:solidFill>
            <a:schemeClr val="bg1"/>
          </a:solidFill>
          <a:ln w="9525">
            <a:noFill/>
            <a:miter lim="800000"/>
            <a:headEnd/>
            <a:tailEnd/>
          </a:ln>
        </p:spPr>
      </p:pic>
      <p:sp>
        <p:nvSpPr>
          <p:cNvPr id="17415" name="Text Box 7"/>
          <p:cNvSpPr txBox="1">
            <a:spLocks noChangeArrowheads="1"/>
          </p:cNvSpPr>
          <p:nvPr/>
        </p:nvSpPr>
        <p:spPr bwMode="auto">
          <a:xfrm>
            <a:off x="457200" y="1066800"/>
            <a:ext cx="7913688" cy="1127125"/>
          </a:xfrm>
          <a:prstGeom prst="rect">
            <a:avLst/>
          </a:prstGeom>
          <a:solidFill>
            <a:schemeClr val="bg1"/>
          </a:solidFill>
          <a:ln w="9525">
            <a:noFill/>
            <a:miter lim="800000"/>
            <a:headEnd/>
            <a:tailEnd/>
          </a:ln>
        </p:spPr>
        <p:txBody>
          <a:bodyPr>
            <a:spAutoFit/>
          </a:bodyPr>
          <a:lstStyle/>
          <a:p>
            <a:pPr marL="233363" indent="-233363" eaLnBrk="0" hangingPunct="0">
              <a:buFontTx/>
              <a:buChar char="•"/>
            </a:pPr>
            <a:r>
              <a:rPr lang="en-US" sz="1700">
                <a:latin typeface="Verdana" pitchFamily="34" charset="0"/>
              </a:rPr>
              <a:t>Two approaches to fighting racism emerged. Some advocated accepting segregation and learning skills to rise up, others believed African American should strive for full rights immediately.</a:t>
            </a:r>
          </a:p>
          <a:p>
            <a:pPr marL="233363" indent="-233363" eaLnBrk="0" hangingPunct="0">
              <a:buFontTx/>
              <a:buChar char="•"/>
            </a:pPr>
            <a:r>
              <a:rPr lang="en-US" sz="1700">
                <a:latin typeface="Verdana" pitchFamily="34" charset="0"/>
              </a:rPr>
              <a:t>Two leaders represented these groups.</a:t>
            </a:r>
            <a:endParaRPr lang="en-US" sz="1600">
              <a:latin typeface="Verdana"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additive="base">
                                        <p:cTn id="7" dur="500" fill="hold"/>
                                        <p:tgtEl>
                                          <p:spTgt spid="22531"/>
                                        </p:tgtEl>
                                        <p:attrNameLst>
                                          <p:attrName>ppt_x</p:attrName>
                                        </p:attrNameLst>
                                      </p:cBhvr>
                                      <p:tavLst>
                                        <p:tav tm="0">
                                          <p:val>
                                            <p:strVal val="0-#ppt_w/2"/>
                                          </p:val>
                                        </p:tav>
                                        <p:tav tm="100000">
                                          <p:val>
                                            <p:strVal val="#ppt_x"/>
                                          </p:val>
                                        </p:tav>
                                      </p:tavLst>
                                    </p:anim>
                                    <p:anim calcmode="lin" valueType="num">
                                      <p:cBhvr additive="base">
                                        <p:cTn id="8" dur="500" fill="hold"/>
                                        <p:tgtEl>
                                          <p:spTgt spid="225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532"/>
                                        </p:tgtEl>
                                        <p:attrNameLst>
                                          <p:attrName>style.visibility</p:attrName>
                                        </p:attrNameLst>
                                      </p:cBhvr>
                                      <p:to>
                                        <p:strVal val="visible"/>
                                      </p:to>
                                    </p:set>
                                    <p:anim calcmode="lin" valueType="num">
                                      <p:cBhvr additive="base">
                                        <p:cTn id="13" dur="500" fill="hold"/>
                                        <p:tgtEl>
                                          <p:spTgt spid="22532"/>
                                        </p:tgtEl>
                                        <p:attrNameLst>
                                          <p:attrName>ppt_x</p:attrName>
                                        </p:attrNameLst>
                                      </p:cBhvr>
                                      <p:tavLst>
                                        <p:tav tm="0">
                                          <p:val>
                                            <p:strVal val="1+#ppt_w/2"/>
                                          </p:val>
                                        </p:tav>
                                        <p:tav tm="100000">
                                          <p:val>
                                            <p:strVal val="#ppt_x"/>
                                          </p:val>
                                        </p:tav>
                                      </p:tavLst>
                                    </p:anim>
                                    <p:anim calcmode="lin" valueType="num">
                                      <p:cBhvr additive="base">
                                        <p:cTn id="14" dur="500" fill="hold"/>
                                        <p:tgtEl>
                                          <p:spTgt spid="225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autoUpdateAnimBg="0"/>
      <p:bldP spid="2253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90538" y="1454150"/>
            <a:ext cx="8224837" cy="4392613"/>
          </a:xfrm>
          <a:prstGeom prst="rect">
            <a:avLst/>
          </a:prstGeom>
          <a:solidFill>
            <a:srgbClr val="FFFF99"/>
          </a:solidFill>
          <a:ln w="9525">
            <a:solidFill>
              <a:srgbClr val="FFFF99"/>
            </a:solidFill>
            <a:miter lim="800000"/>
            <a:headEnd/>
            <a:tailEnd/>
          </a:ln>
        </p:spPr>
        <p:txBody>
          <a:bodyPr anchor="ctr"/>
          <a:lstStyle/>
          <a:p>
            <a:pPr marL="236538" indent="-236538" algn="ctr">
              <a:lnSpc>
                <a:spcPct val="90000"/>
              </a:lnSpc>
              <a:spcBef>
                <a:spcPct val="20000"/>
              </a:spcBef>
            </a:pPr>
            <a:r>
              <a:rPr lang="en-US" b="1"/>
              <a:t>The Main Idea</a:t>
            </a:r>
          </a:p>
          <a:p>
            <a:pPr marL="236538" indent="-236538" algn="ctr">
              <a:lnSpc>
                <a:spcPct val="90000"/>
              </a:lnSpc>
              <a:spcBef>
                <a:spcPct val="20000"/>
              </a:spcBef>
            </a:pPr>
            <a:r>
              <a:rPr lang="en-US"/>
              <a:t>Progressives focused on three areas of reform: easing the suffering of the urban poor, improving unfair and dangerous working conditions, and reforming government at the national, state, and local levels. </a:t>
            </a:r>
          </a:p>
          <a:p>
            <a:pPr marL="236538" indent="-236538" algn="ctr">
              <a:lnSpc>
                <a:spcPct val="90000"/>
              </a:lnSpc>
              <a:spcBef>
                <a:spcPct val="20000"/>
              </a:spcBef>
            </a:pPr>
            <a:endParaRPr lang="en-US"/>
          </a:p>
          <a:p>
            <a:pPr marL="236538" indent="-236538" algn="ctr">
              <a:lnSpc>
                <a:spcPct val="90000"/>
              </a:lnSpc>
              <a:spcBef>
                <a:spcPct val="20000"/>
              </a:spcBef>
            </a:pPr>
            <a:r>
              <a:rPr lang="en-US" b="1"/>
              <a:t>Reading Focus</a:t>
            </a:r>
          </a:p>
          <a:p>
            <a:pPr marL="236538" indent="-236538">
              <a:lnSpc>
                <a:spcPct val="90000"/>
              </a:lnSpc>
              <a:spcBef>
                <a:spcPct val="50000"/>
              </a:spcBef>
              <a:buFontTx/>
              <a:buChar char="•"/>
            </a:pPr>
            <a:r>
              <a:rPr lang="en-US"/>
              <a:t>What issues did Progressives focus on, and what helped energize their causes?</a:t>
            </a:r>
          </a:p>
          <a:p>
            <a:pPr marL="236538" indent="-236538">
              <a:lnSpc>
                <a:spcPct val="90000"/>
              </a:lnSpc>
              <a:spcBef>
                <a:spcPct val="50000"/>
              </a:spcBef>
              <a:buFontTx/>
              <a:buChar char="•"/>
            </a:pPr>
            <a:r>
              <a:rPr lang="en-US"/>
              <a:t>How did Progressives try to reform society?</a:t>
            </a:r>
          </a:p>
          <a:p>
            <a:pPr marL="236538" indent="-236538">
              <a:lnSpc>
                <a:spcPct val="90000"/>
              </a:lnSpc>
              <a:spcBef>
                <a:spcPct val="50000"/>
              </a:spcBef>
              <a:buFontTx/>
              <a:buChar char="•"/>
            </a:pPr>
            <a:r>
              <a:rPr lang="en-US"/>
              <a:t>How did Progressives fight to reform the workplace?</a:t>
            </a:r>
          </a:p>
          <a:p>
            <a:pPr marL="236538" indent="-236538">
              <a:lnSpc>
                <a:spcPct val="90000"/>
              </a:lnSpc>
              <a:spcBef>
                <a:spcPct val="50000"/>
              </a:spcBef>
              <a:buFontTx/>
              <a:buChar char="•"/>
            </a:pPr>
            <a:r>
              <a:rPr lang="en-US"/>
              <a:t>How did Progressives reform government at the national, state, and local levels?</a:t>
            </a:r>
          </a:p>
        </p:txBody>
      </p:sp>
      <p:sp>
        <p:nvSpPr>
          <p:cNvPr id="18435" name="Rectangle 3"/>
          <p:cNvSpPr>
            <a:spLocks noGrp="1" noChangeArrowheads="1"/>
          </p:cNvSpPr>
          <p:nvPr>
            <p:ph type="title"/>
          </p:nvPr>
        </p:nvSpPr>
        <p:spPr/>
        <p:txBody>
          <a:bodyPr/>
          <a:lstStyle/>
          <a:p>
            <a:pPr eaLnBrk="1" hangingPunct="1"/>
            <a:r>
              <a:rPr lang="en-US" smtClean="0"/>
              <a:t>Progressivism</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87688" y="2973388"/>
            <a:ext cx="2568575" cy="2997200"/>
            <a:chOff x="1872" y="2208"/>
            <a:chExt cx="1632" cy="1536"/>
          </a:xfrm>
        </p:grpSpPr>
        <p:sp>
          <p:nvSpPr>
            <p:cNvPr id="19474" name="Rectangle 3"/>
            <p:cNvSpPr>
              <a:spLocks noChangeArrowheads="1"/>
            </p:cNvSpPr>
            <p:nvPr/>
          </p:nvSpPr>
          <p:spPr bwMode="auto">
            <a:xfrm>
              <a:off x="1872" y="2208"/>
              <a:ext cx="1632" cy="1536"/>
            </a:xfrm>
            <a:prstGeom prst="rect">
              <a:avLst/>
            </a:prstGeom>
            <a:solidFill>
              <a:srgbClr val="000000"/>
            </a:solidFill>
            <a:ln w="9525" algn="ctr">
              <a:noFill/>
              <a:miter lim="800000"/>
              <a:headEnd/>
              <a:tailEnd/>
            </a:ln>
          </p:spPr>
          <p:txBody>
            <a:bodyPr wrap="none" anchor="ctr"/>
            <a:lstStyle/>
            <a:p>
              <a:endParaRPr lang="en-US"/>
            </a:p>
          </p:txBody>
        </p:sp>
        <p:sp>
          <p:nvSpPr>
            <p:cNvPr id="19475" name="Text Box 4"/>
            <p:cNvSpPr txBox="1">
              <a:spLocks noChangeArrowheads="1"/>
            </p:cNvSpPr>
            <p:nvPr/>
          </p:nvSpPr>
          <p:spPr bwMode="auto">
            <a:xfrm>
              <a:off x="1974" y="2238"/>
              <a:ext cx="1444" cy="1425"/>
            </a:xfrm>
            <a:prstGeom prst="rect">
              <a:avLst/>
            </a:prstGeom>
            <a:noFill/>
            <a:ln w="9525">
              <a:noFill/>
              <a:miter lim="800000"/>
              <a:headEnd/>
              <a:tailEnd/>
            </a:ln>
          </p:spPr>
          <p:txBody>
            <a:bodyPr>
              <a:spAutoFit/>
            </a:bodyPr>
            <a:lstStyle/>
            <a:p>
              <a:pPr marL="166688" indent="-166688" algn="ctr">
                <a:spcBef>
                  <a:spcPct val="50000"/>
                </a:spcBef>
              </a:pPr>
              <a:r>
                <a:rPr lang="en-US" sz="1600" b="1">
                  <a:solidFill>
                    <a:schemeClr val="bg1"/>
                  </a:solidFill>
                  <a:latin typeface="Verdana" pitchFamily="34" charset="0"/>
                </a:rPr>
                <a:t>Ida Tarbell</a:t>
              </a:r>
            </a:p>
            <a:p>
              <a:pPr marL="166688" indent="-166688">
                <a:spcBef>
                  <a:spcPct val="50000"/>
                </a:spcBef>
                <a:buFontTx/>
                <a:buChar char="•"/>
              </a:pPr>
              <a:r>
                <a:rPr lang="en-US" sz="1600">
                  <a:solidFill>
                    <a:schemeClr val="bg1"/>
                  </a:solidFill>
                  <a:latin typeface="Verdana" pitchFamily="34" charset="0"/>
                </a:rPr>
                <a:t>Exposed the corrupt Standard Oil Company and its owner, John D. Rockefeller</a:t>
              </a:r>
            </a:p>
            <a:p>
              <a:pPr marL="166688" indent="-166688">
                <a:spcBef>
                  <a:spcPct val="50000"/>
                </a:spcBef>
                <a:buFontTx/>
                <a:buChar char="•"/>
              </a:pPr>
              <a:r>
                <a:rPr lang="en-US" sz="1600">
                  <a:solidFill>
                    <a:schemeClr val="bg1"/>
                  </a:solidFill>
                  <a:latin typeface="Verdana" pitchFamily="34" charset="0"/>
                </a:rPr>
                <a:t>Appealed to middle class scared by large business power</a:t>
              </a:r>
              <a:endParaRPr lang="en-US" sz="1600" b="1">
                <a:solidFill>
                  <a:schemeClr val="bg1"/>
                </a:solidFill>
                <a:latin typeface="Verdana" pitchFamily="34" charset="0"/>
              </a:endParaRPr>
            </a:p>
          </p:txBody>
        </p:sp>
      </p:grpSp>
      <p:sp>
        <p:nvSpPr>
          <p:cNvPr id="26629" name="Rectangle 5"/>
          <p:cNvSpPr>
            <a:spLocks noGrp="1" noChangeArrowheads="1"/>
          </p:cNvSpPr>
          <p:nvPr>
            <p:ph type="title"/>
          </p:nvPr>
        </p:nvSpPr>
        <p:spPr>
          <a:xfrm>
            <a:off x="533400" y="355600"/>
            <a:ext cx="8077200" cy="406400"/>
          </a:xfrm>
        </p:spPr>
        <p:txBody>
          <a:bodyPr anchor="t">
            <a:normAutofit fontScale="90000"/>
          </a:bodyPr>
          <a:lstStyle/>
          <a:p>
            <a:pPr eaLnBrk="1" hangingPunct="1">
              <a:defRPr/>
            </a:pPr>
            <a:r>
              <a:rPr lang="en-US" sz="3200" dirty="0" smtClean="0"/>
              <a:t>Progressivism and Its Champions</a:t>
            </a:r>
            <a:endParaRPr lang="en-US" sz="3200" dirty="0" smtClean="0">
              <a:effectLst>
                <a:outerShdw blurRad="38100" dist="38100" dir="2700000" algn="tl">
                  <a:srgbClr val="C0C0C0"/>
                </a:outerShdw>
              </a:effectLst>
            </a:endParaRPr>
          </a:p>
        </p:txBody>
      </p:sp>
      <p:pic>
        <p:nvPicPr>
          <p:cNvPr id="19460" name="Picture 6"/>
          <p:cNvPicPr>
            <a:picLocks noChangeAspect="1" noChangeArrowheads="1"/>
          </p:cNvPicPr>
          <p:nvPr/>
        </p:nvPicPr>
        <p:blipFill>
          <a:blip r:embed="rId2" cstate="print"/>
          <a:srcRect/>
          <a:stretch>
            <a:fillRect/>
          </a:stretch>
        </p:blipFill>
        <p:spPr bwMode="auto">
          <a:xfrm>
            <a:off x="8382000" y="4106863"/>
            <a:ext cx="160338" cy="160337"/>
          </a:xfrm>
          <a:prstGeom prst="rect">
            <a:avLst/>
          </a:prstGeom>
          <a:noFill/>
          <a:ln w="9525">
            <a:noFill/>
            <a:miter lim="800000"/>
            <a:headEnd/>
            <a:tailEnd/>
          </a:ln>
        </p:spPr>
      </p:pic>
      <p:pic>
        <p:nvPicPr>
          <p:cNvPr id="19461" name="Picture 7"/>
          <p:cNvPicPr>
            <a:picLocks noChangeAspect="1" noChangeArrowheads="1"/>
          </p:cNvPicPr>
          <p:nvPr/>
        </p:nvPicPr>
        <p:blipFill>
          <a:blip r:embed="rId2" cstate="print"/>
          <a:srcRect/>
          <a:stretch>
            <a:fillRect/>
          </a:stretch>
        </p:blipFill>
        <p:spPr bwMode="auto">
          <a:xfrm>
            <a:off x="8382000" y="3725863"/>
            <a:ext cx="160338" cy="160337"/>
          </a:xfrm>
          <a:prstGeom prst="rect">
            <a:avLst/>
          </a:prstGeom>
          <a:noFill/>
          <a:ln w="9525">
            <a:noFill/>
            <a:miter lim="800000"/>
            <a:headEnd/>
            <a:tailEnd/>
          </a:ln>
        </p:spPr>
      </p:pic>
      <p:pic>
        <p:nvPicPr>
          <p:cNvPr id="19462" name="Picture 8"/>
          <p:cNvPicPr>
            <a:picLocks noChangeAspect="1" noChangeArrowheads="1"/>
          </p:cNvPicPr>
          <p:nvPr/>
        </p:nvPicPr>
        <p:blipFill>
          <a:blip r:embed="rId2" cstate="print"/>
          <a:srcRect/>
          <a:stretch>
            <a:fillRect/>
          </a:stretch>
        </p:blipFill>
        <p:spPr bwMode="auto">
          <a:xfrm>
            <a:off x="8382000" y="4495800"/>
            <a:ext cx="160338" cy="160338"/>
          </a:xfrm>
          <a:prstGeom prst="rect">
            <a:avLst/>
          </a:prstGeom>
          <a:noFill/>
          <a:ln w="9525">
            <a:noFill/>
            <a:miter lim="800000"/>
            <a:headEnd/>
            <a:tailEnd/>
          </a:ln>
        </p:spPr>
      </p:pic>
      <p:grpSp>
        <p:nvGrpSpPr>
          <p:cNvPr id="3" name="Group 9"/>
          <p:cNvGrpSpPr>
            <a:grpSpLocks/>
          </p:cNvGrpSpPr>
          <p:nvPr/>
        </p:nvGrpSpPr>
        <p:grpSpPr bwMode="auto">
          <a:xfrm>
            <a:off x="5730875" y="2973388"/>
            <a:ext cx="2568575" cy="2998787"/>
            <a:chOff x="3504" y="1248"/>
            <a:chExt cx="1584" cy="2448"/>
          </a:xfrm>
        </p:grpSpPr>
        <p:grpSp>
          <p:nvGrpSpPr>
            <p:cNvPr id="4" name="Group 10"/>
            <p:cNvGrpSpPr>
              <a:grpSpLocks/>
            </p:cNvGrpSpPr>
            <p:nvPr/>
          </p:nvGrpSpPr>
          <p:grpSpPr bwMode="auto">
            <a:xfrm>
              <a:off x="3504" y="1248"/>
              <a:ext cx="1584" cy="2448"/>
              <a:chOff x="3504" y="1248"/>
              <a:chExt cx="1584" cy="2448"/>
            </a:xfrm>
          </p:grpSpPr>
          <p:sp>
            <p:nvSpPr>
              <p:cNvPr id="19472" name="Rectangle 11"/>
              <p:cNvSpPr>
                <a:spLocks noChangeArrowheads="1"/>
              </p:cNvSpPr>
              <p:nvPr/>
            </p:nvSpPr>
            <p:spPr bwMode="auto">
              <a:xfrm>
                <a:off x="3504" y="1248"/>
                <a:ext cx="1539" cy="2448"/>
              </a:xfrm>
              <a:prstGeom prst="rect">
                <a:avLst/>
              </a:prstGeom>
              <a:solidFill>
                <a:srgbClr val="336633"/>
              </a:solidFill>
              <a:ln w="9525" algn="ctr">
                <a:noFill/>
                <a:miter lim="800000"/>
                <a:headEnd/>
                <a:tailEnd/>
              </a:ln>
            </p:spPr>
            <p:txBody>
              <a:bodyPr wrap="none" anchor="ctr"/>
              <a:lstStyle/>
              <a:p>
                <a:endParaRPr lang="en-US">
                  <a:solidFill>
                    <a:schemeClr val="bg1"/>
                  </a:solidFill>
                </a:endParaRPr>
              </a:p>
            </p:txBody>
          </p:sp>
          <p:sp>
            <p:nvSpPr>
              <p:cNvPr id="19473" name="Text Box 12"/>
              <p:cNvSpPr txBox="1">
                <a:spLocks noChangeArrowheads="1"/>
              </p:cNvSpPr>
              <p:nvPr/>
            </p:nvSpPr>
            <p:spPr bwMode="auto">
              <a:xfrm>
                <a:off x="3504" y="1293"/>
                <a:ext cx="1584" cy="643"/>
              </a:xfrm>
              <a:prstGeom prst="rect">
                <a:avLst/>
              </a:prstGeom>
              <a:noFill/>
              <a:ln w="9525">
                <a:noFill/>
                <a:miter lim="800000"/>
                <a:headEnd/>
                <a:tailEnd/>
              </a:ln>
            </p:spPr>
            <p:txBody>
              <a:bodyPr>
                <a:spAutoFit/>
              </a:bodyPr>
              <a:lstStyle/>
              <a:p>
                <a:pPr algn="ctr">
                  <a:spcBef>
                    <a:spcPct val="50000"/>
                  </a:spcBef>
                </a:pPr>
                <a:endParaRPr lang="en-US">
                  <a:solidFill>
                    <a:schemeClr val="bg1"/>
                  </a:solidFill>
                  <a:latin typeface="Verdana" pitchFamily="34" charset="0"/>
                </a:endParaRPr>
              </a:p>
              <a:p>
                <a:pPr algn="ctr">
                  <a:spcBef>
                    <a:spcPct val="50000"/>
                  </a:spcBef>
                </a:pPr>
                <a:endParaRPr lang="en-US">
                  <a:solidFill>
                    <a:schemeClr val="bg1"/>
                  </a:solidFill>
                  <a:latin typeface="Verdana" pitchFamily="34" charset="0"/>
                </a:endParaRPr>
              </a:p>
            </p:txBody>
          </p:sp>
        </p:grpSp>
        <p:sp>
          <p:nvSpPr>
            <p:cNvPr id="23567" name="Rectangle 13"/>
            <p:cNvSpPr>
              <a:spLocks noChangeArrowheads="1"/>
            </p:cNvSpPr>
            <p:nvPr/>
          </p:nvSpPr>
          <p:spPr bwMode="auto">
            <a:xfrm>
              <a:off x="3552" y="1293"/>
              <a:ext cx="1392" cy="2304"/>
            </a:xfrm>
            <a:prstGeom prst="rect">
              <a:avLst/>
            </a:prstGeom>
            <a:noFill/>
            <a:ln w="9525" algn="ctr">
              <a:noFill/>
              <a:miter lim="800000"/>
              <a:headEnd/>
              <a:tailEnd/>
            </a:ln>
          </p:spPr>
          <p:txBody>
            <a:bodyPr>
              <a:spAutoFit/>
            </a:bodyPr>
            <a:lstStyle/>
            <a:p>
              <a:pPr marL="233363" indent="-233363" algn="ctr">
                <a:lnSpc>
                  <a:spcPct val="110000"/>
                </a:lnSpc>
                <a:defRPr/>
              </a:pPr>
              <a:r>
                <a:rPr lang="en-US" sz="1600" b="1" dirty="0">
                  <a:solidFill>
                    <a:schemeClr val="bg1"/>
                  </a:solidFill>
                  <a:latin typeface="Verdana" pitchFamily="34" charset="0"/>
                </a:rPr>
                <a:t>Lincoln Steffens</a:t>
              </a:r>
              <a:endParaRPr lang="en-US" sz="1600" dirty="0">
                <a:solidFill>
                  <a:schemeClr val="bg1"/>
                </a:solidFill>
                <a:latin typeface="Verdana" pitchFamily="34" charset="0"/>
              </a:endParaRPr>
            </a:p>
            <a:p>
              <a:pPr marL="233363" indent="-233363">
                <a:lnSpc>
                  <a:spcPct val="110000"/>
                </a:lnSpc>
                <a:buFontTx/>
                <a:buChar char="•"/>
                <a:defRPr/>
              </a:pPr>
              <a:r>
                <a:rPr lang="en-US" sz="1600" i="1" dirty="0">
                  <a:solidFill>
                    <a:schemeClr val="bg1"/>
                  </a:solidFill>
                  <a:latin typeface="Verdana" pitchFamily="34" charset="0"/>
                </a:rPr>
                <a:t>Shame of the Cities</a:t>
              </a:r>
              <a:r>
                <a:rPr lang="en-US" sz="1600" dirty="0">
                  <a:solidFill>
                    <a:schemeClr val="bg1"/>
                  </a:solidFill>
                  <a:latin typeface="Verdana" pitchFamily="34" charset="0"/>
                </a:rPr>
                <a:t> (1904) exposed corrupt city governments </a:t>
              </a:r>
              <a:endParaRPr lang="en-US" sz="1600" b="1" dirty="0">
                <a:solidFill>
                  <a:schemeClr val="bg1"/>
                </a:solidFill>
                <a:latin typeface="Verdana" pitchFamily="34" charset="0"/>
              </a:endParaRPr>
            </a:p>
            <a:p>
              <a:pPr marL="233363" indent="-233363" algn="ctr">
                <a:lnSpc>
                  <a:spcPct val="110000"/>
                </a:lnSpc>
                <a:defRPr/>
              </a:pPr>
              <a:endParaRPr lang="en-US" sz="1600" b="1" dirty="0">
                <a:solidFill>
                  <a:schemeClr val="bg1"/>
                </a:solidFill>
                <a:latin typeface="Verdana" pitchFamily="34" charset="0"/>
              </a:endParaRPr>
            </a:p>
            <a:p>
              <a:pPr marL="233363" indent="-233363" algn="ctr">
                <a:lnSpc>
                  <a:spcPct val="110000"/>
                </a:lnSpc>
                <a:defRPr/>
              </a:pPr>
              <a:r>
                <a:rPr lang="en-US" sz="1600" b="1" dirty="0">
                  <a:solidFill>
                    <a:schemeClr val="bg1"/>
                  </a:solidFill>
                  <a:latin typeface="Verdana" pitchFamily="34" charset="0"/>
                </a:rPr>
                <a:t>Frank Norris</a:t>
              </a:r>
              <a:endParaRPr lang="en-US" sz="1600" dirty="0">
                <a:solidFill>
                  <a:schemeClr val="bg1"/>
                </a:solidFill>
                <a:latin typeface="Verdana" pitchFamily="34" charset="0"/>
              </a:endParaRPr>
            </a:p>
            <a:p>
              <a:pPr marL="233363" indent="-233363">
                <a:lnSpc>
                  <a:spcPct val="110000"/>
                </a:lnSpc>
                <a:buFontTx/>
                <a:buChar char="•"/>
                <a:defRPr/>
              </a:pPr>
              <a:r>
                <a:rPr lang="en-US" sz="1600" dirty="0">
                  <a:solidFill>
                    <a:schemeClr val="bg1"/>
                  </a:solidFill>
                  <a:latin typeface="Verdana" pitchFamily="34" charset="0"/>
                </a:rPr>
                <a:t>Exposed railroad monopolies in a 1901 novel</a:t>
              </a:r>
            </a:p>
          </p:txBody>
        </p:sp>
      </p:grpSp>
      <p:grpSp>
        <p:nvGrpSpPr>
          <p:cNvPr id="5" name="Group 14"/>
          <p:cNvGrpSpPr>
            <a:grpSpLocks/>
          </p:cNvGrpSpPr>
          <p:nvPr/>
        </p:nvGrpSpPr>
        <p:grpSpPr bwMode="auto">
          <a:xfrm>
            <a:off x="457200" y="1116013"/>
            <a:ext cx="7769225" cy="1801812"/>
            <a:chOff x="336" y="714"/>
            <a:chExt cx="4752" cy="902"/>
          </a:xfrm>
        </p:grpSpPr>
        <p:sp>
          <p:nvSpPr>
            <p:cNvPr id="19468" name="Rectangle 15"/>
            <p:cNvSpPr>
              <a:spLocks noChangeArrowheads="1"/>
            </p:cNvSpPr>
            <p:nvPr/>
          </p:nvSpPr>
          <p:spPr bwMode="auto">
            <a:xfrm>
              <a:off x="336" y="714"/>
              <a:ext cx="4752" cy="902"/>
            </a:xfrm>
            <a:prstGeom prst="rect">
              <a:avLst/>
            </a:prstGeom>
            <a:solidFill>
              <a:srgbClr val="FFFF99"/>
            </a:solidFill>
            <a:ln w="9525">
              <a:noFill/>
              <a:miter lim="800000"/>
              <a:headEnd/>
              <a:tailEnd/>
            </a:ln>
          </p:spPr>
          <p:txBody>
            <a:bodyPr wrap="none"/>
            <a:lstStyle/>
            <a:p>
              <a:endParaRPr lang="en-US"/>
            </a:p>
          </p:txBody>
        </p:sp>
        <p:sp>
          <p:nvSpPr>
            <p:cNvPr id="19469" name="Text Box 16"/>
            <p:cNvSpPr txBox="1">
              <a:spLocks noChangeArrowheads="1"/>
            </p:cNvSpPr>
            <p:nvPr/>
          </p:nvSpPr>
          <p:spPr bwMode="auto">
            <a:xfrm>
              <a:off x="336" y="714"/>
              <a:ext cx="4752" cy="879"/>
            </a:xfrm>
            <a:prstGeom prst="rect">
              <a:avLst/>
            </a:prstGeom>
            <a:noFill/>
            <a:ln w="9525">
              <a:noFill/>
              <a:miter lim="800000"/>
              <a:headEnd/>
              <a:tailEnd/>
            </a:ln>
          </p:spPr>
          <p:txBody>
            <a:bodyPr>
              <a:spAutoFit/>
            </a:bodyPr>
            <a:lstStyle/>
            <a:p>
              <a:pPr marL="166688" indent="-166688">
                <a:spcBef>
                  <a:spcPct val="40000"/>
                </a:spcBef>
                <a:buFontTx/>
                <a:buChar char="•"/>
              </a:pPr>
              <a:r>
                <a:rPr lang="en-US" sz="1600">
                  <a:latin typeface="Verdana" pitchFamily="34" charset="0"/>
                </a:rPr>
                <a:t>Industrialization helped many but also created dangerous working environments and unhealthy living conditions for the urban poor.</a:t>
              </a:r>
            </a:p>
            <a:p>
              <a:pPr marL="166688" indent="-166688">
                <a:spcBef>
                  <a:spcPct val="40000"/>
                </a:spcBef>
                <a:buFontTx/>
                <a:buChar char="•"/>
              </a:pPr>
              <a:r>
                <a:rPr lang="en-US" sz="1600" b="1">
                  <a:latin typeface="Verdana" pitchFamily="34" charset="0"/>
                </a:rPr>
                <a:t>Progressivism</a:t>
              </a:r>
              <a:r>
                <a:rPr lang="en-US" sz="1600">
                  <a:latin typeface="Verdana" pitchFamily="34" charset="0"/>
                </a:rPr>
                <a:t>, a wide-ranging reform movement targeting these problems, began in the late 19th century.</a:t>
              </a:r>
            </a:p>
            <a:p>
              <a:pPr marL="166688" indent="-166688">
                <a:spcBef>
                  <a:spcPct val="40000"/>
                </a:spcBef>
                <a:buFontTx/>
                <a:buChar char="•"/>
              </a:pPr>
              <a:r>
                <a:rPr lang="en-US" sz="1600">
                  <a:latin typeface="Verdana" pitchFamily="34" charset="0"/>
                </a:rPr>
                <a:t>Journalists called </a:t>
              </a:r>
              <a:r>
                <a:rPr lang="en-US" sz="1600" b="1">
                  <a:latin typeface="Verdana" pitchFamily="34" charset="0"/>
                </a:rPr>
                <a:t>muckrakers</a:t>
              </a:r>
              <a:r>
                <a:rPr lang="en-US" sz="1600">
                  <a:latin typeface="Verdana" pitchFamily="34" charset="0"/>
                </a:rPr>
                <a:t> and urban photographers exposed people to the plight of the unfortunate in hopes of sparking reform.</a:t>
              </a:r>
              <a:endParaRPr lang="en-US">
                <a:latin typeface="Verdana" pitchFamily="34" charset="0"/>
              </a:endParaRPr>
            </a:p>
          </p:txBody>
        </p:sp>
      </p:grpSp>
      <p:grpSp>
        <p:nvGrpSpPr>
          <p:cNvPr id="6" name="Group 17"/>
          <p:cNvGrpSpPr>
            <a:grpSpLocks/>
          </p:cNvGrpSpPr>
          <p:nvPr/>
        </p:nvGrpSpPr>
        <p:grpSpPr bwMode="auto">
          <a:xfrm>
            <a:off x="457200" y="2976563"/>
            <a:ext cx="2568575" cy="2997200"/>
            <a:chOff x="336" y="2203"/>
            <a:chExt cx="1536" cy="1536"/>
          </a:xfrm>
        </p:grpSpPr>
        <p:sp>
          <p:nvSpPr>
            <p:cNvPr id="19466" name="Rectangle 18"/>
            <p:cNvSpPr>
              <a:spLocks noChangeArrowheads="1"/>
            </p:cNvSpPr>
            <p:nvPr/>
          </p:nvSpPr>
          <p:spPr bwMode="auto">
            <a:xfrm>
              <a:off x="336" y="2203"/>
              <a:ext cx="1536" cy="1536"/>
            </a:xfrm>
            <a:prstGeom prst="rect">
              <a:avLst/>
            </a:prstGeom>
            <a:solidFill>
              <a:srgbClr val="336633"/>
            </a:solidFill>
            <a:ln w="9525" algn="ctr">
              <a:noFill/>
              <a:miter lim="800000"/>
              <a:headEnd/>
              <a:tailEnd/>
            </a:ln>
          </p:spPr>
          <p:txBody>
            <a:bodyPr wrap="none" anchor="ctr"/>
            <a:lstStyle/>
            <a:p>
              <a:endParaRPr lang="en-US">
                <a:solidFill>
                  <a:schemeClr val="bg1"/>
                </a:solidFill>
              </a:endParaRPr>
            </a:p>
          </p:txBody>
        </p:sp>
        <p:sp>
          <p:nvSpPr>
            <p:cNvPr id="23563" name="Text Box 19"/>
            <p:cNvSpPr txBox="1">
              <a:spLocks noChangeArrowheads="1"/>
            </p:cNvSpPr>
            <p:nvPr/>
          </p:nvSpPr>
          <p:spPr bwMode="auto">
            <a:xfrm>
              <a:off x="336" y="2233"/>
              <a:ext cx="1529" cy="1488"/>
            </a:xfrm>
            <a:prstGeom prst="rect">
              <a:avLst/>
            </a:prstGeom>
            <a:solidFill>
              <a:srgbClr val="336633"/>
            </a:solidFill>
            <a:ln w="9525">
              <a:noFill/>
              <a:miter lim="800000"/>
              <a:headEnd/>
              <a:tailEnd/>
            </a:ln>
          </p:spPr>
          <p:txBody>
            <a:bodyPr>
              <a:spAutoFit/>
            </a:bodyPr>
            <a:lstStyle/>
            <a:p>
              <a:pPr marL="169863" indent="-169863" algn="ctr">
                <a:spcBef>
                  <a:spcPct val="50000"/>
                </a:spcBef>
                <a:defRPr/>
              </a:pPr>
              <a:r>
                <a:rPr lang="en-US" sz="1600" b="1" dirty="0">
                  <a:solidFill>
                    <a:schemeClr val="bg1"/>
                  </a:solidFill>
                  <a:latin typeface="Verdana" pitchFamily="34" charset="0"/>
                </a:rPr>
                <a:t>Jacob Riis</a:t>
              </a:r>
            </a:p>
            <a:p>
              <a:pPr marL="169863" indent="-169863">
                <a:spcBef>
                  <a:spcPct val="50000"/>
                </a:spcBef>
                <a:buFontTx/>
                <a:buChar char="•"/>
                <a:defRPr/>
              </a:pPr>
              <a:r>
                <a:rPr lang="en-US" sz="1600" dirty="0">
                  <a:solidFill>
                    <a:schemeClr val="bg1"/>
                  </a:solidFill>
                  <a:latin typeface="Verdana" pitchFamily="34" charset="0"/>
                </a:rPr>
                <a:t>Danish immigrant who faced New York poverty</a:t>
              </a:r>
            </a:p>
            <a:p>
              <a:pPr marL="169863" indent="-169863">
                <a:spcBef>
                  <a:spcPct val="50000"/>
                </a:spcBef>
                <a:buFontTx/>
                <a:buChar char="•"/>
                <a:defRPr/>
              </a:pPr>
              <a:r>
                <a:rPr lang="en-US" sz="1600" dirty="0">
                  <a:solidFill>
                    <a:schemeClr val="bg1"/>
                  </a:solidFill>
                  <a:latin typeface="Verdana" pitchFamily="34" charset="0"/>
                </a:rPr>
                <a:t>Exposed the slums through magazines, photographs, and a best-selling book</a:t>
              </a:r>
            </a:p>
            <a:p>
              <a:pPr marL="169863" indent="-169863">
                <a:spcBef>
                  <a:spcPct val="50000"/>
                </a:spcBef>
                <a:buFontTx/>
                <a:buChar char="•"/>
                <a:defRPr/>
              </a:pPr>
              <a:r>
                <a:rPr lang="en-US" sz="1600" dirty="0">
                  <a:solidFill>
                    <a:schemeClr val="bg1"/>
                  </a:solidFill>
                  <a:latin typeface="Verdana" pitchFamily="34" charset="0"/>
                </a:rPr>
                <a:t>His fame helped spark city reforms.</a:t>
              </a:r>
              <a:endParaRPr lang="en-US" dirty="0">
                <a:solidFill>
                  <a:schemeClr val="bg1"/>
                </a:solidFill>
                <a:latin typeface="Verdana"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90538" y="1571625"/>
            <a:ext cx="8224837" cy="4198938"/>
          </a:xfrm>
          <a:prstGeom prst="rect">
            <a:avLst/>
          </a:prstGeom>
          <a:solidFill>
            <a:srgbClr val="FFFF99"/>
          </a:solidFill>
          <a:ln w="9525">
            <a:solidFill>
              <a:srgbClr val="FFFF99"/>
            </a:solidFill>
            <a:miter lim="800000"/>
            <a:headEnd/>
            <a:tailEnd/>
          </a:ln>
        </p:spPr>
        <p:txBody>
          <a:bodyPr anchor="ctr"/>
          <a:lstStyle/>
          <a:p>
            <a:pPr marL="236538" indent="-236538" algn="ctr">
              <a:lnSpc>
                <a:spcPct val="90000"/>
              </a:lnSpc>
              <a:spcBef>
                <a:spcPct val="20000"/>
              </a:spcBef>
            </a:pPr>
            <a:r>
              <a:rPr lang="en-US" b="1"/>
              <a:t>The Main Idea</a:t>
            </a:r>
          </a:p>
          <a:p>
            <a:pPr marL="236538" indent="-236538" algn="ctr">
              <a:lnSpc>
                <a:spcPct val="90000"/>
              </a:lnSpc>
              <a:spcBef>
                <a:spcPct val="20000"/>
              </a:spcBef>
            </a:pPr>
            <a:r>
              <a:rPr lang="en-US"/>
              <a:t>During the late 1800s, new technology and inventions led to the growth of industry, the rise of big business, and revolutions in transportation and communication.</a:t>
            </a:r>
          </a:p>
          <a:p>
            <a:pPr marL="236538" indent="-236538" algn="ctr">
              <a:lnSpc>
                <a:spcPct val="90000"/>
              </a:lnSpc>
              <a:spcBef>
                <a:spcPct val="20000"/>
              </a:spcBef>
            </a:pPr>
            <a:endParaRPr lang="en-US"/>
          </a:p>
          <a:p>
            <a:pPr marL="236538" indent="-236538" algn="ctr">
              <a:lnSpc>
                <a:spcPct val="90000"/>
              </a:lnSpc>
              <a:spcBef>
                <a:spcPct val="20000"/>
              </a:spcBef>
            </a:pPr>
            <a:r>
              <a:rPr lang="en-US" b="1"/>
              <a:t>Reading Focus</a:t>
            </a:r>
          </a:p>
          <a:p>
            <a:pPr marL="236538" indent="-236538">
              <a:lnSpc>
                <a:spcPct val="90000"/>
              </a:lnSpc>
              <a:spcBef>
                <a:spcPct val="50000"/>
              </a:spcBef>
              <a:buFontTx/>
              <a:buChar char="•"/>
            </a:pPr>
            <a:r>
              <a:rPr lang="en-US"/>
              <a:t>How did industry and railroads lead to the Second Industrial Revolution?</a:t>
            </a:r>
          </a:p>
          <a:p>
            <a:pPr marL="236538" indent="-236538">
              <a:lnSpc>
                <a:spcPct val="90000"/>
              </a:lnSpc>
              <a:spcBef>
                <a:spcPct val="50000"/>
              </a:spcBef>
              <a:buFontTx/>
              <a:buChar char="•"/>
            </a:pPr>
            <a:r>
              <a:rPr lang="en-US"/>
              <a:t>How did entrepreneurs and public attitudes help the rise of big business in the late 1800s?</a:t>
            </a:r>
          </a:p>
          <a:p>
            <a:pPr marL="236538" indent="-236538">
              <a:lnSpc>
                <a:spcPct val="90000"/>
              </a:lnSpc>
              <a:spcBef>
                <a:spcPct val="50000"/>
              </a:spcBef>
              <a:buFontTx/>
              <a:buChar char="•"/>
            </a:pPr>
            <a:r>
              <a:rPr lang="en-US"/>
              <a:t>What conditions prompted workers to organize in the late 1800s?</a:t>
            </a:r>
          </a:p>
          <a:p>
            <a:pPr marL="236538" indent="-236538">
              <a:lnSpc>
                <a:spcPct val="90000"/>
              </a:lnSpc>
              <a:spcBef>
                <a:spcPct val="50000"/>
              </a:spcBef>
              <a:buFontTx/>
              <a:buChar char="•"/>
            </a:pPr>
            <a:r>
              <a:rPr lang="en-US"/>
              <a:t>What advances in transportation and communication were made in the late 1800s?</a:t>
            </a:r>
          </a:p>
        </p:txBody>
      </p:sp>
      <p:sp>
        <p:nvSpPr>
          <p:cNvPr id="2051" name="Rectangle 3"/>
          <p:cNvSpPr>
            <a:spLocks noGrp="1" noChangeArrowheads="1"/>
          </p:cNvSpPr>
          <p:nvPr>
            <p:ph type="title"/>
          </p:nvPr>
        </p:nvSpPr>
        <p:spPr>
          <a:xfrm>
            <a:off x="533400" y="609600"/>
            <a:ext cx="8077200" cy="533400"/>
          </a:xfrm>
        </p:spPr>
        <p:txBody>
          <a:bodyPr>
            <a:normAutofit fontScale="90000"/>
          </a:bodyPr>
          <a:lstStyle/>
          <a:p>
            <a:pPr eaLnBrk="1" hangingPunct="1"/>
            <a:r>
              <a:rPr lang="en-US" smtClean="0">
                <a:solidFill>
                  <a:schemeClr val="tx1"/>
                </a:solidFill>
              </a:rPr>
              <a:t>The Second Industrial Revolution</a:t>
            </a:r>
          </a:p>
        </p:txBody>
      </p:sp>
      <p:sp>
        <p:nvSpPr>
          <p:cNvPr id="2052" name="Rectangle 4">
            <a:hlinkClick r:id="" action="ppaction://hlinkshowjump?jump=firstslide"/>
          </p:cNvPr>
          <p:cNvSpPr>
            <a:spLocks noChangeArrowheads="1"/>
          </p:cNvSpPr>
          <p:nvPr/>
        </p:nvSpPr>
        <p:spPr bwMode="auto">
          <a:xfrm>
            <a:off x="6172200" y="6019800"/>
            <a:ext cx="762000" cy="838200"/>
          </a:xfrm>
          <a:prstGeom prst="rect">
            <a:avLst/>
          </a:prstGeom>
          <a:noFill/>
          <a:ln w="9525">
            <a:no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381000"/>
            <a:ext cx="8077200" cy="533400"/>
          </a:xfrm>
          <a:noFill/>
        </p:spPr>
        <p:txBody>
          <a:bodyPr>
            <a:normAutofit fontScale="90000"/>
          </a:bodyPr>
          <a:lstStyle/>
          <a:p>
            <a:pPr eaLnBrk="1" hangingPunct="1"/>
            <a:r>
              <a:rPr lang="en-US" sz="4200" smtClean="0"/>
              <a:t>Fighting for Civil Rights</a:t>
            </a:r>
          </a:p>
        </p:txBody>
      </p:sp>
      <p:sp>
        <p:nvSpPr>
          <p:cNvPr id="28675" name="Rectangle 3"/>
          <p:cNvSpPr>
            <a:spLocks noGrp="1" noChangeArrowheads="1"/>
          </p:cNvSpPr>
          <p:nvPr>
            <p:ph type="body" sz="half" idx="1"/>
          </p:nvPr>
        </p:nvSpPr>
        <p:spPr>
          <a:xfrm>
            <a:off x="449263" y="1882775"/>
            <a:ext cx="3962400" cy="4060825"/>
          </a:xfrm>
          <a:solidFill>
            <a:srgbClr val="336633"/>
          </a:solidFill>
        </p:spPr>
        <p:txBody>
          <a:bodyPr>
            <a:normAutofit lnSpcReduction="10000"/>
          </a:bodyPr>
          <a:lstStyle/>
          <a:p>
            <a:pPr marL="228600" indent="-228600" algn="ctr" eaLnBrk="1" hangingPunct="1">
              <a:lnSpc>
                <a:spcPct val="90000"/>
              </a:lnSpc>
              <a:spcBef>
                <a:spcPct val="50000"/>
              </a:spcBef>
              <a:buFontTx/>
              <a:buNone/>
              <a:defRPr/>
            </a:pPr>
            <a:r>
              <a:rPr lang="en-US" sz="1800" b="1" dirty="0" smtClean="0">
                <a:solidFill>
                  <a:schemeClr val="bg1"/>
                </a:solidFill>
              </a:rPr>
              <a:t>NAACP</a:t>
            </a:r>
            <a:endParaRPr lang="en-US" sz="1800" dirty="0" smtClean="0">
              <a:solidFill>
                <a:schemeClr val="bg1"/>
              </a:solidFill>
            </a:endParaRPr>
          </a:p>
          <a:p>
            <a:pPr marL="228600" indent="-228600" eaLnBrk="1" hangingPunct="1">
              <a:lnSpc>
                <a:spcPct val="90000"/>
              </a:lnSpc>
              <a:spcBef>
                <a:spcPct val="50000"/>
              </a:spcBef>
              <a:defRPr/>
            </a:pPr>
            <a:r>
              <a:rPr lang="en-US" sz="1800" dirty="0" smtClean="0">
                <a:solidFill>
                  <a:schemeClr val="bg1"/>
                </a:solidFill>
              </a:rPr>
              <a:t>National Association for the Advancement of Colored People</a:t>
            </a:r>
          </a:p>
          <a:p>
            <a:pPr marL="228600" indent="-228600" eaLnBrk="1" hangingPunct="1">
              <a:lnSpc>
                <a:spcPct val="90000"/>
              </a:lnSpc>
              <a:spcBef>
                <a:spcPct val="50000"/>
              </a:spcBef>
              <a:defRPr/>
            </a:pPr>
            <a:r>
              <a:rPr lang="en-US" sz="1800" dirty="0" smtClean="0">
                <a:solidFill>
                  <a:schemeClr val="bg1"/>
                </a:solidFill>
              </a:rPr>
              <a:t>Formed in 1909 by a multiracial group of activists to fight for the rights of African Americans</a:t>
            </a:r>
          </a:p>
          <a:p>
            <a:pPr marL="228600" indent="-228600" eaLnBrk="1" hangingPunct="1">
              <a:lnSpc>
                <a:spcPct val="90000"/>
              </a:lnSpc>
              <a:spcBef>
                <a:spcPct val="50000"/>
              </a:spcBef>
              <a:defRPr/>
            </a:pPr>
            <a:r>
              <a:rPr lang="en-US" sz="1800" dirty="0" smtClean="0">
                <a:solidFill>
                  <a:schemeClr val="bg1"/>
                </a:solidFill>
              </a:rPr>
              <a:t>1913: Protested the official introduction of segregation in federal government</a:t>
            </a:r>
          </a:p>
          <a:p>
            <a:pPr marL="228600" indent="-228600" eaLnBrk="1" hangingPunct="1">
              <a:lnSpc>
                <a:spcPct val="90000"/>
              </a:lnSpc>
              <a:spcBef>
                <a:spcPct val="50000"/>
              </a:spcBef>
              <a:defRPr/>
            </a:pPr>
            <a:r>
              <a:rPr lang="en-US" sz="1800" dirty="0" smtClean="0">
                <a:solidFill>
                  <a:schemeClr val="bg1"/>
                </a:solidFill>
              </a:rPr>
              <a:t>1915: Protested the D. W. Griffith film </a:t>
            </a:r>
            <a:r>
              <a:rPr lang="en-US" sz="1800" i="1" dirty="0" smtClean="0">
                <a:solidFill>
                  <a:schemeClr val="bg1"/>
                </a:solidFill>
              </a:rPr>
              <a:t>Birth of a Nation</a:t>
            </a:r>
            <a:r>
              <a:rPr lang="en-US" sz="1800" dirty="0" smtClean="0">
                <a:solidFill>
                  <a:schemeClr val="bg1"/>
                </a:solidFill>
              </a:rPr>
              <a:t> because of hostile African American stereotypes, which led to the film’s banning in eight states</a:t>
            </a:r>
            <a:endParaRPr lang="en-US" sz="1800" b="1" dirty="0" smtClean="0">
              <a:solidFill>
                <a:schemeClr val="bg1"/>
              </a:solidFill>
            </a:endParaRPr>
          </a:p>
        </p:txBody>
      </p:sp>
      <p:sp>
        <p:nvSpPr>
          <p:cNvPr id="28676" name="Rectangle 4"/>
          <p:cNvSpPr>
            <a:spLocks noGrp="1" noChangeArrowheads="1"/>
          </p:cNvSpPr>
          <p:nvPr>
            <p:ph type="body" sz="half" idx="2"/>
          </p:nvPr>
        </p:nvSpPr>
        <p:spPr>
          <a:xfrm>
            <a:off x="4648200" y="1900238"/>
            <a:ext cx="3698875" cy="4043362"/>
          </a:xfrm>
          <a:solidFill>
            <a:srgbClr val="336633"/>
          </a:solidFill>
        </p:spPr>
        <p:txBody>
          <a:bodyPr>
            <a:normAutofit/>
          </a:bodyPr>
          <a:lstStyle/>
          <a:p>
            <a:pPr marL="228600" indent="-228600" algn="ctr" eaLnBrk="1" hangingPunct="1">
              <a:lnSpc>
                <a:spcPct val="90000"/>
              </a:lnSpc>
              <a:spcBef>
                <a:spcPct val="50000"/>
              </a:spcBef>
              <a:buFontTx/>
              <a:buNone/>
              <a:defRPr/>
            </a:pPr>
            <a:r>
              <a:rPr lang="en-US" sz="1800" b="1" dirty="0" smtClean="0">
                <a:solidFill>
                  <a:schemeClr val="bg1"/>
                </a:solidFill>
              </a:rPr>
              <a:t>ADL</a:t>
            </a:r>
          </a:p>
          <a:p>
            <a:pPr marL="228600" indent="-228600" eaLnBrk="1" hangingPunct="1">
              <a:lnSpc>
                <a:spcPct val="90000"/>
              </a:lnSpc>
              <a:spcBef>
                <a:spcPct val="50000"/>
              </a:spcBef>
              <a:defRPr/>
            </a:pPr>
            <a:r>
              <a:rPr lang="en-US" sz="1800" dirty="0" smtClean="0">
                <a:solidFill>
                  <a:schemeClr val="bg1"/>
                </a:solidFill>
              </a:rPr>
              <a:t>Anti-Defamation League</a:t>
            </a:r>
          </a:p>
          <a:p>
            <a:pPr marL="228600" indent="-228600" eaLnBrk="1" hangingPunct="1">
              <a:lnSpc>
                <a:spcPct val="90000"/>
              </a:lnSpc>
              <a:spcBef>
                <a:spcPct val="50000"/>
              </a:spcBef>
              <a:defRPr/>
            </a:pPr>
            <a:r>
              <a:rPr lang="en-US" sz="1800" dirty="0" smtClean="0">
                <a:solidFill>
                  <a:schemeClr val="bg1"/>
                </a:solidFill>
              </a:rPr>
              <a:t>Formed by Sigmund Livingston, a Jewish man in Chicago, in 1913</a:t>
            </a:r>
          </a:p>
          <a:p>
            <a:pPr marL="228600" indent="-228600" eaLnBrk="1" hangingPunct="1">
              <a:lnSpc>
                <a:spcPct val="90000"/>
              </a:lnSpc>
              <a:spcBef>
                <a:spcPct val="50000"/>
              </a:spcBef>
              <a:defRPr/>
            </a:pPr>
            <a:r>
              <a:rPr lang="en-US" sz="1800" dirty="0" smtClean="0">
                <a:solidFill>
                  <a:schemeClr val="bg1"/>
                </a:solidFill>
              </a:rPr>
              <a:t>Fought anti-Semitism, or prejudice against Jews, which was common in America</a:t>
            </a:r>
          </a:p>
          <a:p>
            <a:pPr marL="228600" indent="-228600" eaLnBrk="1" hangingPunct="1">
              <a:lnSpc>
                <a:spcPct val="90000"/>
              </a:lnSpc>
              <a:spcBef>
                <a:spcPct val="50000"/>
              </a:spcBef>
              <a:defRPr/>
            </a:pPr>
            <a:r>
              <a:rPr lang="en-US" sz="1800" dirty="0" smtClean="0">
                <a:solidFill>
                  <a:schemeClr val="bg1"/>
                </a:solidFill>
              </a:rPr>
              <a:t>Fought to stop negative stereotypes of Jews in media</a:t>
            </a:r>
          </a:p>
          <a:p>
            <a:pPr marL="228600" indent="-228600" eaLnBrk="1" hangingPunct="1">
              <a:lnSpc>
                <a:spcPct val="90000"/>
              </a:lnSpc>
              <a:spcBef>
                <a:spcPct val="50000"/>
              </a:spcBef>
              <a:defRPr/>
            </a:pPr>
            <a:r>
              <a:rPr lang="en-US" sz="1800" dirty="0" smtClean="0">
                <a:solidFill>
                  <a:schemeClr val="bg1"/>
                </a:solidFill>
              </a:rPr>
              <a:t>The publisher of the </a:t>
            </a:r>
            <a:r>
              <a:rPr lang="en-US" sz="1800" i="1" dirty="0" smtClean="0">
                <a:solidFill>
                  <a:schemeClr val="bg1"/>
                </a:solidFill>
              </a:rPr>
              <a:t>New York Times</a:t>
            </a:r>
            <a:r>
              <a:rPr lang="en-US" sz="1800" dirty="0" smtClean="0">
                <a:solidFill>
                  <a:schemeClr val="bg1"/>
                </a:solidFill>
              </a:rPr>
              <a:t> was a member and helped stop negative references to Jews</a:t>
            </a:r>
          </a:p>
        </p:txBody>
      </p:sp>
      <p:pic>
        <p:nvPicPr>
          <p:cNvPr id="20485" name="Picture 5"/>
          <p:cNvPicPr>
            <a:picLocks noChangeAspect="1" noChangeArrowheads="1"/>
          </p:cNvPicPr>
          <p:nvPr/>
        </p:nvPicPr>
        <p:blipFill>
          <a:blip r:embed="rId2" cstate="print"/>
          <a:srcRect/>
          <a:stretch>
            <a:fillRect/>
          </a:stretch>
        </p:blipFill>
        <p:spPr bwMode="auto">
          <a:xfrm>
            <a:off x="8458200" y="3252788"/>
            <a:ext cx="160338" cy="160337"/>
          </a:xfrm>
          <a:prstGeom prst="rect">
            <a:avLst/>
          </a:prstGeom>
          <a:noFill/>
          <a:ln w="9525">
            <a:noFill/>
            <a:miter lim="800000"/>
            <a:headEnd/>
            <a:tailEnd/>
          </a:ln>
        </p:spPr>
      </p:pic>
      <p:pic>
        <p:nvPicPr>
          <p:cNvPr id="20486" name="Picture 6"/>
          <p:cNvPicPr>
            <a:picLocks noChangeAspect="1" noChangeArrowheads="1"/>
          </p:cNvPicPr>
          <p:nvPr/>
        </p:nvPicPr>
        <p:blipFill>
          <a:blip r:embed="rId2" cstate="print"/>
          <a:srcRect/>
          <a:stretch>
            <a:fillRect/>
          </a:stretch>
        </p:blipFill>
        <p:spPr bwMode="auto">
          <a:xfrm>
            <a:off x="8459788" y="3552825"/>
            <a:ext cx="160337" cy="160338"/>
          </a:xfrm>
          <a:prstGeom prst="rect">
            <a:avLst/>
          </a:prstGeom>
          <a:noFill/>
          <a:ln w="9525">
            <a:noFill/>
            <a:miter lim="800000"/>
            <a:headEnd/>
            <a:tailEnd/>
          </a:ln>
        </p:spPr>
      </p:pic>
      <p:sp>
        <p:nvSpPr>
          <p:cNvPr id="25607" name="Text Box 7"/>
          <p:cNvSpPr txBox="1">
            <a:spLocks noChangeArrowheads="1"/>
          </p:cNvSpPr>
          <p:nvPr/>
        </p:nvSpPr>
        <p:spPr bwMode="auto">
          <a:xfrm>
            <a:off x="457200" y="1066800"/>
            <a:ext cx="7913688" cy="609600"/>
          </a:xfrm>
          <a:prstGeom prst="rect">
            <a:avLst/>
          </a:prstGeom>
          <a:solidFill>
            <a:srgbClr val="000000"/>
          </a:solidFill>
          <a:ln w="9525">
            <a:noFill/>
            <a:miter lim="800000"/>
            <a:headEnd/>
            <a:tailEnd/>
          </a:ln>
        </p:spPr>
        <p:txBody>
          <a:bodyPr>
            <a:spAutoFit/>
          </a:bodyPr>
          <a:lstStyle/>
          <a:p>
            <a:pPr marL="233363" indent="-233363" eaLnBrk="0" hangingPunct="0">
              <a:defRPr/>
            </a:pPr>
            <a:r>
              <a:rPr lang="en-US" sz="1700">
                <a:solidFill>
                  <a:schemeClr val="accent3"/>
                </a:solidFill>
                <a:latin typeface="Verdana" pitchFamily="34" charset="0"/>
              </a:rPr>
              <a:t>	Progressives fought prejudice in society by forming various reform groups.</a:t>
            </a:r>
            <a:endParaRPr lang="en-US" sz="1600">
              <a:solidFill>
                <a:schemeClr val="accent3"/>
              </a:solidFill>
              <a:latin typeface="Verdana"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0-#ppt_w/2"/>
                                          </p:val>
                                        </p:tav>
                                        <p:tav tm="100000">
                                          <p:val>
                                            <p:strVal val="#ppt_x"/>
                                          </p:val>
                                        </p:tav>
                                      </p:tavLst>
                                    </p:anim>
                                    <p:anim calcmode="lin" valueType="num">
                                      <p:cBhvr additive="base">
                                        <p:cTn id="8" dur="500" fill="hold"/>
                                        <p:tgtEl>
                                          <p:spTgt spid="286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676"/>
                                        </p:tgtEl>
                                        <p:attrNameLst>
                                          <p:attrName>style.visibility</p:attrName>
                                        </p:attrNameLst>
                                      </p:cBhvr>
                                      <p:to>
                                        <p:strVal val="visible"/>
                                      </p:to>
                                    </p:set>
                                    <p:anim calcmode="lin" valueType="num">
                                      <p:cBhvr additive="base">
                                        <p:cTn id="13" dur="500" fill="hold"/>
                                        <p:tgtEl>
                                          <p:spTgt spid="28676"/>
                                        </p:tgtEl>
                                        <p:attrNameLst>
                                          <p:attrName>ppt_x</p:attrName>
                                        </p:attrNameLst>
                                      </p:cBhvr>
                                      <p:tavLst>
                                        <p:tav tm="0">
                                          <p:val>
                                            <p:strVal val="1+#ppt_w/2"/>
                                          </p:val>
                                        </p:tav>
                                        <p:tav tm="100000">
                                          <p:val>
                                            <p:strVal val="#ppt_x"/>
                                          </p:val>
                                        </p:tav>
                                      </p:tavLst>
                                    </p:anim>
                                    <p:anim calcmode="lin" valueType="num">
                                      <p:cBhvr additive="base">
                                        <p:cTn id="14"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autoUpdateAnimBg="0"/>
      <p:bldP spid="28676"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490538" y="1066800"/>
            <a:ext cx="8224837" cy="5486400"/>
          </a:xfrm>
          <a:prstGeom prst="rect">
            <a:avLst/>
          </a:prstGeom>
          <a:solidFill>
            <a:srgbClr val="FFFF99"/>
          </a:solidFill>
          <a:ln w="9525">
            <a:solidFill>
              <a:srgbClr val="FFFF99"/>
            </a:solidFill>
            <a:miter lim="800000"/>
            <a:headEnd/>
            <a:tailEnd/>
          </a:ln>
        </p:spPr>
        <p:txBody>
          <a:bodyPr/>
          <a:lstStyle/>
          <a:p>
            <a:pPr marL="236538" indent="-236538">
              <a:lnSpc>
                <a:spcPct val="90000"/>
              </a:lnSpc>
              <a:spcBef>
                <a:spcPct val="50000"/>
              </a:spcBef>
              <a:buFontTx/>
              <a:buChar char="•"/>
            </a:pPr>
            <a:r>
              <a:rPr lang="en-US" sz="2100"/>
              <a:t>By the late 19th century, labor unions fought for adult male workers but didn’t advocate enough for women and children.</a:t>
            </a:r>
          </a:p>
          <a:p>
            <a:pPr marL="236538" indent="-236538">
              <a:lnSpc>
                <a:spcPct val="90000"/>
              </a:lnSpc>
              <a:spcBef>
                <a:spcPct val="50000"/>
              </a:spcBef>
              <a:buFontTx/>
              <a:buChar char="•"/>
            </a:pPr>
            <a:r>
              <a:rPr lang="en-US" sz="2100"/>
              <a:t>In 1893, </a:t>
            </a:r>
            <a:r>
              <a:rPr lang="en-US" sz="2100" b="1"/>
              <a:t>Florence Kelley</a:t>
            </a:r>
            <a:r>
              <a:rPr lang="en-US" sz="2100"/>
              <a:t> helped push the Illinois legislature to prohibit child labor and to limit women’s working hours. </a:t>
            </a:r>
          </a:p>
          <a:p>
            <a:pPr marL="236538" indent="-236538">
              <a:lnSpc>
                <a:spcPct val="90000"/>
              </a:lnSpc>
              <a:spcBef>
                <a:spcPct val="50000"/>
              </a:spcBef>
              <a:buFontTx/>
              <a:buChar char="•"/>
            </a:pPr>
            <a:r>
              <a:rPr lang="en-US" sz="2100"/>
              <a:t>In 1904, Kelley helped organize the National Child Labor Committee, which wanted state legislatures to ban child labor.</a:t>
            </a:r>
          </a:p>
          <a:p>
            <a:pPr marL="236538" indent="-236538">
              <a:lnSpc>
                <a:spcPct val="90000"/>
              </a:lnSpc>
              <a:spcBef>
                <a:spcPct val="50000"/>
              </a:spcBef>
              <a:buFontTx/>
              <a:buChar char="•"/>
            </a:pPr>
            <a:r>
              <a:rPr lang="en-US" sz="2100"/>
              <a:t>By 1912, nearly 40 states passed child-labor laws, but states didn’t strictly enforce the laws and many children still worked.</a:t>
            </a:r>
          </a:p>
          <a:p>
            <a:pPr marL="236538" indent="-236538">
              <a:lnSpc>
                <a:spcPct val="90000"/>
              </a:lnSpc>
              <a:spcBef>
                <a:spcPct val="50000"/>
              </a:spcBef>
              <a:buFontTx/>
              <a:buChar char="•"/>
            </a:pPr>
            <a:r>
              <a:rPr lang="en-US" sz="2100"/>
              <a:t>Progressives, mounting state campaigns to limit workdays for women, were successful in states including Oregon and Utah.</a:t>
            </a:r>
          </a:p>
          <a:p>
            <a:pPr marL="236538" indent="-236538">
              <a:lnSpc>
                <a:spcPct val="90000"/>
              </a:lnSpc>
              <a:spcBef>
                <a:spcPct val="50000"/>
              </a:spcBef>
              <a:buFontTx/>
              <a:buChar char="•"/>
            </a:pPr>
            <a:r>
              <a:rPr lang="en-US" sz="2100"/>
              <a:t>But since most workers were still underpaid and living in poverty, an alliance of labor unions and progressives fought for a minimum wage, which Congress didn’t adopt until 1938.</a:t>
            </a:r>
          </a:p>
          <a:p>
            <a:pPr marL="236538" indent="-236538">
              <a:lnSpc>
                <a:spcPct val="90000"/>
              </a:lnSpc>
              <a:spcBef>
                <a:spcPct val="50000"/>
              </a:spcBef>
              <a:buFontTx/>
              <a:buChar char="•"/>
            </a:pPr>
            <a:r>
              <a:rPr lang="en-US" sz="2100"/>
              <a:t>Businesses fought labor laws in the Supreme Court, which ruled on several cases in the early 1900s concerning workday length.</a:t>
            </a:r>
          </a:p>
        </p:txBody>
      </p:sp>
      <p:sp>
        <p:nvSpPr>
          <p:cNvPr id="21507" name="Rectangle 3"/>
          <p:cNvSpPr>
            <a:spLocks noGrp="1" noChangeArrowheads="1"/>
          </p:cNvSpPr>
          <p:nvPr>
            <p:ph type="title"/>
          </p:nvPr>
        </p:nvSpPr>
        <p:spPr>
          <a:xfrm>
            <a:off x="533400" y="228600"/>
            <a:ext cx="8077200" cy="533400"/>
          </a:xfrm>
        </p:spPr>
        <p:txBody>
          <a:bodyPr>
            <a:normAutofit fontScale="90000"/>
          </a:bodyPr>
          <a:lstStyle/>
          <a:p>
            <a:pPr eaLnBrk="1" hangingPunct="1"/>
            <a:r>
              <a:rPr lang="en-US" smtClean="0"/>
              <a:t>Reforming the Workplace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124200" y="4114800"/>
            <a:ext cx="3749675" cy="369888"/>
          </a:xfrm>
          <a:prstGeom prst="rect">
            <a:avLst/>
          </a:prstGeom>
          <a:noFill/>
          <a:ln w="9525">
            <a:noFill/>
            <a:miter lim="800000"/>
            <a:headEnd/>
            <a:tailEnd/>
          </a:ln>
        </p:spPr>
        <p:txBody>
          <a:bodyPr>
            <a:spAutoFit/>
          </a:bodyPr>
          <a:lstStyle/>
          <a:p>
            <a:endParaRPr lang="en-US">
              <a:latin typeface="Verdana" pitchFamily="34" charset="0"/>
            </a:endParaRPr>
          </a:p>
        </p:txBody>
      </p:sp>
      <p:sp>
        <p:nvSpPr>
          <p:cNvPr id="32771" name="Text Box 3"/>
          <p:cNvSpPr txBox="1">
            <a:spLocks noChangeArrowheads="1"/>
          </p:cNvSpPr>
          <p:nvPr/>
        </p:nvSpPr>
        <p:spPr bwMode="auto">
          <a:xfrm>
            <a:off x="304800" y="1031875"/>
            <a:ext cx="3048000" cy="339725"/>
          </a:xfrm>
          <a:prstGeom prst="rect">
            <a:avLst/>
          </a:prstGeom>
          <a:noFill/>
          <a:ln w="9525">
            <a:noFill/>
            <a:miter lim="800000"/>
            <a:headEnd/>
            <a:tailEnd/>
          </a:ln>
        </p:spPr>
        <p:txBody>
          <a:bodyPr>
            <a:spAutoFit/>
          </a:bodyPr>
          <a:lstStyle/>
          <a:p>
            <a:pPr>
              <a:spcBef>
                <a:spcPct val="5000"/>
              </a:spcBef>
            </a:pPr>
            <a:r>
              <a:rPr lang="en-US" sz="1600" b="1">
                <a:latin typeface="Verdana" pitchFamily="34" charset="0"/>
              </a:rPr>
              <a:t>ILGWU</a:t>
            </a:r>
            <a:endParaRPr lang="en-US" sz="2000" b="1">
              <a:latin typeface="Verdana" pitchFamily="34" charset="0"/>
            </a:endParaRPr>
          </a:p>
        </p:txBody>
      </p:sp>
      <p:grpSp>
        <p:nvGrpSpPr>
          <p:cNvPr id="2" name="Group 4"/>
          <p:cNvGrpSpPr>
            <a:grpSpLocks/>
          </p:cNvGrpSpPr>
          <p:nvPr/>
        </p:nvGrpSpPr>
        <p:grpSpPr bwMode="auto">
          <a:xfrm>
            <a:off x="381000" y="1371600"/>
            <a:ext cx="8382000" cy="1279525"/>
            <a:chOff x="336" y="1680"/>
            <a:chExt cx="4944" cy="432"/>
          </a:xfrm>
        </p:grpSpPr>
        <p:sp>
          <p:nvSpPr>
            <p:cNvPr id="23565" name="Rectangle 5"/>
            <p:cNvSpPr>
              <a:spLocks noChangeArrowheads="1"/>
            </p:cNvSpPr>
            <p:nvPr/>
          </p:nvSpPr>
          <p:spPr bwMode="auto">
            <a:xfrm>
              <a:off x="336" y="1680"/>
              <a:ext cx="4944" cy="432"/>
            </a:xfrm>
            <a:prstGeom prst="rect">
              <a:avLst/>
            </a:prstGeom>
            <a:solidFill>
              <a:srgbClr val="FFFF99"/>
            </a:solidFill>
            <a:ln w="9525">
              <a:noFill/>
              <a:miter lim="800000"/>
              <a:headEnd/>
              <a:tailEnd/>
            </a:ln>
          </p:spPr>
          <p:txBody>
            <a:bodyPr wrap="none" anchor="ctr">
              <a:spAutoFit/>
            </a:bodyPr>
            <a:lstStyle/>
            <a:p>
              <a:endParaRPr lang="en-US"/>
            </a:p>
          </p:txBody>
        </p:sp>
        <p:sp>
          <p:nvSpPr>
            <p:cNvPr id="23566" name="Text Box 6"/>
            <p:cNvSpPr txBox="1">
              <a:spLocks noChangeArrowheads="1"/>
            </p:cNvSpPr>
            <p:nvPr/>
          </p:nvSpPr>
          <p:spPr bwMode="auto">
            <a:xfrm>
              <a:off x="336" y="1683"/>
              <a:ext cx="4944" cy="427"/>
            </a:xfrm>
            <a:prstGeom prst="rect">
              <a:avLst/>
            </a:prstGeom>
            <a:noFill/>
            <a:ln w="9525">
              <a:noFill/>
              <a:miter lim="800000"/>
              <a:headEnd/>
              <a:tailEnd/>
            </a:ln>
          </p:spPr>
          <p:txBody>
            <a:bodyPr anchor="ctr">
              <a:spAutoFit/>
            </a:bodyPr>
            <a:lstStyle/>
            <a:p>
              <a:pPr marL="166688" indent="-166688">
                <a:lnSpc>
                  <a:spcPct val="80000"/>
                </a:lnSpc>
                <a:spcBef>
                  <a:spcPct val="40000"/>
                </a:spcBef>
                <a:buFontTx/>
                <a:buChar char="•"/>
              </a:pPr>
              <a:r>
                <a:rPr lang="en-US" sz="1600">
                  <a:latin typeface="Verdana" pitchFamily="34" charset="0"/>
                </a:rPr>
                <a:t>In 1900, the International Ladies’ Garment Workers Union organized unskilled workers.</a:t>
              </a:r>
            </a:p>
            <a:p>
              <a:pPr marL="166688" indent="-166688">
                <a:lnSpc>
                  <a:spcPct val="80000"/>
                </a:lnSpc>
                <a:spcBef>
                  <a:spcPct val="40000"/>
                </a:spcBef>
                <a:buFontTx/>
                <a:buChar char="•"/>
              </a:pPr>
              <a:r>
                <a:rPr lang="en-US" sz="1600">
                  <a:latin typeface="Verdana" pitchFamily="34" charset="0"/>
                </a:rPr>
                <a:t>In 1909, the ILGWU called a general strike known as the Uprising of 20,000.</a:t>
              </a:r>
            </a:p>
            <a:p>
              <a:pPr marL="166688" indent="-166688">
                <a:lnSpc>
                  <a:spcPct val="80000"/>
                </a:lnSpc>
                <a:spcBef>
                  <a:spcPct val="40000"/>
                </a:spcBef>
                <a:buFontTx/>
                <a:buChar char="•"/>
              </a:pPr>
              <a:r>
                <a:rPr lang="en-US" sz="1600">
                  <a:latin typeface="Verdana" pitchFamily="34" charset="0"/>
                </a:rPr>
                <a:t>Strikers won a shorter workweek and higher wages and attracted thousands of workers to the union.</a:t>
              </a:r>
            </a:p>
          </p:txBody>
        </p:sp>
      </p:grpSp>
      <p:grpSp>
        <p:nvGrpSpPr>
          <p:cNvPr id="3" name="Group 7"/>
          <p:cNvGrpSpPr>
            <a:grpSpLocks/>
          </p:cNvGrpSpPr>
          <p:nvPr/>
        </p:nvGrpSpPr>
        <p:grpSpPr bwMode="auto">
          <a:xfrm>
            <a:off x="381000" y="3048000"/>
            <a:ext cx="8382000" cy="2927350"/>
            <a:chOff x="240" y="1920"/>
            <a:chExt cx="5280" cy="1844"/>
          </a:xfrm>
        </p:grpSpPr>
        <p:sp>
          <p:nvSpPr>
            <p:cNvPr id="23563" name="Rectangle 8"/>
            <p:cNvSpPr>
              <a:spLocks noChangeArrowheads="1"/>
            </p:cNvSpPr>
            <p:nvPr/>
          </p:nvSpPr>
          <p:spPr bwMode="auto">
            <a:xfrm>
              <a:off x="240" y="1920"/>
              <a:ext cx="5280" cy="1844"/>
            </a:xfrm>
            <a:prstGeom prst="rect">
              <a:avLst/>
            </a:prstGeom>
            <a:solidFill>
              <a:srgbClr val="FFFF99"/>
            </a:solidFill>
            <a:ln w="9525">
              <a:noFill/>
              <a:miter lim="800000"/>
              <a:headEnd/>
              <a:tailEnd/>
            </a:ln>
          </p:spPr>
          <p:txBody>
            <a:bodyPr wrap="none" anchor="ctr">
              <a:spAutoFit/>
            </a:bodyPr>
            <a:lstStyle/>
            <a:p>
              <a:endParaRPr lang="en-US"/>
            </a:p>
          </p:txBody>
        </p:sp>
        <p:sp>
          <p:nvSpPr>
            <p:cNvPr id="23564" name="Text Box 9"/>
            <p:cNvSpPr txBox="1">
              <a:spLocks noChangeArrowheads="1"/>
            </p:cNvSpPr>
            <p:nvPr/>
          </p:nvSpPr>
          <p:spPr bwMode="auto">
            <a:xfrm>
              <a:off x="243" y="2032"/>
              <a:ext cx="5229" cy="1640"/>
            </a:xfrm>
            <a:prstGeom prst="rect">
              <a:avLst/>
            </a:prstGeom>
            <a:noFill/>
            <a:ln w="9525">
              <a:noFill/>
              <a:miter lim="800000"/>
              <a:headEnd/>
              <a:tailEnd/>
            </a:ln>
          </p:spPr>
          <p:txBody>
            <a:bodyPr anchor="ctr">
              <a:spAutoFit/>
            </a:bodyPr>
            <a:lstStyle/>
            <a:p>
              <a:pPr marL="166688" indent="-166688">
                <a:lnSpc>
                  <a:spcPct val="90000"/>
                </a:lnSpc>
                <a:spcBef>
                  <a:spcPct val="40000"/>
                </a:spcBef>
                <a:buFontTx/>
                <a:buChar char="•"/>
              </a:pPr>
              <a:r>
                <a:rPr lang="en-US" sz="1600">
                  <a:latin typeface="Verdana" pitchFamily="34" charset="0"/>
                </a:rPr>
                <a:t>In 1905, the Industrial Workers of the World formed to oppose capitalism, organizing unskilled workers that the American Federation of Labor ignored.</a:t>
              </a:r>
            </a:p>
            <a:p>
              <a:pPr marL="166688" indent="-166688">
                <a:lnSpc>
                  <a:spcPct val="90000"/>
                </a:lnSpc>
                <a:spcBef>
                  <a:spcPct val="40000"/>
                </a:spcBef>
                <a:buFontTx/>
                <a:buChar char="•"/>
              </a:pPr>
              <a:r>
                <a:rPr lang="en-US" sz="1600">
                  <a:latin typeface="Verdana" pitchFamily="34" charset="0"/>
                </a:rPr>
                <a:t>Under William “Big Bill” Haywood, the IWW, known as Wobblies, used traditional tactics like strikes and boycotts but also engaged in radical tactics like industrial sabotage.</a:t>
              </a:r>
            </a:p>
            <a:p>
              <a:pPr marL="166688" indent="-166688">
                <a:lnSpc>
                  <a:spcPct val="90000"/>
                </a:lnSpc>
                <a:spcBef>
                  <a:spcPct val="40000"/>
                </a:spcBef>
                <a:buFontTx/>
                <a:buChar char="•"/>
              </a:pPr>
              <a:r>
                <a:rPr lang="en-US" sz="1600">
                  <a:latin typeface="Verdana" pitchFamily="34" charset="0"/>
                </a:rPr>
                <a:t>By 1912, the IWW led 23,000 textile workers to strike in Massachusetts to protest pay cuts, which ended successfully after six weeks.</a:t>
              </a:r>
            </a:p>
            <a:p>
              <a:pPr marL="166688" indent="-166688">
                <a:lnSpc>
                  <a:spcPct val="90000"/>
                </a:lnSpc>
                <a:spcBef>
                  <a:spcPct val="40000"/>
                </a:spcBef>
                <a:buFontTx/>
                <a:buChar char="•"/>
              </a:pPr>
              <a:r>
                <a:rPr lang="en-US" sz="1600">
                  <a:latin typeface="Verdana" pitchFamily="34" charset="0"/>
                </a:rPr>
                <a:t>However, several IWW strikes were failures, and, fearing the IWW’s revolutionary goals, the government cracked down on the organization, causing dispute among its leaders and leading to its decline a few years later.</a:t>
              </a:r>
            </a:p>
          </p:txBody>
        </p:sp>
      </p:grpSp>
      <p:sp>
        <p:nvSpPr>
          <p:cNvPr id="23558" name="Rectangle 10"/>
          <p:cNvSpPr>
            <a:spLocks noChangeArrowheads="1"/>
          </p:cNvSpPr>
          <p:nvPr/>
        </p:nvSpPr>
        <p:spPr bwMode="auto">
          <a:xfrm>
            <a:off x="5410200" y="5562600"/>
            <a:ext cx="2743200" cy="381000"/>
          </a:xfrm>
          <a:prstGeom prst="rect">
            <a:avLst/>
          </a:prstGeom>
          <a:noFill/>
          <a:ln w="9525">
            <a:noFill/>
            <a:miter lim="800000"/>
            <a:headEnd/>
            <a:tailEnd/>
          </a:ln>
        </p:spPr>
        <p:txBody>
          <a:bodyPr wrap="none" anchor="ctr"/>
          <a:lstStyle/>
          <a:p>
            <a:endParaRPr lang="en-US"/>
          </a:p>
        </p:txBody>
      </p:sp>
      <p:sp>
        <p:nvSpPr>
          <p:cNvPr id="23559" name="Rectangle 11"/>
          <p:cNvSpPr>
            <a:spLocks noGrp="1" noChangeArrowheads="1"/>
          </p:cNvSpPr>
          <p:nvPr>
            <p:ph type="title"/>
          </p:nvPr>
        </p:nvSpPr>
        <p:spPr>
          <a:xfrm>
            <a:off x="533400" y="457200"/>
            <a:ext cx="8077200" cy="533400"/>
          </a:xfrm>
        </p:spPr>
        <p:txBody>
          <a:bodyPr>
            <a:normAutofit fontScale="90000"/>
          </a:bodyPr>
          <a:lstStyle/>
          <a:p>
            <a:pPr eaLnBrk="1" hangingPunct="1"/>
            <a:r>
              <a:rPr lang="en-US" sz="4200" smtClean="0"/>
              <a:t>The Unions</a:t>
            </a:r>
          </a:p>
        </p:txBody>
      </p:sp>
      <p:pic>
        <p:nvPicPr>
          <p:cNvPr id="23560" name="Picture 12"/>
          <p:cNvPicPr>
            <a:picLocks noChangeAspect="1" noChangeArrowheads="1"/>
          </p:cNvPicPr>
          <p:nvPr/>
        </p:nvPicPr>
        <p:blipFill>
          <a:blip r:embed="rId2" cstate="print"/>
          <a:srcRect/>
          <a:stretch>
            <a:fillRect/>
          </a:stretch>
        </p:blipFill>
        <p:spPr bwMode="auto">
          <a:xfrm>
            <a:off x="8578850" y="2778125"/>
            <a:ext cx="160338" cy="160338"/>
          </a:xfrm>
          <a:prstGeom prst="rect">
            <a:avLst/>
          </a:prstGeom>
          <a:noFill/>
          <a:ln w="9525">
            <a:noFill/>
            <a:miter lim="800000"/>
            <a:headEnd/>
            <a:tailEnd/>
          </a:ln>
        </p:spPr>
      </p:pic>
      <p:sp>
        <p:nvSpPr>
          <p:cNvPr id="32781" name="Text Box 13"/>
          <p:cNvSpPr txBox="1">
            <a:spLocks noChangeArrowheads="1"/>
          </p:cNvSpPr>
          <p:nvPr/>
        </p:nvSpPr>
        <p:spPr bwMode="auto">
          <a:xfrm>
            <a:off x="304800" y="2708275"/>
            <a:ext cx="4724400" cy="339725"/>
          </a:xfrm>
          <a:prstGeom prst="rect">
            <a:avLst/>
          </a:prstGeom>
          <a:noFill/>
          <a:ln w="9525">
            <a:noFill/>
            <a:miter lim="800000"/>
            <a:headEnd/>
            <a:tailEnd/>
          </a:ln>
        </p:spPr>
        <p:txBody>
          <a:bodyPr>
            <a:spAutoFit/>
          </a:bodyPr>
          <a:lstStyle/>
          <a:p>
            <a:pPr>
              <a:spcBef>
                <a:spcPct val="5000"/>
              </a:spcBef>
            </a:pPr>
            <a:r>
              <a:rPr lang="en-US" sz="1600" b="1">
                <a:latin typeface="Verdana" pitchFamily="34" charset="0"/>
              </a:rPr>
              <a:t>IWW</a:t>
            </a:r>
            <a:endParaRPr lang="en-US" sz="2000" b="1">
              <a:latin typeface="Verdana" pitchFamily="34" charset="0"/>
            </a:endParaRPr>
          </a:p>
        </p:txBody>
      </p:sp>
      <p:pic>
        <p:nvPicPr>
          <p:cNvPr id="23562" name="Picture 14"/>
          <p:cNvPicPr>
            <a:picLocks noChangeAspect="1" noChangeArrowheads="1"/>
          </p:cNvPicPr>
          <p:nvPr/>
        </p:nvPicPr>
        <p:blipFill>
          <a:blip r:embed="rId2" cstate="print"/>
          <a:srcRect/>
          <a:stretch>
            <a:fillRect/>
          </a:stretch>
        </p:blipFill>
        <p:spPr bwMode="auto">
          <a:xfrm>
            <a:off x="8586788" y="1101725"/>
            <a:ext cx="160337" cy="160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anim calcmode="lin" valueType="num">
                                      <p:cBhvr additive="base">
                                        <p:cTn id="7" dur="500" fill="hold"/>
                                        <p:tgtEl>
                                          <p:spTgt spid="32771"/>
                                        </p:tgtEl>
                                        <p:attrNameLst>
                                          <p:attrName>ppt_x</p:attrName>
                                        </p:attrNameLst>
                                      </p:cBhvr>
                                      <p:tavLst>
                                        <p:tav tm="0">
                                          <p:val>
                                            <p:strVal val="0-#ppt_w/2"/>
                                          </p:val>
                                        </p:tav>
                                        <p:tav tm="100000">
                                          <p:val>
                                            <p:strVal val="#ppt_x"/>
                                          </p:val>
                                        </p:tav>
                                      </p:tavLst>
                                    </p:anim>
                                    <p:anim calcmode="lin" valueType="num">
                                      <p:cBhvr additive="base">
                                        <p:cTn id="8" dur="500" fill="hold"/>
                                        <p:tgtEl>
                                          <p:spTgt spid="3277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2781"/>
                                        </p:tgtEl>
                                        <p:attrNameLst>
                                          <p:attrName>style.visibility</p:attrName>
                                        </p:attrNameLst>
                                      </p:cBhvr>
                                      <p:to>
                                        <p:strVal val="visible"/>
                                      </p:to>
                                    </p:set>
                                    <p:anim calcmode="lin" valueType="num">
                                      <p:cBhvr additive="base">
                                        <p:cTn id="17" dur="500" fill="hold"/>
                                        <p:tgtEl>
                                          <p:spTgt spid="32781"/>
                                        </p:tgtEl>
                                        <p:attrNameLst>
                                          <p:attrName>ppt_x</p:attrName>
                                        </p:attrNameLst>
                                      </p:cBhvr>
                                      <p:tavLst>
                                        <p:tav tm="0">
                                          <p:val>
                                            <p:strVal val="0-#ppt_w/2"/>
                                          </p:val>
                                        </p:tav>
                                        <p:tav tm="100000">
                                          <p:val>
                                            <p:strVal val="#ppt_x"/>
                                          </p:val>
                                        </p:tav>
                                      </p:tavLst>
                                    </p:anim>
                                    <p:anim calcmode="lin" valueType="num">
                                      <p:cBhvr additive="base">
                                        <p:cTn id="18" dur="500" fill="hold"/>
                                        <p:tgtEl>
                                          <p:spTgt spid="32781"/>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2" presetClass="entr" presetSubtype="2"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right)">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utoUpdateAnimBg="0"/>
      <p:bldP spid="3278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228600"/>
            <a:ext cx="7772400" cy="530225"/>
          </a:xfrm>
          <a:noFill/>
        </p:spPr>
        <p:txBody>
          <a:bodyPr>
            <a:normAutofit fontScale="90000"/>
          </a:bodyPr>
          <a:lstStyle/>
          <a:p>
            <a:pPr eaLnBrk="1" hangingPunct="1"/>
            <a:r>
              <a:rPr lang="en-US" sz="4200" smtClean="0"/>
              <a:t>Reforming Government</a:t>
            </a:r>
          </a:p>
        </p:txBody>
      </p:sp>
      <p:sp>
        <p:nvSpPr>
          <p:cNvPr id="33795" name="Rectangle 3"/>
          <p:cNvSpPr>
            <a:spLocks noGrp="1" noChangeArrowheads="1"/>
          </p:cNvSpPr>
          <p:nvPr>
            <p:ph type="body" sz="half" idx="1"/>
          </p:nvPr>
        </p:nvSpPr>
        <p:spPr>
          <a:xfrm>
            <a:off x="533400" y="990600"/>
            <a:ext cx="3886200" cy="5562600"/>
          </a:xfrm>
          <a:solidFill>
            <a:srgbClr val="336633"/>
          </a:solidFill>
        </p:spPr>
        <p:txBody>
          <a:bodyPr>
            <a:normAutofit/>
          </a:bodyPr>
          <a:lstStyle/>
          <a:p>
            <a:pPr marL="228600" indent="-228600" algn="ctr" eaLnBrk="1" hangingPunct="1">
              <a:lnSpc>
                <a:spcPct val="90000"/>
              </a:lnSpc>
              <a:spcBef>
                <a:spcPct val="50000"/>
              </a:spcBef>
              <a:buFontTx/>
              <a:buNone/>
              <a:defRPr/>
            </a:pPr>
            <a:r>
              <a:rPr lang="en-US" sz="1900" b="1" dirty="0" smtClean="0">
                <a:solidFill>
                  <a:schemeClr val="bg1"/>
                </a:solidFill>
              </a:rPr>
              <a:t>City Government</a:t>
            </a:r>
          </a:p>
          <a:p>
            <a:pPr marL="228600" indent="-228600" eaLnBrk="1" hangingPunct="1">
              <a:lnSpc>
                <a:spcPct val="80000"/>
              </a:lnSpc>
              <a:spcBef>
                <a:spcPct val="50000"/>
              </a:spcBef>
              <a:defRPr/>
            </a:pPr>
            <a:r>
              <a:rPr lang="en-US" sz="1900" dirty="0" smtClean="0">
                <a:solidFill>
                  <a:schemeClr val="bg1"/>
                </a:solidFill>
              </a:rPr>
              <a:t>Reforming government meant winning control of it:</a:t>
            </a:r>
          </a:p>
          <a:p>
            <a:pPr lvl="1" eaLnBrk="1" hangingPunct="1">
              <a:lnSpc>
                <a:spcPct val="80000"/>
              </a:lnSpc>
              <a:spcBef>
                <a:spcPct val="50000"/>
              </a:spcBef>
              <a:defRPr/>
            </a:pPr>
            <a:r>
              <a:rPr lang="en-US" sz="1900" dirty="0" smtClean="0">
                <a:solidFill>
                  <a:schemeClr val="bg1"/>
                </a:solidFill>
              </a:rPr>
              <a:t>Tom Johnson of Cleveland was a successful reform mayor who set new rules for police, released debtors from prison, and supported a fairer tax system.</a:t>
            </a:r>
          </a:p>
          <a:p>
            <a:pPr marL="228600" indent="-228600" eaLnBrk="1" hangingPunct="1">
              <a:lnSpc>
                <a:spcPct val="80000"/>
              </a:lnSpc>
              <a:spcBef>
                <a:spcPct val="50000"/>
              </a:spcBef>
              <a:defRPr/>
            </a:pPr>
            <a:r>
              <a:rPr lang="en-US" sz="1900" dirty="0" smtClean="0">
                <a:solidFill>
                  <a:schemeClr val="bg1"/>
                </a:solidFill>
              </a:rPr>
              <a:t>Progressives promoted new government structures:</a:t>
            </a:r>
          </a:p>
          <a:p>
            <a:pPr lvl="1" eaLnBrk="1" hangingPunct="1">
              <a:lnSpc>
                <a:spcPct val="80000"/>
              </a:lnSpc>
              <a:spcBef>
                <a:spcPct val="50000"/>
              </a:spcBef>
              <a:defRPr/>
            </a:pPr>
            <a:r>
              <a:rPr lang="en-US" sz="1900" dirty="0" smtClean="0">
                <a:solidFill>
                  <a:schemeClr val="bg1"/>
                </a:solidFill>
              </a:rPr>
              <a:t>Texas set up a five-member committee to govern Galveston after a hurricane, and by 1918, 500 cities adopted this plan.</a:t>
            </a:r>
          </a:p>
          <a:p>
            <a:pPr lvl="1" eaLnBrk="1" hangingPunct="1">
              <a:lnSpc>
                <a:spcPct val="80000"/>
              </a:lnSpc>
              <a:spcBef>
                <a:spcPct val="50000"/>
              </a:spcBef>
              <a:defRPr/>
            </a:pPr>
            <a:r>
              <a:rPr lang="en-US" sz="1900" dirty="0" smtClean="0">
                <a:solidFill>
                  <a:schemeClr val="bg1"/>
                </a:solidFill>
              </a:rPr>
              <a:t>The city manager model had a professional administrator, not a politician, manage the government.</a:t>
            </a:r>
          </a:p>
        </p:txBody>
      </p:sp>
      <p:sp>
        <p:nvSpPr>
          <p:cNvPr id="33796" name="Rectangle 4"/>
          <p:cNvSpPr>
            <a:spLocks noGrp="1" noChangeArrowheads="1"/>
          </p:cNvSpPr>
          <p:nvPr>
            <p:ph type="body" sz="half" idx="2"/>
          </p:nvPr>
        </p:nvSpPr>
        <p:spPr>
          <a:xfrm>
            <a:off x="4572000" y="990600"/>
            <a:ext cx="3733800" cy="5562600"/>
          </a:xfrm>
          <a:solidFill>
            <a:srgbClr val="336633"/>
          </a:solidFill>
        </p:spPr>
        <p:txBody>
          <a:bodyPr>
            <a:normAutofit lnSpcReduction="10000"/>
          </a:bodyPr>
          <a:lstStyle/>
          <a:p>
            <a:pPr marL="228600" indent="-228600" algn="ctr" eaLnBrk="1" hangingPunct="1">
              <a:lnSpc>
                <a:spcPct val="90000"/>
              </a:lnSpc>
              <a:spcBef>
                <a:spcPct val="50000"/>
              </a:spcBef>
              <a:buFontTx/>
              <a:buNone/>
              <a:defRPr/>
            </a:pPr>
            <a:r>
              <a:rPr lang="en-US" sz="1900" b="1" dirty="0" smtClean="0">
                <a:solidFill>
                  <a:schemeClr val="bg1"/>
                </a:solidFill>
              </a:rPr>
              <a:t>State Government</a:t>
            </a:r>
          </a:p>
          <a:p>
            <a:pPr marL="228600" indent="-228600" eaLnBrk="1" hangingPunct="1">
              <a:lnSpc>
                <a:spcPct val="90000"/>
              </a:lnSpc>
              <a:spcBef>
                <a:spcPct val="50000"/>
              </a:spcBef>
              <a:defRPr/>
            </a:pPr>
            <a:r>
              <a:rPr lang="en-US" sz="1900" dirty="0" smtClean="0">
                <a:solidFill>
                  <a:schemeClr val="bg1"/>
                </a:solidFill>
              </a:rPr>
              <a:t>Progressive governor </a:t>
            </a:r>
            <a:r>
              <a:rPr lang="en-US" sz="1900" b="1" dirty="0" smtClean="0">
                <a:solidFill>
                  <a:schemeClr val="bg1"/>
                </a:solidFill>
              </a:rPr>
              <a:t>Robert La </a:t>
            </a:r>
            <a:r>
              <a:rPr lang="en-US" sz="1900" b="1" dirty="0" err="1" smtClean="0">
                <a:solidFill>
                  <a:schemeClr val="bg1"/>
                </a:solidFill>
              </a:rPr>
              <a:t>Follette</a:t>
            </a:r>
            <a:r>
              <a:rPr lang="en-US" sz="1900" dirty="0" smtClean="0">
                <a:solidFill>
                  <a:schemeClr val="bg1"/>
                </a:solidFill>
              </a:rPr>
              <a:t> created the Wisconsin Ideas, which wanted:</a:t>
            </a:r>
          </a:p>
          <a:p>
            <a:pPr lvl="1" eaLnBrk="1" hangingPunct="1">
              <a:lnSpc>
                <a:spcPct val="90000"/>
              </a:lnSpc>
              <a:spcBef>
                <a:spcPct val="50000"/>
              </a:spcBef>
              <a:defRPr/>
            </a:pPr>
            <a:r>
              <a:rPr lang="en-US" sz="1900" dirty="0" smtClean="0">
                <a:solidFill>
                  <a:schemeClr val="bg1"/>
                </a:solidFill>
              </a:rPr>
              <a:t>Direct primary elections; limited campaign spending</a:t>
            </a:r>
          </a:p>
          <a:p>
            <a:pPr lvl="1" eaLnBrk="1" hangingPunct="1">
              <a:lnSpc>
                <a:spcPct val="90000"/>
              </a:lnSpc>
              <a:spcBef>
                <a:spcPct val="50000"/>
              </a:spcBef>
              <a:defRPr/>
            </a:pPr>
            <a:r>
              <a:rPr lang="en-US" sz="1900" dirty="0" smtClean="0">
                <a:solidFill>
                  <a:schemeClr val="bg1"/>
                </a:solidFill>
              </a:rPr>
              <a:t>Commissions to regulate railroads and oversee transportation, civil service, and taxation</a:t>
            </a:r>
          </a:p>
          <a:p>
            <a:pPr marL="228600" indent="-228600" eaLnBrk="1" hangingPunct="1">
              <a:lnSpc>
                <a:spcPct val="90000"/>
              </a:lnSpc>
              <a:spcBef>
                <a:spcPct val="50000"/>
              </a:spcBef>
              <a:defRPr/>
            </a:pPr>
            <a:r>
              <a:rPr lang="en-US" sz="1900" dirty="0" smtClean="0">
                <a:solidFill>
                  <a:schemeClr val="bg1"/>
                </a:solidFill>
              </a:rPr>
              <a:t>Other governors pushed for reform, but some were corrupt:</a:t>
            </a:r>
          </a:p>
          <a:p>
            <a:pPr lvl="1" eaLnBrk="1" hangingPunct="1">
              <a:lnSpc>
                <a:spcPct val="90000"/>
              </a:lnSpc>
              <a:spcBef>
                <a:spcPct val="50000"/>
              </a:spcBef>
              <a:defRPr/>
            </a:pPr>
            <a:r>
              <a:rPr lang="en-US" sz="1900" dirty="0" smtClean="0">
                <a:solidFill>
                  <a:schemeClr val="bg1"/>
                </a:solidFill>
              </a:rPr>
              <a:t>New York’s Charles Evan Hughes regulated insurance companies.</a:t>
            </a:r>
          </a:p>
          <a:p>
            <a:pPr lvl="1" eaLnBrk="1" hangingPunct="1">
              <a:lnSpc>
                <a:spcPct val="90000"/>
              </a:lnSpc>
              <a:spcBef>
                <a:spcPct val="50000"/>
              </a:spcBef>
              <a:defRPr/>
            </a:pPr>
            <a:r>
              <a:rPr lang="en-US" sz="1900" dirty="0" smtClean="0">
                <a:solidFill>
                  <a:schemeClr val="bg1"/>
                </a:solidFill>
              </a:rPr>
              <a:t>Mississippi’s James </a:t>
            </a:r>
            <a:r>
              <a:rPr lang="en-US" sz="1900" dirty="0" err="1" smtClean="0">
                <a:solidFill>
                  <a:schemeClr val="bg1"/>
                </a:solidFill>
              </a:rPr>
              <a:t>Vardaman</a:t>
            </a:r>
            <a:r>
              <a:rPr lang="en-US" sz="1900" dirty="0" smtClean="0">
                <a:solidFill>
                  <a:schemeClr val="bg1"/>
                </a:solidFill>
              </a:rPr>
              <a:t> exploited prejudice to gain power.</a:t>
            </a:r>
          </a:p>
        </p:txBody>
      </p:sp>
      <p:pic>
        <p:nvPicPr>
          <p:cNvPr id="24581" name="Picture 5"/>
          <p:cNvPicPr>
            <a:picLocks noChangeAspect="1" noChangeArrowheads="1"/>
          </p:cNvPicPr>
          <p:nvPr/>
        </p:nvPicPr>
        <p:blipFill>
          <a:blip r:embed="rId2" cstate="print"/>
          <a:srcRect/>
          <a:stretch>
            <a:fillRect/>
          </a:stretch>
        </p:blipFill>
        <p:spPr bwMode="auto">
          <a:xfrm>
            <a:off x="8491538" y="3506788"/>
            <a:ext cx="160337" cy="160337"/>
          </a:xfrm>
          <a:prstGeom prst="rect">
            <a:avLst/>
          </a:prstGeom>
          <a:noFill/>
          <a:ln w="9525">
            <a:noFill/>
            <a:miter lim="800000"/>
            <a:headEnd/>
            <a:tailEnd/>
          </a:ln>
        </p:spPr>
      </p:pic>
      <p:pic>
        <p:nvPicPr>
          <p:cNvPr id="24582" name="Picture 6"/>
          <p:cNvPicPr>
            <a:picLocks noChangeAspect="1" noChangeArrowheads="1"/>
          </p:cNvPicPr>
          <p:nvPr/>
        </p:nvPicPr>
        <p:blipFill>
          <a:blip r:embed="rId2" cstate="print"/>
          <a:srcRect/>
          <a:stretch>
            <a:fillRect/>
          </a:stretch>
        </p:blipFill>
        <p:spPr bwMode="auto">
          <a:xfrm>
            <a:off x="8486775" y="3187700"/>
            <a:ext cx="160338" cy="160338"/>
          </a:xfrm>
          <a:prstGeom prst="rect">
            <a:avLst/>
          </a:prstGeom>
          <a:no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500" fill="hold"/>
                                        <p:tgtEl>
                                          <p:spTgt spid="33795"/>
                                        </p:tgtEl>
                                        <p:attrNameLst>
                                          <p:attrName>ppt_x</p:attrName>
                                        </p:attrNameLst>
                                      </p:cBhvr>
                                      <p:tavLst>
                                        <p:tav tm="0">
                                          <p:val>
                                            <p:strVal val="0-#ppt_w/2"/>
                                          </p:val>
                                        </p:tav>
                                        <p:tav tm="100000">
                                          <p:val>
                                            <p:strVal val="#ppt_x"/>
                                          </p:val>
                                        </p:tav>
                                      </p:tavLst>
                                    </p:anim>
                                    <p:anim calcmode="lin" valueType="num">
                                      <p:cBhvr additive="base">
                                        <p:cTn id="8" dur="500" fill="hold"/>
                                        <p:tgtEl>
                                          <p:spTgt spid="337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796"/>
                                        </p:tgtEl>
                                        <p:attrNameLst>
                                          <p:attrName>style.visibility</p:attrName>
                                        </p:attrNameLst>
                                      </p:cBhvr>
                                      <p:to>
                                        <p:strVal val="visible"/>
                                      </p:to>
                                    </p:set>
                                    <p:anim calcmode="lin" valueType="num">
                                      <p:cBhvr additive="base">
                                        <p:cTn id="13" dur="500" fill="hold"/>
                                        <p:tgtEl>
                                          <p:spTgt spid="33796"/>
                                        </p:tgtEl>
                                        <p:attrNameLst>
                                          <p:attrName>ppt_x</p:attrName>
                                        </p:attrNameLst>
                                      </p:cBhvr>
                                      <p:tavLst>
                                        <p:tav tm="0">
                                          <p:val>
                                            <p:strVal val="1+#ppt_w/2"/>
                                          </p:val>
                                        </p:tav>
                                        <p:tav tm="100000">
                                          <p:val>
                                            <p:strVal val="#ppt_x"/>
                                          </p:val>
                                        </p:tav>
                                      </p:tavLst>
                                    </p:anim>
                                    <p:anim calcmode="lin" valueType="num">
                                      <p:cBhvr additive="base">
                                        <p:cTn id="14" dur="500" fill="hold"/>
                                        <p:tgtEl>
                                          <p:spTgt spid="337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autoUpdateAnimBg="0"/>
      <p:bldP spid="33796"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228600"/>
            <a:ext cx="8077200" cy="588962"/>
          </a:xfrm>
          <a:noFill/>
        </p:spPr>
        <p:txBody>
          <a:bodyPr anchor="t">
            <a:normAutofit fontScale="90000"/>
          </a:bodyPr>
          <a:lstStyle/>
          <a:p>
            <a:pPr eaLnBrk="1" hangingPunct="1"/>
            <a:r>
              <a:rPr lang="en-US" sz="4200" dirty="0" smtClean="0"/>
              <a:t>Election Reforms</a:t>
            </a:r>
          </a:p>
        </p:txBody>
      </p:sp>
      <p:sp>
        <p:nvSpPr>
          <p:cNvPr id="31747" name="Rectangle 3"/>
          <p:cNvSpPr>
            <a:spLocks noGrp="1" noChangeArrowheads="1"/>
          </p:cNvSpPr>
          <p:nvPr>
            <p:ph type="body" idx="1"/>
          </p:nvPr>
        </p:nvSpPr>
        <p:spPr>
          <a:xfrm>
            <a:off x="533400" y="990600"/>
            <a:ext cx="8077200" cy="5486400"/>
          </a:xfrm>
          <a:solidFill>
            <a:srgbClr val="FFFF99"/>
          </a:solidFill>
          <a:ln>
            <a:solidFill>
              <a:srgbClr val="FFFF99"/>
            </a:solidFill>
          </a:ln>
        </p:spPr>
        <p:txBody>
          <a:bodyPr>
            <a:normAutofit/>
          </a:bodyPr>
          <a:lstStyle/>
          <a:p>
            <a:pPr marL="169863" indent="-169863" eaLnBrk="1" hangingPunct="1">
              <a:spcBef>
                <a:spcPct val="50000"/>
              </a:spcBef>
              <a:defRPr/>
            </a:pPr>
            <a:r>
              <a:rPr lang="en-US" sz="2100" dirty="0" smtClean="0"/>
              <a:t>Progressives wanted fairer elections and to make politicians more accountable to voters.</a:t>
            </a:r>
          </a:p>
          <a:p>
            <a:pPr lvl="1" eaLnBrk="1" hangingPunct="1">
              <a:spcBef>
                <a:spcPct val="50000"/>
              </a:spcBef>
              <a:defRPr/>
            </a:pPr>
            <a:r>
              <a:rPr lang="en-US" sz="2100" dirty="0" smtClean="0"/>
              <a:t>Proposed a direct primary, or an election in which voters choose candidates to run in a general election, which most states adopted.</a:t>
            </a:r>
          </a:p>
          <a:p>
            <a:pPr lvl="1" eaLnBrk="1" hangingPunct="1">
              <a:spcBef>
                <a:spcPct val="50000"/>
              </a:spcBef>
              <a:defRPr/>
            </a:pPr>
            <a:r>
              <a:rPr lang="en-US" sz="2100" dirty="0" smtClean="0"/>
              <a:t>Backed the </a:t>
            </a:r>
            <a:r>
              <a:rPr lang="en-US" sz="2100" b="1" dirty="0" smtClean="0"/>
              <a:t>Seventeenth Amendment</a:t>
            </a:r>
            <a:r>
              <a:rPr lang="en-US" sz="2100" dirty="0" smtClean="0"/>
              <a:t>, which gave voters, not state legislatures, the power to elect their U.S. senators.</a:t>
            </a:r>
          </a:p>
          <a:p>
            <a:pPr marL="169863" indent="-169863" eaLnBrk="1" hangingPunct="1">
              <a:spcBef>
                <a:spcPct val="50000"/>
              </a:spcBef>
              <a:defRPr/>
            </a:pPr>
            <a:r>
              <a:rPr lang="en-US" sz="2100" dirty="0" smtClean="0"/>
              <a:t>Some measures Progressives fought for include </a:t>
            </a:r>
          </a:p>
        </p:txBody>
      </p:sp>
      <p:graphicFrame>
        <p:nvGraphicFramePr>
          <p:cNvPr id="34820" name="Group 4"/>
          <p:cNvGraphicFramePr>
            <a:graphicFrameLocks noGrp="1"/>
          </p:cNvGraphicFramePr>
          <p:nvPr/>
        </p:nvGraphicFramePr>
        <p:xfrm>
          <a:off x="685800" y="4386263"/>
          <a:ext cx="7794625" cy="2014538"/>
        </p:xfrm>
        <a:graphic>
          <a:graphicData uri="http://schemas.openxmlformats.org/drawingml/2006/table">
            <a:tbl>
              <a:tblPr/>
              <a:tblGrid>
                <a:gridCol w="2597150"/>
                <a:gridCol w="2600325"/>
                <a:gridCol w="2597150"/>
              </a:tblGrid>
              <a:tr h="10191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Direct primary</a:t>
                      </a:r>
                      <a:r>
                        <a:rPr kumimoji="0" lang="en-US" sz="1600" b="0" i="0" u="none" strike="noStrike" cap="none" normalizeH="0" baseline="0" dirty="0" smtClean="0">
                          <a:ln>
                            <a:noFill/>
                          </a:ln>
                          <a:solidFill>
                            <a:schemeClr val="tx1"/>
                          </a:solidFill>
                          <a:effectLst/>
                          <a:latin typeface="Arial" charset="0"/>
                        </a:rPr>
                        <a:t>: voters select a party’s candidate for public office</a:t>
                      </a:r>
                      <a:endParaRPr kumimoji="0" lang="en-US" sz="16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17th Amendment</a:t>
                      </a:r>
                      <a:r>
                        <a:rPr kumimoji="0" lang="en-US" sz="1600" b="0" i="0" u="none" strike="noStrike" cap="none" normalizeH="0" baseline="0" smtClean="0">
                          <a:ln>
                            <a:noFill/>
                          </a:ln>
                          <a:solidFill>
                            <a:schemeClr val="tx1"/>
                          </a:solidFill>
                          <a:effectLst/>
                          <a:latin typeface="Arial" charset="0"/>
                        </a:rPr>
                        <a:t>:</a:t>
                      </a:r>
                      <a:r>
                        <a:rPr kumimoji="0" lang="en-US" sz="1600" b="1" i="0" u="none" strike="noStrike" cap="none" normalizeH="0" baseline="0" smtClean="0">
                          <a:ln>
                            <a:noFill/>
                          </a:ln>
                          <a:solidFill>
                            <a:schemeClr val="tx1"/>
                          </a:solidFill>
                          <a:effectLst/>
                          <a:latin typeface="Arial" charset="0"/>
                        </a:rPr>
                        <a:t> </a:t>
                      </a:r>
                      <a:r>
                        <a:rPr kumimoji="0" lang="en-US" sz="1600" b="0" i="0" u="none" strike="noStrike" cap="none" normalizeH="0" baseline="0" smtClean="0">
                          <a:ln>
                            <a:noFill/>
                          </a:ln>
                          <a:solidFill>
                            <a:schemeClr val="tx1"/>
                          </a:solidFill>
                          <a:effectLst/>
                          <a:latin typeface="Arial" charset="0"/>
                        </a:rPr>
                        <a:t>voters elect their senators directly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secret ballot</a:t>
                      </a:r>
                      <a:r>
                        <a:rPr kumimoji="0" lang="en-US" sz="1600" b="0" i="0" u="none" strike="noStrike" cap="none" normalizeH="0" baseline="0" smtClean="0">
                          <a:ln>
                            <a:noFill/>
                          </a:ln>
                          <a:solidFill>
                            <a:schemeClr val="tx1"/>
                          </a:solidFill>
                          <a:effectLst/>
                          <a:latin typeface="Arial" charset="0"/>
                        </a:rPr>
                        <a:t>: people vote privately without fear of coercion</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5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initiative</a:t>
                      </a:r>
                      <a:r>
                        <a:rPr kumimoji="0" lang="en-US" sz="1600" b="0" i="0" u="none" strike="noStrike" cap="none" normalizeH="0" baseline="0" smtClean="0">
                          <a:ln>
                            <a:noFill/>
                          </a:ln>
                          <a:solidFill>
                            <a:schemeClr val="tx1"/>
                          </a:solidFill>
                          <a:effectLst/>
                          <a:latin typeface="Arial" charset="0"/>
                        </a:rPr>
                        <a:t>: allows citizens to propose new laws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referendum</a:t>
                      </a:r>
                      <a:r>
                        <a:rPr kumimoji="0" lang="en-US" sz="1600" b="0" i="0" u="none" strike="noStrike" cap="none" normalizeH="0" baseline="0" smtClean="0">
                          <a:ln>
                            <a:noFill/>
                          </a:ln>
                          <a:solidFill>
                            <a:schemeClr val="tx1"/>
                          </a:solidFill>
                          <a:effectLst/>
                          <a:latin typeface="Arial" charset="0"/>
                        </a:rPr>
                        <a:t>: allows citizens to vote on a proposed or existing law</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recall</a:t>
                      </a:r>
                      <a:r>
                        <a:rPr kumimoji="0" lang="en-US" sz="1600" b="0" i="0" u="none" strike="noStrike" cap="none" normalizeH="0" baseline="0" dirty="0" smtClean="0">
                          <a:ln>
                            <a:noFill/>
                          </a:ln>
                          <a:solidFill>
                            <a:schemeClr val="tx1"/>
                          </a:solidFill>
                          <a:effectLst/>
                          <a:latin typeface="Arial" charset="0"/>
                        </a:rPr>
                        <a:t>: allows voters to remove an elected official from office</a:t>
                      </a:r>
                      <a:endParaRPr kumimoji="0" lang="en-US" sz="1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5618" name="Picture 18"/>
          <p:cNvPicPr>
            <a:picLocks noChangeAspect="1" noChangeArrowheads="1"/>
          </p:cNvPicPr>
          <p:nvPr/>
        </p:nvPicPr>
        <p:blipFill>
          <a:blip r:embed="rId2" cstate="print"/>
          <a:srcRect/>
          <a:stretch>
            <a:fillRect/>
          </a:stretch>
        </p:blipFill>
        <p:spPr bwMode="auto">
          <a:xfrm>
            <a:off x="8458200" y="4038600"/>
            <a:ext cx="160338" cy="160338"/>
          </a:xfrm>
          <a:prstGeom prst="rect">
            <a:avLst/>
          </a:prstGeom>
          <a:noFill/>
          <a:ln w="9525">
            <a:noFill/>
            <a:miter lim="800000"/>
            <a:headEnd/>
            <a:tailEnd/>
          </a:ln>
        </p:spPr>
      </p:pic>
      <p:sp>
        <p:nvSpPr>
          <p:cNvPr id="25619" name="Rectangle 19">
            <a:hlinkClick r:id="" action="ppaction://hlinkshowjump?jump=firstslide"/>
          </p:cNvPr>
          <p:cNvSpPr>
            <a:spLocks noChangeArrowheads="1"/>
          </p:cNvSpPr>
          <p:nvPr/>
        </p:nvSpPr>
        <p:spPr bwMode="auto">
          <a:xfrm>
            <a:off x="6934200" y="6019800"/>
            <a:ext cx="609600" cy="838200"/>
          </a:xfrm>
          <a:prstGeom prst="rect">
            <a:avLst/>
          </a:prstGeom>
          <a:noFill/>
          <a:ln w="9525">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97176" presetClass="entr" presetSubtype="48942912" fill="hold" nodeType="clickEffect">
                                  <p:stCondLst>
                                    <p:cond delay="0"/>
                                  </p:stCondLst>
                                  <p:childTnLst>
                                    <p:set>
                                      <p:cBhvr>
                                        <p:cTn id="6" dur="1" fill="hold">
                                          <p:stCondLst>
                                            <p:cond delay="499"/>
                                          </p:stCondLst>
                                        </p:cTn>
                                        <p:tgtEl>
                                          <p:spTgt spid="348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76200"/>
            <a:ext cx="8077200" cy="792163"/>
          </a:xfrm>
          <a:noFill/>
        </p:spPr>
        <p:txBody>
          <a:bodyPr anchor="t"/>
          <a:lstStyle/>
          <a:p>
            <a:pPr eaLnBrk="1" hangingPunct="1"/>
            <a:r>
              <a:rPr lang="en-US" sz="4200" smtClean="0"/>
              <a:t>Prohibition</a:t>
            </a:r>
          </a:p>
        </p:txBody>
      </p:sp>
      <p:sp>
        <p:nvSpPr>
          <p:cNvPr id="36867" name="Rectangle 3"/>
          <p:cNvSpPr>
            <a:spLocks noGrp="1" noChangeArrowheads="1"/>
          </p:cNvSpPr>
          <p:nvPr>
            <p:ph type="body" idx="1"/>
          </p:nvPr>
        </p:nvSpPr>
        <p:spPr>
          <a:xfrm>
            <a:off x="533400" y="990600"/>
            <a:ext cx="8077200" cy="5562600"/>
          </a:xfrm>
          <a:solidFill>
            <a:srgbClr val="FFFF99"/>
          </a:solidFill>
          <a:ln>
            <a:solidFill>
              <a:srgbClr val="FFFF99"/>
            </a:solidFill>
          </a:ln>
        </p:spPr>
        <p:txBody>
          <a:bodyPr>
            <a:noAutofit/>
          </a:bodyPr>
          <a:lstStyle/>
          <a:p>
            <a:pPr eaLnBrk="1" hangingPunct="1">
              <a:lnSpc>
                <a:spcPct val="90000"/>
              </a:lnSpc>
              <a:spcBef>
                <a:spcPct val="40000"/>
              </a:spcBef>
              <a:defRPr/>
            </a:pPr>
            <a:r>
              <a:rPr lang="en-US" sz="2100" dirty="0" smtClean="0">
                <a:latin typeface="Calibri" pitchFamily="34" charset="0"/>
              </a:rPr>
              <a:t>Progressive women also fought in the </a:t>
            </a:r>
            <a:r>
              <a:rPr lang="en-US" sz="2100" b="1" dirty="0" smtClean="0">
                <a:latin typeface="Calibri" pitchFamily="34" charset="0"/>
              </a:rPr>
              <a:t>Prohibition</a:t>
            </a:r>
            <a:r>
              <a:rPr lang="en-US" sz="2100" dirty="0" smtClean="0">
                <a:latin typeface="Calibri" pitchFamily="34" charset="0"/>
              </a:rPr>
              <a:t> movement, which called for a ban on making, selling, and distributing alcoholic beverages.</a:t>
            </a:r>
          </a:p>
          <a:p>
            <a:pPr eaLnBrk="1" hangingPunct="1">
              <a:lnSpc>
                <a:spcPct val="90000"/>
              </a:lnSpc>
              <a:spcBef>
                <a:spcPct val="40000"/>
              </a:spcBef>
              <a:defRPr/>
            </a:pPr>
            <a:r>
              <a:rPr lang="en-US" sz="2100" dirty="0" smtClean="0">
                <a:latin typeface="Calibri" pitchFamily="34" charset="0"/>
              </a:rPr>
              <a:t>Reformers thought alcohol was responsible for crime, poverty, and violence. </a:t>
            </a:r>
          </a:p>
          <a:p>
            <a:pPr eaLnBrk="1" hangingPunct="1">
              <a:lnSpc>
                <a:spcPct val="90000"/>
              </a:lnSpc>
              <a:spcBef>
                <a:spcPct val="40000"/>
              </a:spcBef>
              <a:defRPr/>
            </a:pPr>
            <a:r>
              <a:rPr lang="en-US" sz="2100" dirty="0" smtClean="0">
                <a:latin typeface="Calibri" pitchFamily="34" charset="0"/>
              </a:rPr>
              <a:t>Two major national organizations led the crusade against alcohol.</a:t>
            </a:r>
          </a:p>
          <a:p>
            <a:pPr lvl="1" eaLnBrk="1" hangingPunct="1">
              <a:lnSpc>
                <a:spcPct val="90000"/>
              </a:lnSpc>
              <a:spcBef>
                <a:spcPct val="40000"/>
              </a:spcBef>
              <a:defRPr/>
            </a:pPr>
            <a:r>
              <a:rPr lang="en-US" sz="2100" dirty="0" smtClean="0">
                <a:latin typeface="Calibri" pitchFamily="34" charset="0"/>
              </a:rPr>
              <a:t>The Anti-Saloon League</a:t>
            </a:r>
          </a:p>
          <a:p>
            <a:pPr lvl="1" eaLnBrk="1" hangingPunct="1">
              <a:lnSpc>
                <a:spcPct val="90000"/>
              </a:lnSpc>
              <a:spcBef>
                <a:spcPct val="40000"/>
              </a:spcBef>
              <a:defRPr/>
            </a:pPr>
            <a:r>
              <a:rPr lang="en-US" sz="2100" dirty="0" smtClean="0">
                <a:latin typeface="Calibri" pitchFamily="34" charset="0"/>
              </a:rPr>
              <a:t>The </a:t>
            </a:r>
            <a:r>
              <a:rPr lang="en-US" sz="2100" b="1" dirty="0" smtClean="0">
                <a:latin typeface="Calibri" pitchFamily="34" charset="0"/>
              </a:rPr>
              <a:t>Women’s Christian Temperance Union</a:t>
            </a:r>
            <a:r>
              <a:rPr lang="en-US" sz="2100" dirty="0" smtClean="0">
                <a:latin typeface="Calibri" pitchFamily="34" charset="0"/>
              </a:rPr>
              <a:t> (WCTU), headed by </a:t>
            </a:r>
            <a:r>
              <a:rPr lang="en-US" sz="2100" b="1" dirty="0" smtClean="0">
                <a:latin typeface="Calibri" pitchFamily="34" charset="0"/>
              </a:rPr>
              <a:t>Frances Willard</a:t>
            </a:r>
            <a:r>
              <a:rPr lang="en-US" sz="2100" dirty="0" smtClean="0">
                <a:latin typeface="Calibri" pitchFamily="34" charset="0"/>
              </a:rPr>
              <a:t>, which was a powerful force for both temperance and women’s rights</a:t>
            </a:r>
          </a:p>
          <a:p>
            <a:pPr eaLnBrk="1" hangingPunct="1">
              <a:lnSpc>
                <a:spcPct val="90000"/>
              </a:lnSpc>
              <a:spcBef>
                <a:spcPct val="40000"/>
              </a:spcBef>
              <a:defRPr/>
            </a:pPr>
            <a:r>
              <a:rPr lang="en-US" sz="2100" dirty="0" smtClean="0">
                <a:latin typeface="Calibri" pitchFamily="34" charset="0"/>
              </a:rPr>
              <a:t>Evangelists like Billy Sunday and </a:t>
            </a:r>
            <a:r>
              <a:rPr lang="en-US" sz="2100" b="1" dirty="0" smtClean="0">
                <a:latin typeface="Calibri" pitchFamily="34" charset="0"/>
              </a:rPr>
              <a:t>Carry Nation</a:t>
            </a:r>
            <a:r>
              <a:rPr lang="en-US" sz="2100" dirty="0" smtClean="0">
                <a:latin typeface="Calibri" pitchFamily="34" charset="0"/>
              </a:rPr>
              <a:t> preached against alcohol, and Nation smashed up saloons with a hatchet while holding a Bible.</a:t>
            </a:r>
          </a:p>
          <a:p>
            <a:pPr>
              <a:lnSpc>
                <a:spcPct val="90000"/>
              </a:lnSpc>
              <a:spcBef>
                <a:spcPct val="40000"/>
              </a:spcBef>
              <a:defRPr/>
            </a:pPr>
            <a:r>
              <a:rPr lang="en-US" sz="2100" dirty="0">
                <a:latin typeface="Calibri" pitchFamily="34" charset="0"/>
              </a:rPr>
              <a:t>Congress eventually proposed the </a:t>
            </a:r>
            <a:r>
              <a:rPr lang="en-US" sz="2100" b="1" dirty="0">
                <a:latin typeface="Calibri" pitchFamily="34" charset="0"/>
              </a:rPr>
              <a:t>18</a:t>
            </a:r>
            <a:r>
              <a:rPr lang="en-US" sz="2100" b="1" baseline="30000" dirty="0">
                <a:latin typeface="Calibri" pitchFamily="34" charset="0"/>
              </a:rPr>
              <a:t>th</a:t>
            </a:r>
            <a:r>
              <a:rPr lang="en-US" sz="2100" b="1" dirty="0">
                <a:latin typeface="Calibri" pitchFamily="34" charset="0"/>
              </a:rPr>
              <a:t> Amendment</a:t>
            </a:r>
            <a:r>
              <a:rPr lang="en-US" sz="2100" dirty="0">
                <a:latin typeface="Calibri" pitchFamily="34" charset="0"/>
              </a:rPr>
              <a:t> in 1917, prohibiting the manufacture, sale, and distribution of alcohol. It was ratified in 1919, but was so unpopular that it was repealed in 1933.</a:t>
            </a:r>
            <a:endParaRPr lang="en-US" sz="21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76200"/>
            <a:ext cx="8305800" cy="533400"/>
          </a:xfrm>
          <a:noFill/>
        </p:spPr>
        <p:txBody>
          <a:bodyPr>
            <a:normAutofit fontScale="90000"/>
          </a:bodyPr>
          <a:lstStyle/>
          <a:p>
            <a:pPr eaLnBrk="1" hangingPunct="1"/>
            <a:r>
              <a:rPr lang="en-US" sz="3200" dirty="0" smtClean="0">
                <a:latin typeface="Calibri" pitchFamily="34" charset="0"/>
              </a:rPr>
              <a:t>Rise of the Women’s Suffrage Movement</a:t>
            </a:r>
          </a:p>
        </p:txBody>
      </p:sp>
      <p:sp>
        <p:nvSpPr>
          <p:cNvPr id="38919" name="Text Box 7"/>
          <p:cNvSpPr txBox="1">
            <a:spLocks noChangeArrowheads="1"/>
          </p:cNvSpPr>
          <p:nvPr/>
        </p:nvSpPr>
        <p:spPr bwMode="auto">
          <a:xfrm>
            <a:off x="457200" y="609600"/>
            <a:ext cx="8305800" cy="1400383"/>
          </a:xfrm>
          <a:prstGeom prst="rect">
            <a:avLst/>
          </a:prstGeom>
          <a:solidFill>
            <a:schemeClr val="tx1"/>
          </a:solidFill>
          <a:ln w="9525">
            <a:noFill/>
            <a:miter lim="800000"/>
            <a:headEnd/>
            <a:tailEnd/>
          </a:ln>
        </p:spPr>
        <p:txBody>
          <a:bodyPr wrap="square">
            <a:spAutoFit/>
          </a:bodyPr>
          <a:lstStyle/>
          <a:p>
            <a:pPr marL="233363" indent="-233363" eaLnBrk="0" hangingPunct="0">
              <a:buFontTx/>
              <a:buChar char="•"/>
              <a:defRPr/>
            </a:pPr>
            <a:r>
              <a:rPr lang="en-US" sz="1700" dirty="0">
                <a:solidFill>
                  <a:schemeClr val="bg1"/>
                </a:solidFill>
                <a:latin typeface="Calibri" pitchFamily="34" charset="0"/>
              </a:rPr>
              <a:t>After the Civil War, suffragists, who had supported abolition, called for granting women the vote but were told that they should wait.</a:t>
            </a:r>
          </a:p>
          <a:p>
            <a:pPr marL="233363" indent="-233363" eaLnBrk="0" hangingPunct="0">
              <a:buFontTx/>
              <a:buChar char="•"/>
              <a:defRPr/>
            </a:pPr>
            <a:r>
              <a:rPr lang="en-US" sz="1700" dirty="0">
                <a:solidFill>
                  <a:schemeClr val="bg1"/>
                </a:solidFill>
                <a:latin typeface="Calibri" pitchFamily="34" charset="0"/>
              </a:rPr>
              <a:t>Many were angered that the Fifteenth Amendment granted voting rights to African American men but not to women.</a:t>
            </a:r>
          </a:p>
          <a:p>
            <a:pPr marL="233363" indent="-233363" eaLnBrk="0" hangingPunct="0">
              <a:buFontTx/>
              <a:buChar char="•"/>
              <a:defRPr/>
            </a:pPr>
            <a:r>
              <a:rPr lang="en-US" sz="1700" dirty="0">
                <a:solidFill>
                  <a:schemeClr val="bg1"/>
                </a:solidFill>
                <a:latin typeface="Calibri" pitchFamily="34" charset="0"/>
              </a:rPr>
              <a:t>Women organized into two major suffragist groups:</a:t>
            </a:r>
          </a:p>
        </p:txBody>
      </p:sp>
      <p:sp>
        <p:nvSpPr>
          <p:cNvPr id="38920" name="Text Box 8"/>
          <p:cNvSpPr txBox="1">
            <a:spLocks noChangeArrowheads="1"/>
          </p:cNvSpPr>
          <p:nvPr/>
        </p:nvSpPr>
        <p:spPr bwMode="auto">
          <a:xfrm>
            <a:off x="452438" y="2057400"/>
            <a:ext cx="8310562" cy="877163"/>
          </a:xfrm>
          <a:prstGeom prst="rect">
            <a:avLst/>
          </a:prstGeom>
          <a:solidFill>
            <a:schemeClr val="tx1"/>
          </a:solidFill>
          <a:ln w="9525">
            <a:noFill/>
            <a:miter lim="800000"/>
            <a:headEnd/>
            <a:tailEnd/>
          </a:ln>
        </p:spPr>
        <p:txBody>
          <a:bodyPr wrap="square">
            <a:spAutoFit/>
          </a:bodyPr>
          <a:lstStyle/>
          <a:p>
            <a:pPr marL="233363" indent="-233363" eaLnBrk="0" hangingPunct="0">
              <a:buFontTx/>
              <a:buChar char="•"/>
              <a:defRPr/>
            </a:pPr>
            <a:r>
              <a:rPr lang="en-US" sz="1700" dirty="0">
                <a:solidFill>
                  <a:schemeClr val="bg1"/>
                </a:solidFill>
                <a:latin typeface="Calibri" pitchFamily="34" charset="0"/>
              </a:rPr>
              <a:t>Women began to see success in the West, as in 1869 the Wyoming Territory granted women the vote, followed by the Utah Territory a year later and five more western states not long after.</a:t>
            </a:r>
          </a:p>
        </p:txBody>
      </p:sp>
      <p:sp>
        <p:nvSpPr>
          <p:cNvPr id="13" name="TextBox 12"/>
          <p:cNvSpPr txBox="1"/>
          <p:nvPr/>
        </p:nvSpPr>
        <p:spPr>
          <a:xfrm>
            <a:off x="457200" y="2971800"/>
            <a:ext cx="8305800" cy="3754874"/>
          </a:xfrm>
          <a:prstGeom prst="rect">
            <a:avLst/>
          </a:prstGeom>
          <a:solidFill>
            <a:schemeClr val="tx1"/>
          </a:solidFill>
        </p:spPr>
        <p:txBody>
          <a:bodyPr wrap="square" rtlCol="0">
            <a:spAutoFit/>
          </a:bodyPr>
          <a:lstStyle/>
          <a:p>
            <a:pPr>
              <a:buFont typeface="Calibri" pitchFamily="34" charset="0"/>
              <a:buChar char="•"/>
            </a:pPr>
            <a:r>
              <a:rPr lang="en-US" sz="1700" dirty="0" smtClean="0">
                <a:solidFill>
                  <a:schemeClr val="bg1"/>
                </a:solidFill>
                <a:latin typeface="Calibri" pitchFamily="34" charset="0"/>
              </a:rPr>
              <a:t>   Susan B. Anthony Tests the Law</a:t>
            </a:r>
          </a:p>
          <a:p>
            <a:pPr marL="800100" lvl="1" indent="-342900">
              <a:spcBef>
                <a:spcPct val="40000"/>
              </a:spcBef>
              <a:buFont typeface="+mj-lt"/>
              <a:buAutoNum type="arabicPeriod"/>
              <a:defRPr/>
            </a:pPr>
            <a:r>
              <a:rPr lang="en-US" sz="1700" dirty="0">
                <a:solidFill>
                  <a:schemeClr val="bg1"/>
                </a:solidFill>
                <a:latin typeface="Calibri" pitchFamily="34" charset="0"/>
              </a:rPr>
              <a:t>Susan B. Anthony wrote pamphlets, made speeches, and testified before every Congress from 1869 to 1906 in support of women’s rights.</a:t>
            </a:r>
          </a:p>
          <a:p>
            <a:pPr marL="800100" lvl="1" indent="-342900">
              <a:spcBef>
                <a:spcPct val="40000"/>
              </a:spcBef>
              <a:buFont typeface="+mj-lt"/>
              <a:buAutoNum type="arabicPeriod"/>
              <a:defRPr/>
            </a:pPr>
            <a:r>
              <a:rPr lang="en-US" sz="1700" dirty="0">
                <a:solidFill>
                  <a:schemeClr val="bg1"/>
                </a:solidFill>
                <a:latin typeface="Calibri" pitchFamily="34" charset="0"/>
              </a:rPr>
              <a:t>In 1872 she and three of her sisters registered to vote, voted for a congressional representative in Rochester, New York, and were arrested two weeks later.</a:t>
            </a:r>
          </a:p>
          <a:p>
            <a:pPr marL="800100" lvl="1" indent="-342900">
              <a:spcBef>
                <a:spcPct val="40000"/>
              </a:spcBef>
              <a:buFont typeface="+mj-lt"/>
              <a:buAutoNum type="arabicPeriod"/>
              <a:defRPr/>
            </a:pPr>
            <a:r>
              <a:rPr lang="en-US" sz="1700" dirty="0">
                <a:solidFill>
                  <a:schemeClr val="bg1"/>
                </a:solidFill>
                <a:latin typeface="Calibri" pitchFamily="34" charset="0"/>
              </a:rPr>
              <a:t>Before her trial, Anthony spoke passionately about women’s voting rights, but the judge refused to let her testify on her own behalf and fined her $100.</a:t>
            </a:r>
          </a:p>
          <a:p>
            <a:pPr marL="800100" lvl="1" indent="-342900">
              <a:spcBef>
                <a:spcPct val="40000"/>
              </a:spcBef>
              <a:buFont typeface="+mj-lt"/>
              <a:buAutoNum type="arabicPeriod"/>
              <a:defRPr/>
            </a:pPr>
            <a:r>
              <a:rPr lang="en-US" sz="1700" dirty="0">
                <a:solidFill>
                  <a:schemeClr val="bg1"/>
                </a:solidFill>
                <a:latin typeface="Calibri" pitchFamily="34" charset="0"/>
              </a:rPr>
              <a:t>Anthony didn’t pay the fine, hoping to be arrested so she could be tried through the courts, but the judge did not imprison her.</a:t>
            </a:r>
          </a:p>
          <a:p>
            <a:pPr marL="800100" lvl="1" indent="-342900">
              <a:spcBef>
                <a:spcPct val="40000"/>
              </a:spcBef>
              <a:buFont typeface="+mj-lt"/>
              <a:buAutoNum type="arabicPeriod"/>
              <a:defRPr/>
            </a:pPr>
            <a:r>
              <a:rPr lang="en-US" sz="1700" dirty="0">
                <a:solidFill>
                  <a:schemeClr val="bg1"/>
                </a:solidFill>
                <a:latin typeface="Calibri" pitchFamily="34" charset="0"/>
              </a:rPr>
              <a:t>In 1873 the Supreme Court ruled that even though women were citizens, that did not automatically grant them voting rights, but that it was up to the states to grant or withhold that right</a:t>
            </a:r>
            <a:r>
              <a:rPr lang="en-US" sz="1700" dirty="0" smtClean="0">
                <a:solidFill>
                  <a:schemeClr val="bg1"/>
                </a:solidFill>
                <a:latin typeface="Calibri" pitchFamily="34" charset="0"/>
              </a:rPr>
              <a:t>.</a:t>
            </a:r>
            <a:endParaRPr lang="en-US" sz="1700" dirty="0">
              <a:solidFill>
                <a:schemeClr val="bg1"/>
              </a:solidFill>
              <a:latin typeface="Calibri" pitchFamily="34" charset="0"/>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381000"/>
            <a:ext cx="8077200" cy="584200"/>
          </a:xfrm>
          <a:noFill/>
        </p:spPr>
        <p:txBody>
          <a:bodyPr>
            <a:normAutofit fontScale="90000"/>
          </a:bodyPr>
          <a:lstStyle/>
          <a:p>
            <a:pPr eaLnBrk="1" hangingPunct="1"/>
            <a:r>
              <a:rPr lang="en-US" sz="4200" smtClean="0">
                <a:solidFill>
                  <a:schemeClr val="tx1"/>
                </a:solidFill>
              </a:rPr>
              <a:t>The Age of Oil and Steel </a:t>
            </a:r>
          </a:p>
        </p:txBody>
      </p:sp>
      <p:sp>
        <p:nvSpPr>
          <p:cNvPr id="5123" name="Rectangle 3"/>
          <p:cNvSpPr>
            <a:spLocks noGrp="1" noChangeArrowheads="1"/>
          </p:cNvSpPr>
          <p:nvPr>
            <p:ph type="body" sz="half" idx="1"/>
          </p:nvPr>
        </p:nvSpPr>
        <p:spPr>
          <a:xfrm>
            <a:off x="533400" y="1100138"/>
            <a:ext cx="3817938" cy="4826000"/>
          </a:xfrm>
          <a:solidFill>
            <a:schemeClr val="bg1"/>
          </a:solidFill>
        </p:spPr>
        <p:txBody>
          <a:bodyPr>
            <a:normAutofit/>
          </a:bodyPr>
          <a:lstStyle/>
          <a:p>
            <a:pPr marL="228600" indent="-228600" algn="ctr" eaLnBrk="1" hangingPunct="1">
              <a:lnSpc>
                <a:spcPct val="90000"/>
              </a:lnSpc>
              <a:spcBef>
                <a:spcPct val="50000"/>
              </a:spcBef>
              <a:buFontTx/>
              <a:buNone/>
            </a:pPr>
            <a:r>
              <a:rPr lang="en-US" sz="2000" b="1" smtClean="0"/>
              <a:t>Oil</a:t>
            </a:r>
          </a:p>
          <a:p>
            <a:pPr marL="228600" indent="-228600" eaLnBrk="1" hangingPunct="1">
              <a:lnSpc>
                <a:spcPct val="80000"/>
              </a:lnSpc>
              <a:spcBef>
                <a:spcPct val="50000"/>
              </a:spcBef>
            </a:pPr>
            <a:r>
              <a:rPr lang="en-US" sz="2000" smtClean="0"/>
              <a:t>In the mid-1800s people began to refine oil found on coastal waters and lakes for kerosene lamps.</a:t>
            </a:r>
          </a:p>
          <a:p>
            <a:pPr marL="228600" indent="-228600" eaLnBrk="1" hangingPunct="1">
              <a:lnSpc>
                <a:spcPct val="80000"/>
              </a:lnSpc>
              <a:spcBef>
                <a:spcPct val="50000"/>
              </a:spcBef>
            </a:pPr>
            <a:r>
              <a:rPr lang="en-US" sz="2000" smtClean="0"/>
              <a:t>In 1859 Edwin L. Drake drilled for oil in Pennsylvania, starting the first commercial oil well.</a:t>
            </a:r>
          </a:p>
          <a:p>
            <a:pPr marL="228600" indent="-228600" eaLnBrk="1" hangingPunct="1">
              <a:lnSpc>
                <a:spcPct val="80000"/>
              </a:lnSpc>
              <a:spcBef>
                <a:spcPct val="50000"/>
              </a:spcBef>
            </a:pPr>
            <a:r>
              <a:rPr lang="en-US" sz="2000" smtClean="0"/>
              <a:t>Wildcatters, or oil prospectors, struck oil near Beaumont, Texas, which began the Texas oil boom.</a:t>
            </a:r>
          </a:p>
          <a:p>
            <a:pPr marL="228600" indent="-228600" eaLnBrk="1" hangingPunct="1">
              <a:lnSpc>
                <a:spcPct val="80000"/>
              </a:lnSpc>
              <a:spcBef>
                <a:spcPct val="50000"/>
              </a:spcBef>
            </a:pPr>
            <a:r>
              <a:rPr lang="en-US" sz="2000" smtClean="0"/>
              <a:t>It lasted less than 20 years, but oil remains big business in Texas to this day.</a:t>
            </a:r>
            <a:endParaRPr lang="en-US" sz="2000" b="1" smtClean="0"/>
          </a:p>
        </p:txBody>
      </p:sp>
      <p:sp>
        <p:nvSpPr>
          <p:cNvPr id="5124" name="Rectangle 4"/>
          <p:cNvSpPr>
            <a:spLocks noGrp="1" noChangeArrowheads="1"/>
          </p:cNvSpPr>
          <p:nvPr>
            <p:ph type="body" sz="half" idx="2"/>
          </p:nvPr>
        </p:nvSpPr>
        <p:spPr>
          <a:xfrm>
            <a:off x="4570413" y="1117600"/>
            <a:ext cx="3821112" cy="4813300"/>
          </a:xfrm>
          <a:solidFill>
            <a:schemeClr val="bg1"/>
          </a:solidFill>
        </p:spPr>
        <p:txBody>
          <a:bodyPr>
            <a:normAutofit/>
          </a:bodyPr>
          <a:lstStyle/>
          <a:p>
            <a:pPr marL="228600" indent="-228600" algn="ctr" eaLnBrk="1" hangingPunct="1">
              <a:lnSpc>
                <a:spcPct val="90000"/>
              </a:lnSpc>
              <a:spcBef>
                <a:spcPct val="50000"/>
              </a:spcBef>
              <a:buFontTx/>
              <a:buNone/>
            </a:pPr>
            <a:r>
              <a:rPr lang="en-US" sz="2000" b="1" smtClean="0"/>
              <a:t>Steel</a:t>
            </a:r>
          </a:p>
          <a:p>
            <a:pPr marL="228600" indent="-228600" eaLnBrk="1" hangingPunct="1">
              <a:lnSpc>
                <a:spcPct val="90000"/>
              </a:lnSpc>
              <a:spcBef>
                <a:spcPct val="50000"/>
              </a:spcBef>
            </a:pPr>
            <a:r>
              <a:rPr lang="en-US" sz="2000" smtClean="0"/>
              <a:t>In the 1850s a new method made steel-making faster and cheaper and by 1910 the U.S. was the world’s top steel producer.</a:t>
            </a:r>
          </a:p>
          <a:p>
            <a:pPr marL="228600" indent="-228600" eaLnBrk="1" hangingPunct="1">
              <a:lnSpc>
                <a:spcPct val="90000"/>
              </a:lnSpc>
              <a:spcBef>
                <a:spcPct val="50000"/>
              </a:spcBef>
            </a:pPr>
            <a:r>
              <a:rPr lang="en-US" sz="2000" smtClean="0"/>
              <a:t>Steel helped transform the U.S. into a modern industrial economy.</a:t>
            </a:r>
          </a:p>
          <a:p>
            <a:pPr marL="228600" indent="-228600" eaLnBrk="1" hangingPunct="1">
              <a:lnSpc>
                <a:spcPct val="90000"/>
              </a:lnSpc>
              <a:spcBef>
                <a:spcPct val="50000"/>
              </a:spcBef>
            </a:pPr>
            <a:r>
              <a:rPr lang="en-US" sz="2000" smtClean="0"/>
              <a:t>It was used to make bridges, locomotives, and taller buildings.</a:t>
            </a:r>
          </a:p>
          <a:p>
            <a:pPr marL="228600" indent="-228600" eaLnBrk="1" hangingPunct="1">
              <a:lnSpc>
                <a:spcPct val="90000"/>
              </a:lnSpc>
              <a:spcBef>
                <a:spcPct val="50000"/>
              </a:spcBef>
            </a:pPr>
            <a:r>
              <a:rPr lang="en-US" sz="2000" smtClean="0"/>
              <a:t>Factories used steel machinery to make goods faster.</a:t>
            </a:r>
          </a:p>
        </p:txBody>
      </p:sp>
      <p:pic>
        <p:nvPicPr>
          <p:cNvPr id="3077" name="Picture 5"/>
          <p:cNvPicPr>
            <a:picLocks noChangeAspect="1" noChangeArrowheads="1"/>
          </p:cNvPicPr>
          <p:nvPr/>
        </p:nvPicPr>
        <p:blipFill>
          <a:blip r:embed="rId2" cstate="print"/>
          <a:srcRect/>
          <a:stretch>
            <a:fillRect/>
          </a:stretch>
        </p:blipFill>
        <p:spPr bwMode="auto">
          <a:xfrm>
            <a:off x="8521700" y="3132138"/>
            <a:ext cx="160338" cy="160337"/>
          </a:xfrm>
          <a:prstGeom prst="rect">
            <a:avLst/>
          </a:prstGeom>
          <a:noFill/>
          <a:ln w="9525">
            <a:noFill/>
            <a:miter lim="800000"/>
            <a:headEnd/>
            <a:tailEnd/>
          </a:ln>
        </p:spPr>
      </p:pic>
      <p:pic>
        <p:nvPicPr>
          <p:cNvPr id="3078" name="Picture 6"/>
          <p:cNvPicPr>
            <a:picLocks noChangeAspect="1" noChangeArrowheads="1"/>
          </p:cNvPicPr>
          <p:nvPr/>
        </p:nvPicPr>
        <p:blipFill>
          <a:blip r:embed="rId2" cstate="print"/>
          <a:srcRect/>
          <a:stretch>
            <a:fillRect/>
          </a:stretch>
        </p:blipFill>
        <p:spPr bwMode="auto">
          <a:xfrm>
            <a:off x="8521700" y="3425825"/>
            <a:ext cx="160338" cy="160338"/>
          </a:xfrm>
          <a:prstGeom prst="rect">
            <a:avLst/>
          </a:prstGeom>
          <a:no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0-#ppt_w/2"/>
                                          </p:val>
                                        </p:tav>
                                        <p:tav tm="100000">
                                          <p:val>
                                            <p:strVal val="#ppt_x"/>
                                          </p:val>
                                        </p:tav>
                                      </p:tavLst>
                                    </p:anim>
                                    <p:anim calcmode="lin" valueType="num">
                                      <p:cBhvr additive="base">
                                        <p:cTn id="8"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additive="base">
                                        <p:cTn id="13" dur="500" fill="hold"/>
                                        <p:tgtEl>
                                          <p:spTgt spid="5124"/>
                                        </p:tgtEl>
                                        <p:attrNameLst>
                                          <p:attrName>ppt_x</p:attrName>
                                        </p:attrNameLst>
                                      </p:cBhvr>
                                      <p:tavLst>
                                        <p:tav tm="0">
                                          <p:val>
                                            <p:strVal val="1+#ppt_w/2"/>
                                          </p:val>
                                        </p:tav>
                                        <p:tav tm="100000">
                                          <p:val>
                                            <p:strVal val="#ppt_x"/>
                                          </p:val>
                                        </p:tav>
                                      </p:tavLst>
                                    </p:anim>
                                    <p:anim calcmode="lin" valueType="num">
                                      <p:cBhvr additive="base">
                                        <p:cTn id="14"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autoUpdateAnimBg="0"/>
      <p:bldP spid="512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533400"/>
            <a:ext cx="7772400" cy="825500"/>
          </a:xfrm>
          <a:prstGeom prst="rect">
            <a:avLst/>
          </a:prstGeom>
          <a:noFill/>
          <a:ln w="9525">
            <a:noFill/>
            <a:miter lim="800000"/>
            <a:headEnd/>
            <a:tailEnd/>
          </a:ln>
        </p:spPr>
        <p:txBody>
          <a:bodyPr anchor="ctr"/>
          <a:lstStyle/>
          <a:p>
            <a:pPr algn="ctr"/>
            <a:endParaRPr lang="en-US" sz="5200" i="1"/>
          </a:p>
        </p:txBody>
      </p:sp>
      <p:sp>
        <p:nvSpPr>
          <p:cNvPr id="4099" name="Rectangle 3"/>
          <p:cNvSpPr>
            <a:spLocks noChangeArrowheads="1"/>
          </p:cNvSpPr>
          <p:nvPr/>
        </p:nvSpPr>
        <p:spPr bwMode="auto">
          <a:xfrm>
            <a:off x="381000" y="838200"/>
            <a:ext cx="8301038" cy="5715000"/>
          </a:xfrm>
          <a:prstGeom prst="rect">
            <a:avLst/>
          </a:prstGeom>
          <a:solidFill>
            <a:srgbClr val="FFFF99"/>
          </a:solidFill>
          <a:ln w="9525">
            <a:solidFill>
              <a:srgbClr val="FFFF99"/>
            </a:solidFill>
            <a:miter lim="800000"/>
            <a:headEnd/>
            <a:tailEnd/>
          </a:ln>
        </p:spPr>
        <p:txBody>
          <a:bodyPr/>
          <a:lstStyle/>
          <a:p>
            <a:pPr marL="236538" indent="-236538">
              <a:lnSpc>
                <a:spcPct val="90000"/>
              </a:lnSpc>
              <a:spcBef>
                <a:spcPct val="50000"/>
              </a:spcBef>
              <a:buFontTx/>
              <a:buChar char="•"/>
            </a:pPr>
            <a:r>
              <a:rPr lang="en-US" sz="2100" dirty="0"/>
              <a:t>In the 1850s train tracks crossed the Northeast and reached into the Southeast and the Great Lakes area, but between 1865 and 1890 the number of track miles increased by five times.</a:t>
            </a:r>
          </a:p>
          <a:p>
            <a:pPr marL="236538" indent="-236538">
              <a:lnSpc>
                <a:spcPct val="90000"/>
              </a:lnSpc>
              <a:spcBef>
                <a:spcPct val="50000"/>
              </a:spcBef>
              <a:buFontTx/>
              <a:buChar char="•"/>
            </a:pPr>
            <a:r>
              <a:rPr lang="en-US" sz="2100" dirty="0"/>
              <a:t>The federal government helped by giving land to railroad companies, and cheap steel enabled the railroad to expand.</a:t>
            </a:r>
          </a:p>
          <a:p>
            <a:pPr marL="236538" indent="-236538">
              <a:lnSpc>
                <a:spcPct val="90000"/>
              </a:lnSpc>
              <a:spcBef>
                <a:spcPct val="50000"/>
              </a:spcBef>
              <a:buFontTx/>
              <a:buChar char="•"/>
            </a:pPr>
            <a:r>
              <a:rPr lang="en-US" sz="2100" dirty="0"/>
              <a:t>Congress authorized two companies to build railroads to the West Coast: the Union Pacific and the Central Pacific.</a:t>
            </a:r>
          </a:p>
          <a:p>
            <a:pPr marL="236538" indent="-236538">
              <a:lnSpc>
                <a:spcPct val="90000"/>
              </a:lnSpc>
              <a:spcBef>
                <a:spcPct val="50000"/>
              </a:spcBef>
              <a:buFontTx/>
              <a:buChar char="•"/>
            </a:pPr>
            <a:r>
              <a:rPr lang="en-US" sz="2100" dirty="0"/>
              <a:t>Workers raced for six and a half years to complete the first transcontinental railroad, or a track that crossed the country.</a:t>
            </a:r>
          </a:p>
          <a:p>
            <a:pPr marL="236538" indent="-236538">
              <a:lnSpc>
                <a:spcPct val="90000"/>
              </a:lnSpc>
              <a:spcBef>
                <a:spcPct val="50000"/>
              </a:spcBef>
              <a:buFontTx/>
              <a:buChar char="•"/>
            </a:pPr>
            <a:r>
              <a:rPr lang="en-US" sz="2100" dirty="0"/>
              <a:t>In May 1869 the two rail lines met in the Utah Territory, linking east and west. Throughout the country railroads expanded into a vast network.</a:t>
            </a:r>
          </a:p>
          <a:p>
            <a:pPr marL="236538" indent="-236538">
              <a:lnSpc>
                <a:spcPct val="90000"/>
              </a:lnSpc>
              <a:spcBef>
                <a:spcPct val="50000"/>
              </a:spcBef>
              <a:buFontTx/>
              <a:buChar char="•"/>
            </a:pPr>
            <a:r>
              <a:rPr lang="en-US" sz="2100" dirty="0"/>
              <a:t>The railroads promoted trade, created jobs, and helped western settlement.</a:t>
            </a:r>
          </a:p>
          <a:p>
            <a:pPr marL="236538" indent="-236538">
              <a:lnSpc>
                <a:spcPct val="90000"/>
              </a:lnSpc>
              <a:spcBef>
                <a:spcPct val="50000"/>
              </a:spcBef>
              <a:buFontTx/>
              <a:buChar char="•"/>
            </a:pPr>
            <a:r>
              <a:rPr lang="en-US" sz="2100" dirty="0"/>
              <a:t>Railroads also led to the adoption of standard time, because rail schedules could not accurately depend on the sun’s position, as most people did.  </a:t>
            </a:r>
          </a:p>
        </p:txBody>
      </p:sp>
      <p:sp>
        <p:nvSpPr>
          <p:cNvPr id="4100" name="Rectangle 4"/>
          <p:cNvSpPr>
            <a:spLocks noGrp="1" noChangeArrowheads="1"/>
          </p:cNvSpPr>
          <p:nvPr>
            <p:ph type="title"/>
          </p:nvPr>
        </p:nvSpPr>
        <p:spPr>
          <a:xfrm>
            <a:off x="533400" y="152400"/>
            <a:ext cx="8077200" cy="533400"/>
          </a:xfrm>
        </p:spPr>
        <p:txBody>
          <a:bodyPr>
            <a:normAutofit fontScale="90000"/>
          </a:bodyPr>
          <a:lstStyle/>
          <a:p>
            <a:pPr eaLnBrk="1" hangingPunct="1"/>
            <a:r>
              <a:rPr lang="en-US" sz="4200" dirty="0" smtClean="0">
                <a:solidFill>
                  <a:schemeClr val="tx1"/>
                </a:solidFill>
              </a:rPr>
              <a:t>Railroads Expand</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96875"/>
            <a:ext cx="8077200" cy="593725"/>
          </a:xfrm>
          <a:noFill/>
        </p:spPr>
        <p:txBody>
          <a:bodyPr anchor="t">
            <a:normAutofit fontScale="90000"/>
          </a:bodyPr>
          <a:lstStyle/>
          <a:p>
            <a:pPr eaLnBrk="1" hangingPunct="1"/>
            <a:r>
              <a:rPr lang="en-US" sz="4200" smtClean="0">
                <a:solidFill>
                  <a:schemeClr val="tx1"/>
                </a:solidFill>
              </a:rPr>
              <a:t>The Rise of Big Business</a:t>
            </a:r>
          </a:p>
        </p:txBody>
      </p:sp>
      <p:sp>
        <p:nvSpPr>
          <p:cNvPr id="5123" name="Rectangle 3"/>
          <p:cNvSpPr>
            <a:spLocks noGrp="1" noChangeArrowheads="1"/>
          </p:cNvSpPr>
          <p:nvPr>
            <p:ph type="body" idx="1"/>
          </p:nvPr>
        </p:nvSpPr>
        <p:spPr>
          <a:xfrm>
            <a:off x="533400" y="1219200"/>
            <a:ext cx="8153400" cy="5375275"/>
          </a:xfrm>
          <a:solidFill>
            <a:srgbClr val="FFFF99"/>
          </a:solidFill>
          <a:ln>
            <a:solidFill>
              <a:srgbClr val="FFFF99"/>
            </a:solidFill>
          </a:ln>
        </p:spPr>
        <p:txBody>
          <a:bodyPr anchor="ctr">
            <a:normAutofit/>
          </a:bodyPr>
          <a:lstStyle/>
          <a:p>
            <a:pPr marL="236538" indent="-236538" eaLnBrk="1" hangingPunct="1">
              <a:lnSpc>
                <a:spcPct val="80000"/>
              </a:lnSpc>
              <a:spcBef>
                <a:spcPct val="50000"/>
              </a:spcBef>
            </a:pPr>
            <a:r>
              <a:rPr lang="en-US" sz="2000" smtClean="0"/>
              <a:t>Big business grew in the late 1800s when </a:t>
            </a:r>
            <a:r>
              <a:rPr lang="en-US" sz="2000" b="1" smtClean="0"/>
              <a:t>entrepreneurs</a:t>
            </a:r>
            <a:r>
              <a:rPr lang="en-US" sz="2000" smtClean="0"/>
              <a:t>, or business risk-takers, started businesses within an economic system called </a:t>
            </a:r>
            <a:r>
              <a:rPr lang="en-US" sz="2000" b="1" smtClean="0"/>
              <a:t>capitalism</a:t>
            </a:r>
            <a:r>
              <a:rPr lang="en-US" sz="2000" smtClean="0"/>
              <a:t>, in which most businesses are privately owned.</a:t>
            </a:r>
          </a:p>
          <a:p>
            <a:pPr marL="236538" indent="-236538" eaLnBrk="1" hangingPunct="1">
              <a:lnSpc>
                <a:spcPct val="80000"/>
              </a:lnSpc>
              <a:spcBef>
                <a:spcPct val="50000"/>
              </a:spcBef>
            </a:pPr>
            <a:r>
              <a:rPr lang="en-US" sz="2000" smtClean="0"/>
              <a:t>Under </a:t>
            </a:r>
            <a:r>
              <a:rPr lang="en-US" sz="2000" b="1" smtClean="0"/>
              <a:t>laissez-faire</a:t>
            </a:r>
            <a:r>
              <a:rPr lang="en-US" sz="2000" smtClean="0"/>
              <a:t> capitalism, which is French for “leave alone,” companies operated without government interference.</a:t>
            </a:r>
          </a:p>
          <a:p>
            <a:pPr marL="236538" indent="-236538" eaLnBrk="1" hangingPunct="1">
              <a:lnSpc>
                <a:spcPct val="80000"/>
              </a:lnSpc>
              <a:spcBef>
                <a:spcPct val="50000"/>
              </a:spcBef>
            </a:pPr>
            <a:r>
              <a:rPr lang="en-US" sz="2000" smtClean="0"/>
              <a:t>There were inequalities under capitalism, but many believed that Charles Darwin’s theory of </a:t>
            </a:r>
            <a:r>
              <a:rPr lang="en-US" sz="2000" b="1" smtClean="0"/>
              <a:t>social Darwinism</a:t>
            </a:r>
            <a:r>
              <a:rPr lang="en-US" sz="2000" smtClean="0"/>
              <a:t>, or survival of the fittest, explained how business was like nature: only the strongest survived.</a:t>
            </a:r>
          </a:p>
          <a:p>
            <a:pPr marL="236538" indent="-236538" eaLnBrk="1" hangingPunct="1">
              <a:lnSpc>
                <a:spcPct val="80000"/>
              </a:lnSpc>
              <a:spcBef>
                <a:spcPct val="50000"/>
              </a:spcBef>
            </a:pPr>
            <a:r>
              <a:rPr lang="en-US" sz="2000" smtClean="0"/>
              <a:t>A new type of business organization developed called the corporation, which was owned by people who bought stock, or shares, in a company, was led by a board of directors and run by corporate officers.</a:t>
            </a:r>
          </a:p>
          <a:p>
            <a:pPr marL="236538" indent="-236538" eaLnBrk="1" hangingPunct="1">
              <a:lnSpc>
                <a:spcPct val="80000"/>
              </a:lnSpc>
              <a:spcBef>
                <a:spcPct val="50000"/>
              </a:spcBef>
            </a:pPr>
            <a:r>
              <a:rPr lang="en-US" sz="2000" smtClean="0"/>
              <a:t>Corporations raised money by selling stock and could exist after their founders left. Stockholders could lose only what they invested.</a:t>
            </a:r>
          </a:p>
          <a:p>
            <a:pPr marL="236538" indent="-236538" eaLnBrk="1" hangingPunct="1">
              <a:lnSpc>
                <a:spcPct val="80000"/>
              </a:lnSpc>
              <a:spcBef>
                <a:spcPct val="50000"/>
              </a:spcBef>
            </a:pPr>
            <a:r>
              <a:rPr lang="en-US" sz="2000" smtClean="0"/>
              <a:t>To gain dominance, some competing corporations formed trusts that led several companies to form as one corporation and dominate an industry.</a:t>
            </a:r>
          </a:p>
          <a:p>
            <a:pPr marL="236538" indent="-236538" eaLnBrk="1" hangingPunct="1">
              <a:lnSpc>
                <a:spcPct val="80000"/>
              </a:lnSpc>
              <a:spcBef>
                <a:spcPct val="50000"/>
              </a:spcBef>
            </a:pPr>
            <a:r>
              <a:rPr lang="en-US" sz="2000" smtClean="0"/>
              <a:t>Mass marketing helped retailers maximize their profits and department stores and mail-order catalogues revolutionized shopping for consumers.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en-US" sz="4200" smtClean="0">
                <a:solidFill>
                  <a:schemeClr val="tx1"/>
                </a:solidFill>
              </a:rPr>
              <a:t>Industrial Tycoons Made Huge Fortunes</a:t>
            </a:r>
            <a:endParaRPr lang="en-US" smtClean="0">
              <a:solidFill>
                <a:schemeClr val="tx1"/>
              </a:solidFill>
            </a:endParaRPr>
          </a:p>
        </p:txBody>
      </p:sp>
      <p:graphicFrame>
        <p:nvGraphicFramePr>
          <p:cNvPr id="8195" name="Group 3"/>
          <p:cNvGraphicFramePr>
            <a:graphicFrameLocks noGrp="1"/>
          </p:cNvGraphicFramePr>
          <p:nvPr>
            <p:ph type="tbl" idx="1"/>
          </p:nvPr>
        </p:nvGraphicFramePr>
        <p:xfrm>
          <a:off x="457200" y="1666875"/>
          <a:ext cx="8229600" cy="4733925"/>
        </p:xfrm>
        <a:graphic>
          <a:graphicData uri="http://schemas.openxmlformats.org/drawingml/2006/table">
            <a:tbl>
              <a:tblPr/>
              <a:tblGrid>
                <a:gridCol w="3886200"/>
                <a:gridCol w="4343400"/>
              </a:tblGrid>
              <a:tr h="2295525">
                <a:tc>
                  <a:txBody>
                    <a:bodyPr/>
                    <a:lstStyle/>
                    <a:p>
                      <a:pPr marL="169863" marR="0" lvl="0" indent="-169863"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John D. Rockefeller</a:t>
                      </a:r>
                      <a:endParaRPr kumimoji="0" lang="en-US" sz="1600" b="0" i="0" u="none" strike="noStrike" cap="none" normalizeH="0" baseline="0" smtClean="0">
                        <a:ln>
                          <a:noFill/>
                        </a:ln>
                        <a:solidFill>
                          <a:schemeClr val="tx1"/>
                        </a:solidFill>
                        <a:effectLst/>
                        <a:latin typeface="Arial" charset="0"/>
                      </a:endParaRP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Started Standard Oil as a refinery</a:t>
                      </a: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Used vertical integration, buying companies that handled other aspects of oil business</a:t>
                      </a: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Used horizontal integration by buying other refineries</a:t>
                      </a: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Refined half of the U.S. oil by 1875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177800" marR="0" lvl="0" indent="-177800" algn="ctr" defTabSz="914400" rtl="0" eaLnBrk="1" fontAlgn="base" latinLnBrk="0" hangingPunct="1">
                        <a:lnSpc>
                          <a:spcPct val="100000"/>
                        </a:lnSpc>
                        <a:spcBef>
                          <a:spcPct val="20000"/>
                        </a:spcBef>
                        <a:spcAft>
                          <a:spcPct val="0"/>
                        </a:spcAft>
                        <a:buClrTx/>
                        <a:buSzTx/>
                        <a:buFontTx/>
                        <a:buNone/>
                        <a:tabLst>
                          <a:tab pos="169863" algn="l"/>
                          <a:tab pos="236538" algn="l"/>
                        </a:tabLst>
                      </a:pPr>
                      <a:r>
                        <a:rPr kumimoji="0" lang="en-US" sz="1600" b="1" i="0" u="none" strike="noStrike" cap="none" normalizeH="0" baseline="0" smtClean="0">
                          <a:ln>
                            <a:noFill/>
                          </a:ln>
                          <a:solidFill>
                            <a:schemeClr val="tx1"/>
                          </a:solidFill>
                          <a:effectLst/>
                          <a:latin typeface="Arial" charset="0"/>
                        </a:rPr>
                        <a:t>Andrew Carnegie</a:t>
                      </a:r>
                      <a:endParaRPr kumimoji="0" lang="en-US" sz="1700" b="0" i="0" u="none" strike="noStrike" cap="none" normalizeH="0" baseline="0" smtClean="0">
                        <a:ln>
                          <a:noFill/>
                        </a:ln>
                        <a:solidFill>
                          <a:schemeClr val="tx1"/>
                        </a:solidFill>
                        <a:effectLst/>
                        <a:latin typeface="Arial" charset="0"/>
                      </a:endParaRPr>
                    </a:p>
                    <a:p>
                      <a:pPr marL="177800" marR="0" lvl="0" indent="-177800" algn="l" defTabSz="914400" rtl="0" eaLnBrk="1" fontAlgn="base" latinLnBrk="0" hangingPunct="1">
                        <a:lnSpc>
                          <a:spcPct val="100000"/>
                        </a:lnSpc>
                        <a:spcBef>
                          <a:spcPct val="0"/>
                        </a:spcBef>
                        <a:spcAft>
                          <a:spcPct val="0"/>
                        </a:spcAft>
                        <a:buClrTx/>
                        <a:buSzTx/>
                        <a:buFontTx/>
                        <a:buChar char="•"/>
                        <a:tabLst>
                          <a:tab pos="169863" algn="l"/>
                          <a:tab pos="236538" algn="l"/>
                        </a:tabLst>
                      </a:pPr>
                      <a:r>
                        <a:rPr kumimoji="0" lang="en-US" sz="1600" b="0" i="0" u="none" strike="noStrike" cap="none" normalizeH="0" baseline="0" smtClean="0">
                          <a:ln>
                            <a:noFill/>
                          </a:ln>
                          <a:solidFill>
                            <a:schemeClr val="tx1"/>
                          </a:solidFill>
                          <a:effectLst/>
                          <a:latin typeface="Arial" charset="0"/>
                        </a:rPr>
                        <a:t>Grew up poor in Scotland and, at 12, came to the U.S. to work on railroads</a:t>
                      </a:r>
                    </a:p>
                    <a:p>
                      <a:pPr marL="177800" marR="0" lvl="0" indent="-177800" algn="l" defTabSz="914400" rtl="0" eaLnBrk="1" fontAlgn="base" latinLnBrk="0" hangingPunct="1">
                        <a:lnSpc>
                          <a:spcPct val="100000"/>
                        </a:lnSpc>
                        <a:spcBef>
                          <a:spcPct val="0"/>
                        </a:spcBef>
                        <a:spcAft>
                          <a:spcPct val="0"/>
                        </a:spcAft>
                        <a:buClrTx/>
                        <a:buSzTx/>
                        <a:buFontTx/>
                        <a:buChar char="•"/>
                        <a:tabLst>
                          <a:tab pos="169863" algn="l"/>
                          <a:tab pos="236538" algn="l"/>
                        </a:tabLst>
                      </a:pPr>
                      <a:r>
                        <a:rPr kumimoji="0" lang="en-US" sz="1600" b="0" i="0" u="none" strike="noStrike" cap="none" normalizeH="0" baseline="0" smtClean="0">
                          <a:ln>
                            <a:noFill/>
                          </a:ln>
                          <a:solidFill>
                            <a:schemeClr val="tx1"/>
                          </a:solidFill>
                          <a:effectLst/>
                          <a:latin typeface="Arial" charset="0"/>
                        </a:rPr>
                        <a:t>Began to invest and started Carnegie Steel Company, which dominated the steel industry</a:t>
                      </a:r>
                    </a:p>
                    <a:p>
                      <a:pPr marL="177800" marR="0" lvl="0" indent="-177800" algn="l" defTabSz="914400" rtl="0" eaLnBrk="1" fontAlgn="base" latinLnBrk="0" hangingPunct="1">
                        <a:lnSpc>
                          <a:spcPct val="100000"/>
                        </a:lnSpc>
                        <a:spcBef>
                          <a:spcPct val="0"/>
                        </a:spcBef>
                        <a:spcAft>
                          <a:spcPct val="0"/>
                        </a:spcAft>
                        <a:buClrTx/>
                        <a:buSzTx/>
                        <a:buFontTx/>
                        <a:buChar char="•"/>
                        <a:tabLst>
                          <a:tab pos="169863" algn="l"/>
                          <a:tab pos="236538" algn="l"/>
                        </a:tabLst>
                      </a:pPr>
                      <a:r>
                        <a:rPr kumimoji="0" lang="en-US" sz="1600" b="0" i="0" u="none" strike="noStrike" cap="none" normalizeH="0" baseline="0" smtClean="0">
                          <a:ln>
                            <a:noFill/>
                          </a:ln>
                          <a:solidFill>
                            <a:schemeClr val="tx1"/>
                          </a:solidFill>
                          <a:effectLst/>
                          <a:latin typeface="Arial" charset="0"/>
                        </a:rPr>
                        <a:t>In 1901, sold the company to the banker J.P. Morgan for $480 million and retired as a philanthropist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2438400">
                <a:tc>
                  <a:txBody>
                    <a:bodyPr/>
                    <a:lstStyle/>
                    <a:p>
                      <a:pPr marL="177800" marR="0" lvl="0" indent="-177800" algn="ctr" defTabSz="914400" rtl="0" eaLnBrk="1" fontAlgn="base" latinLnBrk="0" hangingPunct="1">
                        <a:lnSpc>
                          <a:spcPct val="12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Cornelius Vanderbilt</a:t>
                      </a:r>
                      <a:endParaRPr kumimoji="0" lang="en-US" sz="1600" b="0" i="0" u="none" strike="noStrike" cap="none" normalizeH="0" baseline="0" smtClean="0">
                        <a:ln>
                          <a:noFill/>
                        </a:ln>
                        <a:solidFill>
                          <a:schemeClr val="tx1"/>
                        </a:solidFill>
                        <a:effectLst/>
                        <a:latin typeface="Arial" charset="0"/>
                      </a:endParaRPr>
                    </a:p>
                    <a:p>
                      <a:pPr marL="177800" marR="0" lvl="0" indent="-177800" algn="l" defTabSz="914400" rtl="0" eaLnBrk="1" fontAlgn="base" latinLnBrk="0" hangingPunct="1">
                        <a:lnSpc>
                          <a:spcPct val="12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Began investing in railroads during the Civil War</a:t>
                      </a:r>
                    </a:p>
                    <a:p>
                      <a:pPr marL="177800" marR="0" lvl="0" indent="-177800" algn="l" defTabSz="914400" rtl="0" eaLnBrk="1" fontAlgn="base" latinLnBrk="0" hangingPunct="1">
                        <a:lnSpc>
                          <a:spcPct val="12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Soon his holdings stretched west to Michigan and north to Canada.</a:t>
                      </a:r>
                    </a:p>
                    <a:p>
                      <a:pPr marL="177800" marR="0" lvl="0" indent="-177800" algn="l" defTabSz="914400" rtl="0" eaLnBrk="1" fontAlgn="base" latinLnBrk="0" hangingPunct="1">
                        <a:lnSpc>
                          <a:spcPct val="12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Vanderbilt gave money to education for the public.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177800" marR="0" lvl="0" indent="-17780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George Pullman</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Made his fortune when he designed and built sleeper cars to make long distance train travel more comfortable </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Built an entire town near Chicago for his employees that was comfortable, but controlled many aspects of their daily lives.</a:t>
                      </a:r>
                    </a:p>
                    <a:p>
                      <a:pPr marL="177800" marR="0" lvl="0" indent="-17780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533400"/>
            <a:ext cx="7772400" cy="825500"/>
          </a:xfrm>
          <a:prstGeom prst="rect">
            <a:avLst/>
          </a:prstGeom>
          <a:noFill/>
          <a:ln w="9525">
            <a:noFill/>
            <a:miter lim="800000"/>
            <a:headEnd/>
            <a:tailEnd/>
          </a:ln>
        </p:spPr>
        <p:txBody>
          <a:bodyPr anchor="ctr"/>
          <a:lstStyle/>
          <a:p>
            <a:pPr algn="ctr"/>
            <a:endParaRPr lang="en-US" sz="5200" i="1"/>
          </a:p>
        </p:txBody>
      </p:sp>
      <p:sp>
        <p:nvSpPr>
          <p:cNvPr id="7171" name="Rectangle 3"/>
          <p:cNvSpPr>
            <a:spLocks noChangeArrowheads="1"/>
          </p:cNvSpPr>
          <p:nvPr/>
        </p:nvSpPr>
        <p:spPr bwMode="auto">
          <a:xfrm>
            <a:off x="457200" y="1141412"/>
            <a:ext cx="8224838" cy="4878387"/>
          </a:xfrm>
          <a:prstGeom prst="rect">
            <a:avLst/>
          </a:prstGeom>
          <a:solidFill>
            <a:srgbClr val="FFFF99"/>
          </a:solidFill>
          <a:ln w="9525">
            <a:solidFill>
              <a:srgbClr val="FFFF99"/>
            </a:solidFill>
            <a:miter lim="800000"/>
            <a:headEnd/>
            <a:tailEnd/>
          </a:ln>
        </p:spPr>
        <p:txBody>
          <a:bodyPr anchor="ctr" anchorCtr="0"/>
          <a:lstStyle/>
          <a:p>
            <a:pPr marL="236538" indent="-236538">
              <a:lnSpc>
                <a:spcPct val="90000"/>
              </a:lnSpc>
              <a:spcBef>
                <a:spcPct val="50000"/>
              </a:spcBef>
              <a:buFontTx/>
              <a:buChar char="•"/>
            </a:pPr>
            <a:r>
              <a:rPr lang="en-US" dirty="0"/>
              <a:t>In the competitive, laissez-faire climate of the 1800s, government did not care about workers. Many workers scraped by on less than $500 per year while tycoons got very, very rich.</a:t>
            </a:r>
          </a:p>
          <a:p>
            <a:pPr marL="236538" indent="-236538">
              <a:lnSpc>
                <a:spcPct val="90000"/>
              </a:lnSpc>
              <a:spcBef>
                <a:spcPct val="50000"/>
              </a:spcBef>
              <a:buFontTx/>
              <a:buChar char="•"/>
            </a:pPr>
            <a:r>
              <a:rPr lang="en-US" dirty="0"/>
              <a:t>The government grew worried about the power of corporations, and in 1890 Congress passed the </a:t>
            </a:r>
            <a:r>
              <a:rPr lang="en-US" b="1" dirty="0"/>
              <a:t>Sherman Antitrust Act</a:t>
            </a:r>
            <a:r>
              <a:rPr lang="en-US" dirty="0"/>
              <a:t>, which made it illegal to form trusts that interfered with free trade, though they only enforced the law with a few companies.</a:t>
            </a:r>
          </a:p>
          <a:p>
            <a:pPr marL="236538" indent="-236538">
              <a:lnSpc>
                <a:spcPct val="90000"/>
              </a:lnSpc>
              <a:spcBef>
                <a:spcPct val="50000"/>
              </a:spcBef>
              <a:buFontTx/>
              <a:buChar char="•"/>
            </a:pPr>
            <a:r>
              <a:rPr lang="en-US" dirty="0"/>
              <a:t>Factory workers were mostly Europeans immigrants, children, and rural Americans who came to the city for work.</a:t>
            </a:r>
          </a:p>
          <a:p>
            <a:pPr marL="236538" indent="-236538">
              <a:lnSpc>
                <a:spcPct val="90000"/>
              </a:lnSpc>
              <a:spcBef>
                <a:spcPct val="50000"/>
              </a:spcBef>
              <a:buFontTx/>
              <a:buChar char="•"/>
            </a:pPr>
            <a:r>
              <a:rPr lang="en-US" dirty="0"/>
              <a:t>Workers often worked 12-to-16-hour days, six days a week, in unhealthy conditions without paid vacation, sick leave or compensation for common workplace injuries.</a:t>
            </a:r>
          </a:p>
          <a:p>
            <a:pPr marL="236538" indent="-236538">
              <a:lnSpc>
                <a:spcPct val="90000"/>
              </a:lnSpc>
              <a:spcBef>
                <a:spcPct val="50000"/>
              </a:spcBef>
              <a:buFontTx/>
              <a:buChar char="•"/>
            </a:pPr>
            <a:r>
              <a:rPr lang="en-US" dirty="0"/>
              <a:t>By the late 1800s working conditions were so bad that more workers began to organize, trying to band together to pressure employers into giving better pay and safer workplaces.</a:t>
            </a:r>
          </a:p>
          <a:p>
            <a:pPr marL="236538" indent="-236538">
              <a:lnSpc>
                <a:spcPct val="90000"/>
              </a:lnSpc>
              <a:spcBef>
                <a:spcPct val="50000"/>
              </a:spcBef>
              <a:buFontTx/>
              <a:buChar char="•"/>
            </a:pPr>
            <a:r>
              <a:rPr lang="en-US" dirty="0"/>
              <a:t>The first effective group was the Knights of Labor, which campaigned for eight-hour work days, the end of child labor, and equal pay for equal work in Philadelphia. </a:t>
            </a:r>
          </a:p>
        </p:txBody>
      </p:sp>
      <p:sp>
        <p:nvSpPr>
          <p:cNvPr id="7172" name="Rectangle 4"/>
          <p:cNvSpPr>
            <a:spLocks noGrp="1" noChangeArrowheads="1"/>
          </p:cNvSpPr>
          <p:nvPr>
            <p:ph type="title"/>
          </p:nvPr>
        </p:nvSpPr>
        <p:spPr>
          <a:xfrm>
            <a:off x="533400" y="457200"/>
            <a:ext cx="8077200" cy="415925"/>
          </a:xfrm>
        </p:spPr>
        <p:txBody>
          <a:bodyPr>
            <a:normAutofit fontScale="90000"/>
          </a:bodyPr>
          <a:lstStyle/>
          <a:p>
            <a:pPr eaLnBrk="1" hangingPunct="1"/>
            <a:r>
              <a:rPr lang="en-US" sz="4200" smtClean="0">
                <a:solidFill>
                  <a:schemeClr val="tx1"/>
                </a:solidFill>
              </a:rPr>
              <a:t>Workers Organize</a:t>
            </a:r>
            <a:endParaRPr lang="en-US" sz="5200" smtClean="0">
              <a:solidFill>
                <a:schemeClr val="tx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457200"/>
            <a:ext cx="8077200" cy="533400"/>
          </a:xfrm>
        </p:spPr>
        <p:txBody>
          <a:bodyPr>
            <a:normAutofit fontScale="90000"/>
          </a:bodyPr>
          <a:lstStyle/>
          <a:p>
            <a:pPr eaLnBrk="1" hangingPunct="1"/>
            <a:r>
              <a:rPr lang="en-US" sz="4200" smtClean="0">
                <a:solidFill>
                  <a:schemeClr val="tx1"/>
                </a:solidFill>
              </a:rPr>
              <a:t>City Growth Spurs Transportation Advances</a:t>
            </a:r>
            <a:endParaRPr lang="en-US" smtClean="0">
              <a:solidFill>
                <a:schemeClr val="tx1"/>
              </a:solidFill>
            </a:endParaRPr>
          </a:p>
        </p:txBody>
      </p:sp>
      <p:graphicFrame>
        <p:nvGraphicFramePr>
          <p:cNvPr id="11267" name="Group 3"/>
          <p:cNvGraphicFramePr>
            <a:graphicFrameLocks noGrp="1"/>
          </p:cNvGraphicFramePr>
          <p:nvPr>
            <p:ph type="tbl" idx="1"/>
          </p:nvPr>
        </p:nvGraphicFramePr>
        <p:xfrm>
          <a:off x="457200" y="1479550"/>
          <a:ext cx="8229600" cy="5073651"/>
        </p:xfrm>
        <a:graphic>
          <a:graphicData uri="http://schemas.openxmlformats.org/drawingml/2006/table">
            <a:tbl>
              <a:tblPr/>
              <a:tblGrid>
                <a:gridCol w="3886200"/>
                <a:gridCol w="4343400"/>
              </a:tblGrid>
              <a:tr h="2779713">
                <a:tc>
                  <a:txBody>
                    <a:bodyPr/>
                    <a:lstStyle/>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Streetcars</a:t>
                      </a:r>
                      <a:endParaRPr kumimoji="0" lang="en-US" sz="1600" b="0" i="0" u="none" strike="noStrike" cap="none" normalizeH="0" baseline="0" smtClean="0">
                        <a:ln>
                          <a:noFill/>
                        </a:ln>
                        <a:solidFill>
                          <a:schemeClr val="tx1"/>
                        </a:solidFill>
                        <a:effectLst/>
                        <a:latin typeface="Arial" charset="0"/>
                      </a:endParaRP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Horse-drawn passenger vehicles were the earliest mass transit.</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By the 1830s horsecars, or streetcars, rolled along street rails.</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Cable cars were built in cities with steep hills such as San Francisco.</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By 1900 most cities had electric streetcars, or trolleys.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236538" marR="0" lvl="0" indent="-236538"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Subways</a:t>
                      </a:r>
                    </a:p>
                    <a:p>
                      <a:pPr marL="236538" marR="0" lvl="0" indent="-236538" algn="ctr" defTabSz="914400" rtl="0" eaLnBrk="1" fontAlgn="base" latinLnBrk="0" hangingPunct="1">
                        <a:lnSpc>
                          <a:spcPct val="100000"/>
                        </a:lnSpc>
                        <a:spcBef>
                          <a:spcPct val="20000"/>
                        </a:spcBef>
                        <a:spcAft>
                          <a:spcPct val="0"/>
                        </a:spcAft>
                        <a:buClrTx/>
                        <a:buSzTx/>
                        <a:buFontTx/>
                        <a:buNone/>
                        <a:tabLst/>
                      </a:pPr>
                      <a:endParaRPr kumimoji="0" lang="en-US" sz="1700" b="0" i="0" u="none" strike="noStrike" cap="none" normalizeH="0" baseline="0" smtClean="0">
                        <a:ln>
                          <a:noFill/>
                        </a:ln>
                        <a:solidFill>
                          <a:schemeClr val="tx1"/>
                        </a:solidFill>
                        <a:effectLst/>
                        <a:latin typeface="Arial" charset="0"/>
                      </a:endParaRPr>
                    </a:p>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As cities grew, traffic became a serious problem, especially in urban centers such as Boston and New York.</a:t>
                      </a:r>
                    </a:p>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The city of Boston opened the first U.S. subway line in 1897.</a:t>
                      </a:r>
                    </a:p>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The New York subway line opened in 1904.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2293938">
                <a:tc>
                  <a:txBody>
                    <a:bodyPr/>
                    <a:lstStyle/>
                    <a:p>
                      <a:pPr marL="169863" marR="0" lvl="0" indent="-169863" algn="ctr" defTabSz="914400" rtl="0" eaLnBrk="1" fontAlgn="base" latinLnBrk="0" hangingPunct="1">
                        <a:lnSpc>
                          <a:spcPct val="11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Automobiles</a:t>
                      </a:r>
                      <a:endParaRPr kumimoji="0" lang="en-US" sz="1600" b="0" i="0" u="none" strike="noStrike" cap="none" normalizeH="0" baseline="0" smtClean="0">
                        <a:ln>
                          <a:noFill/>
                        </a:ln>
                        <a:solidFill>
                          <a:schemeClr val="tx1"/>
                        </a:solidFill>
                        <a:effectLst/>
                        <a:latin typeface="Arial" charset="0"/>
                      </a:endParaRP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A German engineer invented the internal combustion engine, and soon inventors  tried to use it for a new “horseless carriage.”</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In 1893 Charles and Frank Duryea built the first practical American motorcar.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Airplanes</a:t>
                      </a:r>
                    </a:p>
                    <a:p>
                      <a:pPr marL="228600" marR="0" lvl="0" indent="-2286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Human beings had dreamt of flying for centuries.</a:t>
                      </a:r>
                    </a:p>
                    <a:p>
                      <a:pPr marL="228600" marR="0" lvl="0" indent="-2286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Two American brothers were the first to build a successful airplane.</a:t>
                      </a:r>
                    </a:p>
                    <a:p>
                      <a:pPr marL="228600" marR="0" lvl="0" indent="-2286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smtClean="0">
                          <a:ln>
                            <a:noFill/>
                          </a:ln>
                          <a:solidFill>
                            <a:schemeClr val="tx1"/>
                          </a:solidFill>
                          <a:effectLst/>
                          <a:latin typeface="Arial" charset="0"/>
                        </a:rPr>
                        <a:t>On December 17, 1903, Orville and Wilbur Wright flew their tiny airplane at Kitty Hawk, North Carolina.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2588" y="1066800"/>
            <a:ext cx="2741612" cy="4873625"/>
            <a:chOff x="336" y="1248"/>
            <a:chExt cx="1584" cy="2448"/>
          </a:xfrm>
        </p:grpSpPr>
        <p:sp>
          <p:nvSpPr>
            <p:cNvPr id="9231" name="Rectangle 3"/>
            <p:cNvSpPr>
              <a:spLocks noChangeArrowheads="1"/>
            </p:cNvSpPr>
            <p:nvPr/>
          </p:nvSpPr>
          <p:spPr bwMode="auto">
            <a:xfrm>
              <a:off x="336" y="1248"/>
              <a:ext cx="1584" cy="2448"/>
            </a:xfrm>
            <a:prstGeom prst="rect">
              <a:avLst/>
            </a:prstGeom>
            <a:solidFill>
              <a:schemeClr val="bg1"/>
            </a:solidFill>
            <a:ln w="9525" algn="ctr">
              <a:noFill/>
              <a:miter lim="800000"/>
              <a:headEnd/>
              <a:tailEnd/>
            </a:ln>
          </p:spPr>
          <p:txBody>
            <a:bodyPr wrap="none" anchor="ctr"/>
            <a:lstStyle/>
            <a:p>
              <a:endParaRPr lang="en-US"/>
            </a:p>
          </p:txBody>
        </p:sp>
        <p:sp>
          <p:nvSpPr>
            <p:cNvPr id="9232" name="Text Box 4"/>
            <p:cNvSpPr txBox="1">
              <a:spLocks noChangeArrowheads="1"/>
            </p:cNvSpPr>
            <p:nvPr/>
          </p:nvSpPr>
          <p:spPr bwMode="auto">
            <a:xfrm>
              <a:off x="336" y="1296"/>
              <a:ext cx="1577" cy="2318"/>
            </a:xfrm>
            <a:prstGeom prst="rect">
              <a:avLst/>
            </a:prstGeom>
            <a:solidFill>
              <a:schemeClr val="bg1"/>
            </a:solidFill>
            <a:ln w="9525">
              <a:noFill/>
              <a:miter lim="800000"/>
              <a:headEnd/>
              <a:tailEnd/>
            </a:ln>
          </p:spPr>
          <p:txBody>
            <a:bodyPr>
              <a:spAutoFit/>
            </a:bodyPr>
            <a:lstStyle/>
            <a:p>
              <a:pPr marL="231775" indent="-231775" algn="ctr">
                <a:spcBef>
                  <a:spcPct val="50000"/>
                </a:spcBef>
              </a:pPr>
              <a:r>
                <a:rPr lang="en-US" sz="1600" b="1" i="1">
                  <a:latin typeface="Verdana" pitchFamily="34" charset="0"/>
                </a:rPr>
                <a:t>Telegraph</a:t>
              </a:r>
              <a:endParaRPr lang="en-US" sz="1600">
                <a:latin typeface="Verdana" pitchFamily="34" charset="0"/>
              </a:endParaRPr>
            </a:p>
            <a:p>
              <a:pPr marL="231775" indent="-231775">
                <a:spcBef>
                  <a:spcPct val="50000"/>
                </a:spcBef>
                <a:buFontTx/>
                <a:buChar char="•"/>
              </a:pPr>
              <a:r>
                <a:rPr lang="en-US" sz="1600">
                  <a:latin typeface="Verdana" pitchFamily="34" charset="0"/>
                </a:rPr>
                <a:t>Samuel F. B. Morse invented the telegraph in 1837, which sent messages instantly over wires using electricity.</a:t>
              </a:r>
            </a:p>
            <a:p>
              <a:pPr marL="231775" indent="-231775">
                <a:spcBef>
                  <a:spcPct val="50000"/>
                </a:spcBef>
                <a:buFontTx/>
                <a:buChar char="•"/>
              </a:pPr>
              <a:r>
                <a:rPr lang="en-US" sz="1600">
                  <a:latin typeface="Verdana" pitchFamily="34" charset="0"/>
                </a:rPr>
                <a:t>Operators tapped out patterns of long and short signals that stood for letters of the alphabet, called Morse Code.</a:t>
              </a:r>
            </a:p>
            <a:p>
              <a:pPr marL="231775" indent="-231775">
                <a:spcBef>
                  <a:spcPct val="50000"/>
                </a:spcBef>
                <a:buFontTx/>
                <a:buChar char="•"/>
              </a:pPr>
              <a:r>
                <a:rPr lang="en-US" sz="1600">
                  <a:latin typeface="Verdana" pitchFamily="34" charset="0"/>
                </a:rPr>
                <a:t>The telegraph grew with the railroads, because train stations had telegraph offices.</a:t>
              </a:r>
              <a:endParaRPr lang="en-US">
                <a:latin typeface="Verdana" pitchFamily="34" charset="0"/>
              </a:endParaRPr>
            </a:p>
          </p:txBody>
        </p:sp>
      </p:grpSp>
      <p:grpSp>
        <p:nvGrpSpPr>
          <p:cNvPr id="3" name="Group 5"/>
          <p:cNvGrpSpPr>
            <a:grpSpLocks/>
          </p:cNvGrpSpPr>
          <p:nvPr/>
        </p:nvGrpSpPr>
        <p:grpSpPr bwMode="auto">
          <a:xfrm>
            <a:off x="3124200" y="1066800"/>
            <a:ext cx="2741613" cy="4872038"/>
            <a:chOff x="2064" y="1152"/>
            <a:chExt cx="1808" cy="3069"/>
          </a:xfrm>
        </p:grpSpPr>
        <p:sp>
          <p:nvSpPr>
            <p:cNvPr id="9229" name="Rectangle 6"/>
            <p:cNvSpPr>
              <a:spLocks noChangeArrowheads="1"/>
            </p:cNvSpPr>
            <p:nvPr/>
          </p:nvSpPr>
          <p:spPr bwMode="auto">
            <a:xfrm>
              <a:off x="2064" y="1152"/>
              <a:ext cx="1808" cy="3069"/>
            </a:xfrm>
            <a:prstGeom prst="rect">
              <a:avLst/>
            </a:prstGeom>
            <a:solidFill>
              <a:schemeClr val="bg1"/>
            </a:solidFill>
            <a:ln w="9525" algn="ctr">
              <a:noFill/>
              <a:miter lim="800000"/>
              <a:headEnd/>
              <a:tailEnd/>
            </a:ln>
          </p:spPr>
          <p:txBody>
            <a:bodyPr wrap="none"/>
            <a:lstStyle/>
            <a:p>
              <a:endParaRPr lang="en-US"/>
            </a:p>
          </p:txBody>
        </p:sp>
        <p:sp>
          <p:nvSpPr>
            <p:cNvPr id="9230" name="Text Box 7"/>
            <p:cNvSpPr txBox="1">
              <a:spLocks noChangeArrowheads="1"/>
            </p:cNvSpPr>
            <p:nvPr/>
          </p:nvSpPr>
          <p:spPr bwMode="auto">
            <a:xfrm>
              <a:off x="2177" y="1206"/>
              <a:ext cx="1600" cy="3015"/>
            </a:xfrm>
            <a:prstGeom prst="rect">
              <a:avLst/>
            </a:prstGeom>
            <a:solidFill>
              <a:schemeClr val="bg1"/>
            </a:solidFill>
            <a:ln w="9525">
              <a:noFill/>
              <a:miter lim="800000"/>
              <a:headEnd/>
              <a:tailEnd/>
            </a:ln>
          </p:spPr>
          <p:txBody>
            <a:bodyPr/>
            <a:lstStyle/>
            <a:p>
              <a:pPr marL="231775" indent="-231775" algn="ctr">
                <a:spcBef>
                  <a:spcPct val="50000"/>
                </a:spcBef>
              </a:pPr>
              <a:r>
                <a:rPr lang="en-US" sz="1600" b="1">
                  <a:latin typeface="Verdana" pitchFamily="34" charset="0"/>
                </a:rPr>
                <a:t>Telephone</a:t>
              </a:r>
            </a:p>
            <a:p>
              <a:pPr marL="231775" indent="-231775">
                <a:spcBef>
                  <a:spcPct val="50000"/>
                </a:spcBef>
                <a:buFontTx/>
                <a:buChar char="•"/>
              </a:pPr>
              <a:r>
                <a:rPr lang="en-US" sz="1600">
                  <a:latin typeface="Verdana" pitchFamily="34" charset="0"/>
                </a:rPr>
                <a:t>Two inventors devised ways to transmit voices by using  electricity.</a:t>
              </a:r>
            </a:p>
            <a:p>
              <a:pPr marL="231775" indent="-231775">
                <a:spcBef>
                  <a:spcPct val="50000"/>
                </a:spcBef>
                <a:buFontTx/>
                <a:buChar char="•"/>
              </a:pPr>
              <a:r>
                <a:rPr lang="en-US" sz="1600">
                  <a:latin typeface="Verdana" pitchFamily="34" charset="0"/>
                </a:rPr>
                <a:t>Alexander Graham Bell patented his design first, in 1876.</a:t>
              </a:r>
            </a:p>
            <a:p>
              <a:pPr marL="231775" indent="-231775">
                <a:spcBef>
                  <a:spcPct val="50000"/>
                </a:spcBef>
                <a:buFontTx/>
                <a:buChar char="•"/>
              </a:pPr>
              <a:r>
                <a:rPr lang="en-US" sz="1600">
                  <a:latin typeface="Verdana" pitchFamily="34" charset="0"/>
                </a:rPr>
                <a:t>By 1900 there were more than a million telephones in offices and households across the country.</a:t>
              </a:r>
              <a:endParaRPr lang="en-US" sz="1600" b="1">
                <a:latin typeface="Verdana" pitchFamily="34" charset="0"/>
              </a:endParaRPr>
            </a:p>
          </p:txBody>
        </p:sp>
      </p:grpSp>
      <p:sp>
        <p:nvSpPr>
          <p:cNvPr id="12296" name="Rectangle 8"/>
          <p:cNvSpPr>
            <a:spLocks noGrp="1" noChangeArrowheads="1"/>
          </p:cNvSpPr>
          <p:nvPr>
            <p:ph type="title"/>
          </p:nvPr>
        </p:nvSpPr>
        <p:spPr>
          <a:xfrm>
            <a:off x="533400" y="228600"/>
            <a:ext cx="8077200" cy="711200"/>
          </a:xfrm>
        </p:spPr>
        <p:txBody>
          <a:bodyPr anchor="t"/>
          <a:lstStyle/>
          <a:p>
            <a:pPr eaLnBrk="1" hangingPunct="1">
              <a:defRPr/>
            </a:pPr>
            <a:r>
              <a:rPr lang="en-US" sz="3200" dirty="0" smtClean="0">
                <a:solidFill>
                  <a:schemeClr val="tx1"/>
                </a:solidFill>
              </a:rPr>
              <a:t>Inventors Revolutionize Communication</a:t>
            </a:r>
            <a:endParaRPr lang="en-US" sz="3200" dirty="0" smtClean="0">
              <a:solidFill>
                <a:schemeClr val="tx1"/>
              </a:solidFill>
              <a:effectLst>
                <a:outerShdw blurRad="38100" dist="38100" dir="2700000" algn="tl">
                  <a:srgbClr val="C0C0C0"/>
                </a:outerShdw>
              </a:effectLst>
            </a:endParaRPr>
          </a:p>
        </p:txBody>
      </p:sp>
      <p:pic>
        <p:nvPicPr>
          <p:cNvPr id="9221" name="Picture 9"/>
          <p:cNvPicPr>
            <a:picLocks noChangeAspect="1" noChangeArrowheads="1"/>
          </p:cNvPicPr>
          <p:nvPr/>
        </p:nvPicPr>
        <p:blipFill>
          <a:blip r:embed="rId2" cstate="print"/>
          <a:srcRect/>
          <a:stretch>
            <a:fillRect/>
          </a:stretch>
        </p:blipFill>
        <p:spPr bwMode="auto">
          <a:xfrm>
            <a:off x="8602663" y="3208338"/>
            <a:ext cx="160337" cy="160337"/>
          </a:xfrm>
          <a:prstGeom prst="rect">
            <a:avLst/>
          </a:prstGeom>
          <a:noFill/>
          <a:ln w="9525">
            <a:noFill/>
            <a:miter lim="800000"/>
            <a:headEnd/>
            <a:tailEnd/>
          </a:ln>
        </p:spPr>
      </p:pic>
      <p:pic>
        <p:nvPicPr>
          <p:cNvPr id="9222" name="Picture 10"/>
          <p:cNvPicPr>
            <a:picLocks noChangeAspect="1" noChangeArrowheads="1"/>
          </p:cNvPicPr>
          <p:nvPr/>
        </p:nvPicPr>
        <p:blipFill>
          <a:blip r:embed="rId2" cstate="print"/>
          <a:srcRect/>
          <a:stretch>
            <a:fillRect/>
          </a:stretch>
        </p:blipFill>
        <p:spPr bwMode="auto">
          <a:xfrm>
            <a:off x="8604250" y="2751138"/>
            <a:ext cx="160338" cy="160337"/>
          </a:xfrm>
          <a:prstGeom prst="rect">
            <a:avLst/>
          </a:prstGeom>
          <a:noFill/>
          <a:ln w="9525">
            <a:noFill/>
            <a:miter lim="800000"/>
            <a:headEnd/>
            <a:tailEnd/>
          </a:ln>
        </p:spPr>
      </p:pic>
      <p:pic>
        <p:nvPicPr>
          <p:cNvPr id="9223" name="Picture 11"/>
          <p:cNvPicPr>
            <a:picLocks noChangeAspect="1" noChangeArrowheads="1"/>
          </p:cNvPicPr>
          <p:nvPr/>
        </p:nvPicPr>
        <p:blipFill>
          <a:blip r:embed="rId2" cstate="print"/>
          <a:srcRect/>
          <a:stretch>
            <a:fillRect/>
          </a:stretch>
        </p:blipFill>
        <p:spPr bwMode="auto">
          <a:xfrm>
            <a:off x="8602663" y="3648075"/>
            <a:ext cx="160337" cy="160338"/>
          </a:xfrm>
          <a:prstGeom prst="rect">
            <a:avLst/>
          </a:prstGeom>
          <a:noFill/>
          <a:ln w="9525">
            <a:noFill/>
            <a:miter lim="800000"/>
            <a:headEnd/>
            <a:tailEnd/>
          </a:ln>
        </p:spPr>
      </p:pic>
      <p:grpSp>
        <p:nvGrpSpPr>
          <p:cNvPr id="4" name="Group 12"/>
          <p:cNvGrpSpPr>
            <a:grpSpLocks/>
          </p:cNvGrpSpPr>
          <p:nvPr/>
        </p:nvGrpSpPr>
        <p:grpSpPr bwMode="auto">
          <a:xfrm>
            <a:off x="5868988" y="1066800"/>
            <a:ext cx="2741612" cy="4872038"/>
            <a:chOff x="3504" y="1248"/>
            <a:chExt cx="1584" cy="2448"/>
          </a:xfrm>
        </p:grpSpPr>
        <p:grpSp>
          <p:nvGrpSpPr>
            <p:cNvPr id="5" name="Group 13"/>
            <p:cNvGrpSpPr>
              <a:grpSpLocks/>
            </p:cNvGrpSpPr>
            <p:nvPr/>
          </p:nvGrpSpPr>
          <p:grpSpPr bwMode="auto">
            <a:xfrm>
              <a:off x="3504" y="1248"/>
              <a:ext cx="1584" cy="2448"/>
              <a:chOff x="3504" y="1248"/>
              <a:chExt cx="1584" cy="2448"/>
            </a:xfrm>
          </p:grpSpPr>
          <p:sp>
            <p:nvSpPr>
              <p:cNvPr id="9227" name="Rectangle 14"/>
              <p:cNvSpPr>
                <a:spLocks noChangeArrowheads="1"/>
              </p:cNvSpPr>
              <p:nvPr/>
            </p:nvSpPr>
            <p:spPr bwMode="auto">
              <a:xfrm>
                <a:off x="3504" y="1248"/>
                <a:ext cx="1539" cy="2448"/>
              </a:xfrm>
              <a:prstGeom prst="rect">
                <a:avLst/>
              </a:prstGeom>
              <a:solidFill>
                <a:schemeClr val="bg1"/>
              </a:solidFill>
              <a:ln w="9525" algn="ctr">
                <a:noFill/>
                <a:miter lim="800000"/>
                <a:headEnd/>
                <a:tailEnd/>
              </a:ln>
            </p:spPr>
            <p:txBody>
              <a:bodyPr wrap="none" anchor="ctr"/>
              <a:lstStyle/>
              <a:p>
                <a:endParaRPr lang="en-US"/>
              </a:p>
            </p:txBody>
          </p:sp>
          <p:sp>
            <p:nvSpPr>
              <p:cNvPr id="9228" name="Text Box 15"/>
              <p:cNvSpPr txBox="1">
                <a:spLocks noChangeArrowheads="1"/>
              </p:cNvSpPr>
              <p:nvPr/>
            </p:nvSpPr>
            <p:spPr bwMode="auto">
              <a:xfrm>
                <a:off x="3504" y="1296"/>
                <a:ext cx="1584" cy="392"/>
              </a:xfrm>
              <a:prstGeom prst="rect">
                <a:avLst/>
              </a:prstGeom>
              <a:solidFill>
                <a:schemeClr val="bg1"/>
              </a:solidFill>
              <a:ln w="9525">
                <a:noFill/>
                <a:miter lim="800000"/>
                <a:headEnd/>
                <a:tailEnd/>
              </a:ln>
            </p:spPr>
            <p:txBody>
              <a:bodyPr>
                <a:spAutoFit/>
              </a:bodyPr>
              <a:lstStyle/>
              <a:p>
                <a:pPr algn="ctr">
                  <a:spcBef>
                    <a:spcPct val="50000"/>
                  </a:spcBef>
                </a:pPr>
                <a:endParaRPr lang="en-US">
                  <a:latin typeface="Verdana" pitchFamily="34" charset="0"/>
                </a:endParaRPr>
              </a:p>
              <a:p>
                <a:pPr algn="ctr">
                  <a:spcBef>
                    <a:spcPct val="50000"/>
                  </a:spcBef>
                </a:pPr>
                <a:endParaRPr lang="en-US">
                  <a:latin typeface="Verdana" pitchFamily="34" charset="0"/>
                </a:endParaRPr>
              </a:p>
            </p:txBody>
          </p:sp>
        </p:grpSp>
        <p:sp>
          <p:nvSpPr>
            <p:cNvPr id="9226" name="Rectangle 16"/>
            <p:cNvSpPr>
              <a:spLocks noChangeArrowheads="1"/>
            </p:cNvSpPr>
            <p:nvPr/>
          </p:nvSpPr>
          <p:spPr bwMode="auto">
            <a:xfrm>
              <a:off x="3552" y="1296"/>
              <a:ext cx="1392" cy="2288"/>
            </a:xfrm>
            <a:prstGeom prst="rect">
              <a:avLst/>
            </a:prstGeom>
            <a:solidFill>
              <a:schemeClr val="bg1"/>
            </a:solidFill>
            <a:ln w="9525" algn="ctr">
              <a:noFill/>
              <a:miter lim="800000"/>
              <a:headEnd/>
              <a:tailEnd/>
            </a:ln>
          </p:spPr>
          <p:txBody>
            <a:bodyPr>
              <a:spAutoFit/>
            </a:bodyPr>
            <a:lstStyle/>
            <a:p>
              <a:pPr marL="231775" indent="-231775" algn="ctr">
                <a:lnSpc>
                  <a:spcPct val="90000"/>
                </a:lnSpc>
                <a:spcBef>
                  <a:spcPct val="50000"/>
                </a:spcBef>
              </a:pPr>
              <a:r>
                <a:rPr lang="en-US" sz="1600" b="1">
                  <a:latin typeface="Verdana" pitchFamily="34" charset="0"/>
                </a:rPr>
                <a:t>Typewriter</a:t>
              </a:r>
              <a:endParaRPr lang="en-US" sz="1600">
                <a:latin typeface="Verdana" pitchFamily="34" charset="0"/>
              </a:endParaRPr>
            </a:p>
            <a:p>
              <a:pPr marL="231775" indent="-231775">
                <a:lnSpc>
                  <a:spcPct val="90000"/>
                </a:lnSpc>
                <a:spcBef>
                  <a:spcPct val="50000"/>
                </a:spcBef>
                <a:buFontTx/>
                <a:buChar char="•"/>
              </a:pPr>
              <a:r>
                <a:rPr lang="en-US" sz="1600">
                  <a:latin typeface="Verdana" pitchFamily="34" charset="0"/>
                </a:rPr>
                <a:t>Many inventors tried to create a writing machine.</a:t>
              </a:r>
            </a:p>
            <a:p>
              <a:pPr marL="231775" indent="-231775">
                <a:lnSpc>
                  <a:spcPct val="90000"/>
                </a:lnSpc>
                <a:spcBef>
                  <a:spcPct val="50000"/>
                </a:spcBef>
                <a:buFontTx/>
                <a:buChar char="•"/>
              </a:pPr>
              <a:r>
                <a:rPr lang="en-US" sz="1600">
                  <a:latin typeface="Verdana" pitchFamily="34" charset="0"/>
                </a:rPr>
                <a:t>Chistopher Latham Sholes, a Milwaukee printer, developed the first practical typewriter in 1867.</a:t>
              </a:r>
            </a:p>
            <a:p>
              <a:pPr marL="231775" indent="-231775">
                <a:lnSpc>
                  <a:spcPct val="90000"/>
                </a:lnSpc>
                <a:spcBef>
                  <a:spcPct val="50000"/>
                </a:spcBef>
                <a:buFontTx/>
                <a:buChar char="•"/>
              </a:pPr>
              <a:r>
                <a:rPr lang="en-US" sz="1600">
                  <a:latin typeface="Verdana" pitchFamily="34" charset="0"/>
                </a:rPr>
                <a:t>He later improved it by designing the keyboard that is still standard for computers today.</a:t>
              </a:r>
            </a:p>
            <a:p>
              <a:pPr marL="231775" indent="-231775">
                <a:lnSpc>
                  <a:spcPct val="90000"/>
                </a:lnSpc>
                <a:spcBef>
                  <a:spcPct val="50000"/>
                </a:spcBef>
                <a:buFontTx/>
                <a:buChar char="•"/>
              </a:pPr>
              <a:r>
                <a:rPr lang="en-US" sz="1600">
                  <a:latin typeface="Verdana" pitchFamily="34" charset="0"/>
                </a:rPr>
                <a:t>Businesses began to hire woman as typists.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3774</Words>
  <Application>Microsoft Office PowerPoint</Application>
  <PresentationFormat>On-screen Show (4:3)</PresentationFormat>
  <Paragraphs>269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Post Civil War America  Industry and Corruption</vt:lpstr>
      <vt:lpstr>The Second Industrial Revolution</vt:lpstr>
      <vt:lpstr>The Age of Oil and Steel </vt:lpstr>
      <vt:lpstr>Railroads Expand</vt:lpstr>
      <vt:lpstr>The Rise of Big Business</vt:lpstr>
      <vt:lpstr>Industrial Tycoons Made Huge Fortunes</vt:lpstr>
      <vt:lpstr>Workers Organize</vt:lpstr>
      <vt:lpstr>City Growth Spurs Transportation Advances</vt:lpstr>
      <vt:lpstr>Inventors Revolutionize Communication</vt:lpstr>
      <vt:lpstr>Thomas Edison</vt:lpstr>
      <vt:lpstr>Life at the Turn of the Twentieth Century</vt:lpstr>
      <vt:lpstr>The New Immigrants</vt:lpstr>
      <vt:lpstr>Local and National Political Corruption </vt:lpstr>
      <vt:lpstr>Farmers Reform Movement</vt:lpstr>
      <vt:lpstr>The 1896 Election</vt:lpstr>
      <vt:lpstr>Segregation and Discrimination</vt:lpstr>
      <vt:lpstr>Opposing Discrimination</vt:lpstr>
      <vt:lpstr>Progressivism</vt:lpstr>
      <vt:lpstr>Progressivism and Its Champions</vt:lpstr>
      <vt:lpstr>Fighting for Civil Rights</vt:lpstr>
      <vt:lpstr>Reforming the Workplace</vt:lpstr>
      <vt:lpstr>The Unions</vt:lpstr>
      <vt:lpstr>Reforming Government</vt:lpstr>
      <vt:lpstr>Election Reforms</vt:lpstr>
      <vt:lpstr>Prohibition</vt:lpstr>
      <vt:lpstr>Rise of the Women’s Suffrage Movement</vt:lpstr>
    </vt:vector>
  </TitlesOfParts>
  <Company>Tri-Valley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Civil War America  Industry and Corruption</dc:title>
  <dc:creator>teacher</dc:creator>
  <cp:lastModifiedBy>teacher</cp:lastModifiedBy>
  <cp:revision>4</cp:revision>
  <dcterms:created xsi:type="dcterms:W3CDTF">2010-01-27T17:11:37Z</dcterms:created>
  <dcterms:modified xsi:type="dcterms:W3CDTF">2010-01-27T20:18:41Z</dcterms:modified>
</cp:coreProperties>
</file>