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74" r:id="rId2"/>
    <p:sldId id="289" r:id="rId3"/>
    <p:sldId id="290" r:id="rId4"/>
    <p:sldId id="291" r:id="rId5"/>
    <p:sldId id="292" r:id="rId6"/>
    <p:sldId id="293" r:id="rId7"/>
    <p:sldId id="294" r:id="rId8"/>
    <p:sldId id="295" r:id="rId9"/>
    <p:sldId id="296" r:id="rId10"/>
    <p:sldId id="297" r:id="rId11"/>
    <p:sldId id="299" r:id="rId12"/>
    <p:sldId id="300" r:id="rId13"/>
    <p:sldId id="298" r:id="rId14"/>
    <p:sldId id="271" r:id="rId15"/>
    <p:sldId id="272" r:id="rId16"/>
    <p:sldId id="302" r:id="rId17"/>
    <p:sldId id="303" r:id="rId18"/>
    <p:sldId id="273" r:id="rId19"/>
    <p:sldId id="301" r:id="rId20"/>
    <p:sldId id="256" r:id="rId21"/>
    <p:sldId id="257" r:id="rId22"/>
    <p:sldId id="304" r:id="rId23"/>
    <p:sldId id="258" r:id="rId24"/>
    <p:sldId id="305" r:id="rId25"/>
    <p:sldId id="259" r:id="rId26"/>
    <p:sldId id="260" r:id="rId27"/>
    <p:sldId id="263" r:id="rId28"/>
    <p:sldId id="261" r:id="rId29"/>
    <p:sldId id="262" r:id="rId30"/>
    <p:sldId id="264" r:id="rId31"/>
    <p:sldId id="306" r:id="rId32"/>
    <p:sldId id="265" r:id="rId33"/>
    <p:sldId id="266" r:id="rId34"/>
    <p:sldId id="267" r:id="rId35"/>
    <p:sldId id="268" r:id="rId36"/>
    <p:sldId id="269" r:id="rId37"/>
    <p:sldId id="270" r:id="rId38"/>
    <p:sldId id="279" r:id="rId39"/>
    <p:sldId id="280" r:id="rId40"/>
    <p:sldId id="281" r:id="rId41"/>
    <p:sldId id="282" r:id="rId42"/>
    <p:sldId id="283" r:id="rId43"/>
    <p:sldId id="284" r:id="rId44"/>
    <p:sldId id="285" r:id="rId45"/>
    <p:sldId id="286" r:id="rId46"/>
    <p:sldId id="287" r:id="rId47"/>
    <p:sldId id="288" r:id="rId48"/>
  </p:sldIdLst>
  <p:sldSz cx="9144000" cy="6858000" type="screen4x3"/>
  <p:notesSz cx="7010400" cy="9296400"/>
  <p:defaultTextStyle>
    <a:defPPr>
      <a:defRPr lang="en-US"/>
    </a:defPPr>
    <a:lvl1pPr algn="l" rtl="0" fontAlgn="base">
      <a:lnSpc>
        <a:spcPct val="90000"/>
      </a:lnSpc>
      <a:spcBef>
        <a:spcPct val="20000"/>
      </a:spcBef>
      <a:spcAft>
        <a:spcPct val="0"/>
      </a:spcAft>
      <a:defRPr sz="2000" kern="1200">
        <a:solidFill>
          <a:schemeClr val="tx1"/>
        </a:solidFill>
        <a:latin typeface="Arial" charset="0"/>
        <a:ea typeface="+mn-ea"/>
        <a:cs typeface="+mn-cs"/>
      </a:defRPr>
    </a:lvl1pPr>
    <a:lvl2pPr marL="457200" algn="l" rtl="0" fontAlgn="base">
      <a:lnSpc>
        <a:spcPct val="90000"/>
      </a:lnSpc>
      <a:spcBef>
        <a:spcPct val="20000"/>
      </a:spcBef>
      <a:spcAft>
        <a:spcPct val="0"/>
      </a:spcAft>
      <a:defRPr sz="2000" kern="1200">
        <a:solidFill>
          <a:schemeClr val="tx1"/>
        </a:solidFill>
        <a:latin typeface="Arial" charset="0"/>
        <a:ea typeface="+mn-ea"/>
        <a:cs typeface="+mn-cs"/>
      </a:defRPr>
    </a:lvl2pPr>
    <a:lvl3pPr marL="914400" algn="l" rtl="0" fontAlgn="base">
      <a:lnSpc>
        <a:spcPct val="90000"/>
      </a:lnSpc>
      <a:spcBef>
        <a:spcPct val="20000"/>
      </a:spcBef>
      <a:spcAft>
        <a:spcPct val="0"/>
      </a:spcAft>
      <a:defRPr sz="2000" kern="1200">
        <a:solidFill>
          <a:schemeClr val="tx1"/>
        </a:solidFill>
        <a:latin typeface="Arial" charset="0"/>
        <a:ea typeface="+mn-ea"/>
        <a:cs typeface="+mn-cs"/>
      </a:defRPr>
    </a:lvl3pPr>
    <a:lvl4pPr marL="1371600" algn="l" rtl="0" fontAlgn="base">
      <a:lnSpc>
        <a:spcPct val="90000"/>
      </a:lnSpc>
      <a:spcBef>
        <a:spcPct val="20000"/>
      </a:spcBef>
      <a:spcAft>
        <a:spcPct val="0"/>
      </a:spcAft>
      <a:defRPr sz="2000" kern="1200">
        <a:solidFill>
          <a:schemeClr val="tx1"/>
        </a:solidFill>
        <a:latin typeface="Arial" charset="0"/>
        <a:ea typeface="+mn-ea"/>
        <a:cs typeface="+mn-cs"/>
      </a:defRPr>
    </a:lvl4pPr>
    <a:lvl5pPr marL="1828800" algn="l" rtl="0" fontAlgn="base">
      <a:lnSpc>
        <a:spcPct val="90000"/>
      </a:lnSpc>
      <a:spcBef>
        <a:spcPct val="2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1" autoAdjust="0"/>
    <p:restoredTop sz="86501" autoAdjust="0"/>
  </p:normalViewPr>
  <p:slideViewPr>
    <p:cSldViewPr>
      <p:cViewPr varScale="1">
        <p:scale>
          <a:sx n="75" d="100"/>
          <a:sy n="75" d="100"/>
        </p:scale>
        <p:origin x="-336"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7" tIns="45719" rIns="91437" bIns="45719"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7" tIns="45719" rIns="91437" bIns="45719" rtlCol="0"/>
          <a:lstStyle>
            <a:lvl1pPr algn="r">
              <a:defRPr sz="1200"/>
            </a:lvl1pPr>
          </a:lstStyle>
          <a:p>
            <a:fld id="{38C6F983-F0BB-454B-8C0E-C058D97D3957}" type="datetimeFigureOut">
              <a:rPr lang="en-US" smtClean="0"/>
              <a:pPr/>
              <a:t>12/13/2013</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37" tIns="45719" rIns="91437"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7" tIns="45719" rIns="91437" bIns="45719" rtlCol="0" anchor="b"/>
          <a:lstStyle>
            <a:lvl1pPr algn="r">
              <a:defRPr sz="1200"/>
            </a:lvl1pPr>
          </a:lstStyle>
          <a:p>
            <a:fld id="{D928BE38-DEA8-42EA-B71D-0A96D83F0D50}" type="slidenum">
              <a:rPr lang="en-US" smtClean="0"/>
              <a:pPr/>
              <a:t>‹#›</a:t>
            </a:fld>
            <a:endParaRPr lang="en-US"/>
          </a:p>
        </p:txBody>
      </p:sp>
    </p:spTree>
    <p:extLst>
      <p:ext uri="{BB962C8B-B14F-4D97-AF65-F5344CB8AC3E}">
        <p14:creationId xmlns:p14="http://schemas.microsoft.com/office/powerpoint/2010/main" val="11242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pPr>
              <a:defRPr/>
            </a:pPr>
            <a:fld id="{E27B788A-0637-4E64-B279-8CC8CA7E2ED0}" type="datetimeFigureOut">
              <a:rPr lang="en-US"/>
              <a:pPr>
                <a:defRPr/>
              </a:pPr>
              <a:t>12/13/2013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8" rIns="93175" bIns="46588"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8" rIns="93175" bIns="465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pPr>
              <a:defRPr/>
            </a:pPr>
            <a:fld id="{3ECB8245-C414-4284-B4FC-691ED5E71F89}" type="slidenum">
              <a:rPr lang="en-US"/>
              <a:pPr>
                <a:defRPr/>
              </a:pPr>
              <a:t>‹#›</a:t>
            </a:fld>
            <a:endParaRPr lang="en-US"/>
          </a:p>
        </p:txBody>
      </p:sp>
    </p:spTree>
    <p:extLst>
      <p:ext uri="{BB962C8B-B14F-4D97-AF65-F5344CB8AC3E}">
        <p14:creationId xmlns:p14="http://schemas.microsoft.com/office/powerpoint/2010/main" val="1711161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F3ED7E-5C9A-4C44-A2A7-29BA00DD7EB6}" type="slidenum">
              <a:rPr lang="en-US" smtClean="0"/>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59063D-C247-499A-9EE3-A627A66CFD3A}" type="slidenum">
              <a:rPr lang="en-US" smtClean="0"/>
              <a:pPr/>
              <a:t>18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6358D63-BAFB-45ED-B7BC-60D767624D25}" type="slidenum">
              <a:rPr lang="en-US" smtClean="0"/>
              <a:pPr/>
              <a:t>38</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76A0B8-79CD-4C6C-84DD-4ED076883F26}" type="slidenum">
              <a:rPr lang="en-US" smtClean="0"/>
              <a:pPr/>
              <a:t>40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7591E0-8C7C-428E-8827-AFB244CFD8F2}" type="slidenum">
              <a:rPr lang="en-US" smtClean="0"/>
              <a:pPr/>
              <a:t>42</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B75B1D-6CD3-411D-938A-0B34A9613FDB}" type="slidenum">
              <a:rPr lang="en-US" smtClean="0"/>
              <a:pPr/>
              <a:t>44</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02ABD25-D1BC-4881-8B28-9B03BD199570}" type="slidenum">
              <a:rPr lang="en-US" smtClean="0"/>
              <a:pPr/>
              <a:t>47</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30917D-8A0A-4FE4-A3DD-61930822F5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508780-1ABB-485F-8AF9-5ED6D1D96A3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EB5DB-3A99-442D-8254-4FE2F5B4CF6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D4CE09-8AA0-473F-BDDE-CB08AF43F36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A2CFAB-97C1-4767-93C7-54EA4FA8CD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783D50-8CB8-437F-9A5E-D2333EA966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EBB8AB-6FB0-4239-9892-B26148A333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EC9A3-746F-4B58-B527-CA28E69C0B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91AD91-C07F-4658-A480-081BC2AD3D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8031DC-2FC7-4C34-B2D3-44D362C101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AF8B3A4-D914-492C-BAA4-F946612D81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4475E5-852B-4A97-B12D-F18AD6AD47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9F7479-80C6-4859-9775-2893080152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DDDD"/>
            </a:gs>
            <a:gs pos="100000">
              <a:srgbClr val="3333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vl1pPr>
          </a:lstStyle>
          <a:p>
            <a:pPr>
              <a:defRPr/>
            </a:pPr>
            <a:fld id="{4AB85FC9-DC68-495A-B56D-15FE701A03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685800"/>
            <a:ext cx="8229600" cy="2133600"/>
          </a:xfrm>
        </p:spPr>
        <p:txBody>
          <a:bodyPr/>
          <a:lstStyle/>
          <a:p>
            <a:r>
              <a:rPr lang="en-US" sz="6600" dirty="0" smtClean="0">
                <a:latin typeface="Mesquite Std" pitchFamily="50" charset="0"/>
              </a:rPr>
              <a:t>The Civil War Era in America</a:t>
            </a:r>
            <a:br>
              <a:rPr lang="en-US" sz="6600" dirty="0" smtClean="0">
                <a:latin typeface="Mesquite Std" pitchFamily="50" charset="0"/>
              </a:rPr>
            </a:br>
            <a:r>
              <a:rPr lang="en-US" sz="6600" dirty="0" smtClean="0">
                <a:latin typeface="Mesquite Std" pitchFamily="50" charset="0"/>
              </a:rPr>
              <a:t>1850-1877</a:t>
            </a:r>
          </a:p>
        </p:txBody>
      </p:sp>
      <p:pic>
        <p:nvPicPr>
          <p:cNvPr id="2051" name="Picture 4" descr="Civil War Image.jpg"/>
          <p:cNvPicPr>
            <a:picLocks noChangeAspect="1"/>
          </p:cNvPicPr>
          <p:nvPr/>
        </p:nvPicPr>
        <p:blipFill>
          <a:blip r:embed="rId2" cstate="print"/>
          <a:srcRect/>
          <a:stretch>
            <a:fillRect/>
          </a:stretch>
        </p:blipFill>
        <p:spPr bwMode="auto">
          <a:xfrm>
            <a:off x="2057400" y="2743200"/>
            <a:ext cx="5164138" cy="372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81000"/>
            <a:ext cx="8077200" cy="533400"/>
          </a:xfrm>
          <a:noFill/>
        </p:spPr>
        <p:txBody>
          <a:bodyPr/>
          <a:lstStyle/>
          <a:p>
            <a:pPr eaLnBrk="1" hangingPunct="1"/>
            <a:r>
              <a:rPr lang="en-US" sz="4800" smtClean="0">
                <a:latin typeface="Playbill" pitchFamily="82" charset="0"/>
              </a:rPr>
              <a:t>Southern Secession: Causes and Effects</a:t>
            </a:r>
          </a:p>
        </p:txBody>
      </p:sp>
      <p:sp>
        <p:nvSpPr>
          <p:cNvPr id="68611" name="Rectangle 3"/>
          <p:cNvSpPr>
            <a:spLocks noGrp="1" noChangeArrowheads="1"/>
          </p:cNvSpPr>
          <p:nvPr>
            <p:ph type="body" sz="half" idx="1"/>
          </p:nvPr>
        </p:nvSpPr>
        <p:spPr>
          <a:xfrm>
            <a:off x="533400" y="4495800"/>
            <a:ext cx="3962400" cy="2057400"/>
          </a:xfrm>
          <a:solidFill>
            <a:schemeClr val="bg1">
              <a:alpha val="65000"/>
            </a:schemeClr>
          </a:solidFill>
        </p:spPr>
        <p:txBody>
          <a:bodyPr/>
          <a:lstStyle/>
          <a:p>
            <a:pPr marL="228600" indent="-228600" algn="ctr" eaLnBrk="1" hangingPunct="1">
              <a:lnSpc>
                <a:spcPct val="90000"/>
              </a:lnSpc>
              <a:spcBef>
                <a:spcPct val="50000"/>
              </a:spcBef>
              <a:buFontTx/>
              <a:buNone/>
            </a:pPr>
            <a:r>
              <a:rPr lang="en-US" sz="1800" b="1" dirty="0" smtClean="0"/>
              <a:t>Causes of Secession</a:t>
            </a:r>
            <a:endParaRPr lang="en-US" sz="1800" dirty="0" smtClean="0"/>
          </a:p>
          <a:p>
            <a:pPr marL="228600" indent="-228600" eaLnBrk="1" hangingPunct="1">
              <a:lnSpc>
                <a:spcPct val="80000"/>
              </a:lnSpc>
              <a:spcBef>
                <a:spcPct val="50000"/>
              </a:spcBef>
            </a:pPr>
            <a:r>
              <a:rPr lang="en-US" sz="1800" dirty="0" smtClean="0"/>
              <a:t>The Compromise of 1850</a:t>
            </a:r>
          </a:p>
          <a:p>
            <a:pPr marL="228600" indent="-228600" eaLnBrk="1" hangingPunct="1">
              <a:lnSpc>
                <a:spcPct val="80000"/>
              </a:lnSpc>
              <a:spcBef>
                <a:spcPct val="50000"/>
              </a:spcBef>
            </a:pPr>
            <a:r>
              <a:rPr lang="en-US" sz="1800" dirty="0" smtClean="0"/>
              <a:t>The Kansas-Nebraska Act</a:t>
            </a:r>
          </a:p>
          <a:p>
            <a:pPr marL="228600" indent="-228600" eaLnBrk="1" hangingPunct="1">
              <a:lnSpc>
                <a:spcPct val="80000"/>
              </a:lnSpc>
              <a:spcBef>
                <a:spcPct val="50000"/>
              </a:spcBef>
            </a:pPr>
            <a:r>
              <a:rPr lang="en-US" sz="1800" dirty="0" smtClean="0"/>
              <a:t>The Lincoln-Douglas Debates</a:t>
            </a:r>
          </a:p>
          <a:p>
            <a:pPr marL="228600" indent="-228600" eaLnBrk="1" hangingPunct="1">
              <a:lnSpc>
                <a:spcPct val="80000"/>
              </a:lnSpc>
              <a:spcBef>
                <a:spcPct val="50000"/>
              </a:spcBef>
            </a:pPr>
            <a:r>
              <a:rPr lang="en-US" sz="1800" dirty="0" smtClean="0"/>
              <a:t>The Election of 1860</a:t>
            </a:r>
          </a:p>
          <a:p>
            <a:pPr marL="228600" indent="-228600" eaLnBrk="1" hangingPunct="1">
              <a:lnSpc>
                <a:spcPct val="80000"/>
              </a:lnSpc>
              <a:spcBef>
                <a:spcPct val="50000"/>
              </a:spcBef>
            </a:pPr>
            <a:endParaRPr lang="en-US" sz="1800" b="1" dirty="0" smtClean="0"/>
          </a:p>
        </p:txBody>
      </p:sp>
      <p:sp>
        <p:nvSpPr>
          <p:cNvPr id="68612" name="Rectangle 4"/>
          <p:cNvSpPr>
            <a:spLocks noGrp="1" noChangeArrowheads="1"/>
          </p:cNvSpPr>
          <p:nvPr>
            <p:ph type="body" sz="half" idx="2"/>
          </p:nvPr>
        </p:nvSpPr>
        <p:spPr>
          <a:xfrm>
            <a:off x="4572000" y="4495800"/>
            <a:ext cx="3886200" cy="2057400"/>
          </a:xfrm>
          <a:solidFill>
            <a:schemeClr val="bg1">
              <a:alpha val="65000"/>
            </a:schemeClr>
          </a:solidFill>
        </p:spPr>
        <p:txBody>
          <a:bodyPr/>
          <a:lstStyle/>
          <a:p>
            <a:pPr marL="228600" indent="-228600" algn="ctr" eaLnBrk="1" hangingPunct="1">
              <a:lnSpc>
                <a:spcPct val="90000"/>
              </a:lnSpc>
              <a:spcBef>
                <a:spcPct val="50000"/>
              </a:spcBef>
              <a:buFontTx/>
              <a:buNone/>
            </a:pPr>
            <a:r>
              <a:rPr lang="en-US" sz="1800" b="1" dirty="0" smtClean="0"/>
              <a:t>Effects of Secession</a:t>
            </a:r>
          </a:p>
          <a:p>
            <a:pPr marL="228600" indent="-228600" algn="just" eaLnBrk="1" hangingPunct="1">
              <a:lnSpc>
                <a:spcPct val="90000"/>
              </a:lnSpc>
              <a:spcBef>
                <a:spcPct val="50000"/>
              </a:spcBef>
            </a:pPr>
            <a:r>
              <a:rPr lang="en-US" sz="1800" dirty="0" smtClean="0"/>
              <a:t>South Carolina fears a northern-controlled government will act against slavery and withdraws from the Union.</a:t>
            </a:r>
          </a:p>
          <a:p>
            <a:pPr marL="228600" indent="-228600" algn="just" eaLnBrk="1" hangingPunct="1">
              <a:lnSpc>
                <a:spcPct val="90000"/>
              </a:lnSpc>
              <a:spcBef>
                <a:spcPct val="50000"/>
              </a:spcBef>
            </a:pPr>
            <a:r>
              <a:rPr lang="en-US" sz="1800" dirty="0" smtClean="0"/>
              <a:t>Several states follow, forming the Confederate States of America.</a:t>
            </a:r>
          </a:p>
        </p:txBody>
      </p:sp>
      <p:pic>
        <p:nvPicPr>
          <p:cNvPr id="11269" name="Picture 5"/>
          <p:cNvPicPr>
            <a:picLocks noChangeAspect="1" noChangeArrowheads="1"/>
          </p:cNvPicPr>
          <p:nvPr/>
        </p:nvPicPr>
        <p:blipFill>
          <a:blip r:embed="rId2" cstate="print"/>
          <a:srcRect/>
          <a:stretch>
            <a:fillRect/>
          </a:stretch>
        </p:blipFill>
        <p:spPr bwMode="auto">
          <a:xfrm>
            <a:off x="8534400" y="4648200"/>
            <a:ext cx="160338" cy="160338"/>
          </a:xfrm>
          <a:prstGeom prst="rect">
            <a:avLst/>
          </a:prstGeom>
          <a:noFill/>
          <a:ln w="9525">
            <a:noFill/>
            <a:miter lim="800000"/>
            <a:headEnd/>
            <a:tailEnd/>
          </a:ln>
        </p:spPr>
      </p:pic>
      <p:pic>
        <p:nvPicPr>
          <p:cNvPr id="11270" name="Picture 6"/>
          <p:cNvPicPr>
            <a:picLocks noChangeAspect="1" noChangeArrowheads="1"/>
          </p:cNvPicPr>
          <p:nvPr/>
        </p:nvPicPr>
        <p:blipFill>
          <a:blip r:embed="rId2" cstate="print"/>
          <a:srcRect/>
          <a:stretch>
            <a:fillRect/>
          </a:stretch>
        </p:blipFill>
        <p:spPr bwMode="auto">
          <a:xfrm>
            <a:off x="8534400" y="4953000"/>
            <a:ext cx="160338" cy="160338"/>
          </a:xfrm>
          <a:prstGeom prst="rect">
            <a:avLst/>
          </a:prstGeom>
          <a:noFill/>
          <a:ln w="9525">
            <a:noFill/>
            <a:miter lim="800000"/>
            <a:headEnd/>
            <a:tailEnd/>
          </a:ln>
        </p:spPr>
      </p:pic>
      <p:sp>
        <p:nvSpPr>
          <p:cNvPr id="11271" name="Text Box 12"/>
          <p:cNvSpPr txBox="1">
            <a:spLocks noChangeArrowheads="1"/>
          </p:cNvSpPr>
          <p:nvPr/>
        </p:nvSpPr>
        <p:spPr bwMode="auto">
          <a:xfrm>
            <a:off x="341312" y="1066800"/>
            <a:ext cx="8269288" cy="3305175"/>
          </a:xfrm>
          <a:prstGeom prst="rect">
            <a:avLst/>
          </a:prstGeom>
          <a:solidFill>
            <a:schemeClr val="bg1">
              <a:alpha val="65000"/>
            </a:schemeClr>
          </a:solidFill>
          <a:ln w="9525">
            <a:noFill/>
            <a:miter lim="800000"/>
            <a:headEnd/>
            <a:tailEnd/>
          </a:ln>
        </p:spPr>
        <p:txBody>
          <a:bodyPr>
            <a:spAutoFit/>
          </a:bodyPr>
          <a:lstStyle/>
          <a:p>
            <a:pPr marL="233363" indent="-233363" algn="just" eaLnBrk="0" hangingPunct="0">
              <a:buFontTx/>
              <a:buChar char="•"/>
            </a:pPr>
            <a:r>
              <a:rPr lang="en-US" sz="1800" dirty="0">
                <a:latin typeface="Verdana" pitchFamily="34" charset="0"/>
              </a:rPr>
              <a:t>A week after Lincoln’s election, the South Carolina legislature called a convention to consider leaving the Union.</a:t>
            </a:r>
          </a:p>
          <a:p>
            <a:pPr marL="233363" indent="-233363" algn="just" eaLnBrk="0" hangingPunct="0">
              <a:buFontTx/>
              <a:buChar char="•"/>
            </a:pPr>
            <a:r>
              <a:rPr lang="en-US" sz="1800" dirty="0">
                <a:latin typeface="Verdana" pitchFamily="34" charset="0"/>
              </a:rPr>
              <a:t>They decided for it, and the rest of the Lower South quickly followed, including Mississippi, Florida, Alabama, Georgia, Louisiana, and Texas.</a:t>
            </a:r>
          </a:p>
          <a:p>
            <a:pPr marL="233363" indent="-233363" algn="just" eaLnBrk="0" hangingPunct="0">
              <a:buFontTx/>
              <a:buChar char="•"/>
            </a:pPr>
            <a:r>
              <a:rPr lang="en-US" sz="1800" dirty="0">
                <a:latin typeface="Verdana" pitchFamily="34" charset="0"/>
              </a:rPr>
              <a:t>Four other states—Virginia, North Carolina, Tennessee, and Arkansas—also threatened to secede.</a:t>
            </a:r>
          </a:p>
          <a:p>
            <a:pPr marL="233363" indent="-233363" algn="just" eaLnBrk="0" hangingPunct="0">
              <a:buFontTx/>
              <a:buChar char="•"/>
            </a:pPr>
            <a:r>
              <a:rPr lang="en-US" sz="1800" dirty="0">
                <a:latin typeface="Verdana" pitchFamily="34" charset="0"/>
              </a:rPr>
              <a:t>Though many southerners and even up to 40 percent of delegates opposed secession, the decision was made by radicals at the convention.</a:t>
            </a:r>
          </a:p>
          <a:p>
            <a:pPr marL="233363" indent="-233363" algn="just" eaLnBrk="0" hangingPunct="0">
              <a:buFontTx/>
              <a:buChar char="•"/>
            </a:pPr>
            <a:r>
              <a:rPr lang="en-US" sz="1800" dirty="0">
                <a:latin typeface="Verdana" pitchFamily="34" charset="0"/>
              </a:rPr>
              <a:t>Northern reactions to secession varied, with some happy to lose the slave states and others worried about the long-term effects.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additive="base">
                                        <p:cTn id="7" dur="500" fill="hold"/>
                                        <p:tgtEl>
                                          <p:spTgt spid="68611"/>
                                        </p:tgtEl>
                                        <p:attrNameLst>
                                          <p:attrName>ppt_x</p:attrName>
                                        </p:attrNameLst>
                                      </p:cBhvr>
                                      <p:tavLst>
                                        <p:tav tm="0">
                                          <p:val>
                                            <p:strVal val="0-#ppt_w/2"/>
                                          </p:val>
                                        </p:tav>
                                        <p:tav tm="100000">
                                          <p:val>
                                            <p:strVal val="#ppt_x"/>
                                          </p:val>
                                        </p:tav>
                                      </p:tavLst>
                                    </p:anim>
                                    <p:anim calcmode="lin" valueType="num">
                                      <p:cBhvr additive="base">
                                        <p:cTn id="8" dur="500" fill="hold"/>
                                        <p:tgtEl>
                                          <p:spTgt spid="686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8612"/>
                                        </p:tgtEl>
                                        <p:attrNameLst>
                                          <p:attrName>style.visibility</p:attrName>
                                        </p:attrNameLst>
                                      </p:cBhvr>
                                      <p:to>
                                        <p:strVal val="visible"/>
                                      </p:to>
                                    </p:set>
                                    <p:anim calcmode="lin" valueType="num">
                                      <p:cBhvr additive="base">
                                        <p:cTn id="13" dur="500" fill="hold"/>
                                        <p:tgtEl>
                                          <p:spTgt spid="68612"/>
                                        </p:tgtEl>
                                        <p:attrNameLst>
                                          <p:attrName>ppt_x</p:attrName>
                                        </p:attrNameLst>
                                      </p:cBhvr>
                                      <p:tavLst>
                                        <p:tav tm="0">
                                          <p:val>
                                            <p:strVal val="1+#ppt_w/2"/>
                                          </p:val>
                                        </p:tav>
                                        <p:tav tm="100000">
                                          <p:val>
                                            <p:strVal val="#ppt_x"/>
                                          </p:val>
                                        </p:tav>
                                      </p:tavLst>
                                    </p:anim>
                                    <p:anim calcmode="lin" valueType="num">
                                      <p:cBhvr additive="base">
                                        <p:cTn id="14" dur="500" fill="hold"/>
                                        <p:tgtEl>
                                          <p:spTgt spid="68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981200"/>
            <a:ext cx="8229600" cy="2362200"/>
          </a:xfrm>
        </p:spPr>
        <p:txBody>
          <a:bodyPr/>
          <a:lstStyle/>
          <a:p>
            <a:r>
              <a:rPr lang="en-US" sz="7200" dirty="0" smtClean="0">
                <a:latin typeface="Playbill" pitchFamily="82" charset="0"/>
              </a:rPr>
              <a:t>The Civil War</a:t>
            </a:r>
            <a:br>
              <a:rPr lang="en-US" sz="7200" dirty="0" smtClean="0">
                <a:latin typeface="Playbill" pitchFamily="82" charset="0"/>
              </a:rPr>
            </a:br>
            <a:r>
              <a:rPr lang="en-US" sz="7200" dirty="0" smtClean="0">
                <a:latin typeface="Playbill" pitchFamily="82" charset="0"/>
              </a:rPr>
              <a:t>1860-1865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latin typeface="Playbill" pitchFamily="82" charset="0"/>
              </a:rPr>
              <a:t>The Civil War</a:t>
            </a:r>
            <a:endParaRPr lang="en-US" sz="7200" dirty="0">
              <a:latin typeface="Playbill" pitchFamily="82" charset="0"/>
            </a:endParaRPr>
          </a:p>
        </p:txBody>
      </p:sp>
      <p:sp>
        <p:nvSpPr>
          <p:cNvPr id="3" name="Text Placeholder 2"/>
          <p:cNvSpPr>
            <a:spLocks noGrp="1"/>
          </p:cNvSpPr>
          <p:nvPr>
            <p:ph type="body" sz="half" idx="1"/>
          </p:nvPr>
        </p:nvSpPr>
        <p:spPr>
          <a:xfrm>
            <a:off x="457200" y="1600200"/>
            <a:ext cx="8305800" cy="4525963"/>
          </a:xfrm>
        </p:spPr>
        <p:txBody>
          <a:bodyPr/>
          <a:lstStyle/>
          <a:p>
            <a:pPr marL="233363" indent="-233363" algn="ctr">
              <a:lnSpc>
                <a:spcPct val="110000"/>
              </a:lnSpc>
            </a:pPr>
            <a:r>
              <a:rPr lang="en-US" sz="2000" b="1" dirty="0" smtClean="0">
                <a:latin typeface="Verdana" pitchFamily="34" charset="0"/>
              </a:rPr>
              <a:t>The Main Idea</a:t>
            </a:r>
          </a:p>
          <a:p>
            <a:pPr marL="233363" indent="-233363" algn="ctr">
              <a:buNone/>
            </a:pPr>
            <a:r>
              <a:rPr lang="en-US" sz="2000" dirty="0" smtClean="0">
                <a:latin typeface="Verdana" pitchFamily="34" charset="0"/>
              </a:rPr>
              <a:t>The Civil War broke out following a Confederate attack on Fort Sumter, leading to widespread fighting, heavy casualties, and the eventual defeat of the Confederacy.</a:t>
            </a:r>
          </a:p>
          <a:p>
            <a:pPr marL="233363" indent="-233363" algn="ctr"/>
            <a:endParaRPr lang="en-US" sz="2000" dirty="0" smtClean="0">
              <a:latin typeface="Verdana" pitchFamily="34" charset="0"/>
            </a:endParaRPr>
          </a:p>
          <a:p>
            <a:pPr marL="233363" indent="-233363" algn="ctr"/>
            <a:r>
              <a:rPr lang="en-US" sz="2000" b="1" dirty="0" smtClean="0">
                <a:latin typeface="Verdana" pitchFamily="34" charset="0"/>
              </a:rPr>
              <a:t>Reading Focus</a:t>
            </a:r>
            <a:endParaRPr lang="en-US" sz="2000" dirty="0" smtClean="0">
              <a:latin typeface="Verdana" pitchFamily="34" charset="0"/>
            </a:endParaRPr>
          </a:p>
          <a:p>
            <a:pPr marL="233363" indent="-233363" algn="ctr">
              <a:lnSpc>
                <a:spcPct val="10000"/>
              </a:lnSpc>
            </a:pPr>
            <a:endParaRPr lang="en-US" sz="2000" b="1" dirty="0" smtClean="0">
              <a:latin typeface="Verdana" pitchFamily="34" charset="0"/>
            </a:endParaRPr>
          </a:p>
          <a:p>
            <a:pPr marL="233363" indent="-233363">
              <a:lnSpc>
                <a:spcPct val="90000"/>
              </a:lnSpc>
              <a:spcBef>
                <a:spcPct val="50000"/>
              </a:spcBef>
            </a:pPr>
            <a:r>
              <a:rPr lang="en-US" sz="2000" dirty="0" smtClean="0">
                <a:latin typeface="Verdana" pitchFamily="34" charset="0"/>
              </a:rPr>
              <a:t>How did the Civil War begin, and what were some early battles?</a:t>
            </a:r>
          </a:p>
          <a:p>
            <a:pPr marL="233363" indent="-233363">
              <a:lnSpc>
                <a:spcPct val="90000"/>
              </a:lnSpc>
              <a:spcBef>
                <a:spcPct val="50000"/>
              </a:spcBef>
            </a:pPr>
            <a:r>
              <a:rPr lang="en-US" sz="2000" dirty="0" smtClean="0">
                <a:latin typeface="Verdana" pitchFamily="34" charset="0"/>
              </a:rPr>
              <a:t>What was life like during the Civil War?</a:t>
            </a:r>
          </a:p>
          <a:p>
            <a:pPr marL="233363" indent="-233363">
              <a:lnSpc>
                <a:spcPct val="90000"/>
              </a:lnSpc>
              <a:spcBef>
                <a:spcPct val="50000"/>
              </a:spcBef>
            </a:pPr>
            <a:r>
              <a:rPr lang="en-US" sz="2000" dirty="0" smtClean="0">
                <a:latin typeface="Verdana" pitchFamily="34" charset="0"/>
              </a:rPr>
              <a:t>How did continued fighting turn the tide of the war?</a:t>
            </a:r>
          </a:p>
          <a:p>
            <a:pPr marL="233363" indent="-233363">
              <a:lnSpc>
                <a:spcPct val="90000"/>
              </a:lnSpc>
              <a:spcBef>
                <a:spcPct val="50000"/>
              </a:spcBef>
            </a:pPr>
            <a:r>
              <a:rPr lang="en-US" sz="2000" dirty="0" smtClean="0">
                <a:latin typeface="Verdana" pitchFamily="34" charset="0"/>
              </a:rPr>
              <a:t>What happened in the final phase of the war?</a:t>
            </a:r>
          </a:p>
          <a:p>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46125" y="3236913"/>
            <a:ext cx="3749675" cy="369887"/>
          </a:xfrm>
          <a:prstGeom prst="rect">
            <a:avLst/>
          </a:prstGeom>
          <a:noFill/>
          <a:ln w="9525">
            <a:noFill/>
            <a:miter lim="800000"/>
            <a:headEnd/>
            <a:tailEnd/>
          </a:ln>
        </p:spPr>
        <p:txBody>
          <a:bodyPr>
            <a:spAutoFit/>
          </a:bodyPr>
          <a:lstStyle/>
          <a:p>
            <a:endParaRPr lang="en-US">
              <a:latin typeface="Verdana" pitchFamily="34" charset="0"/>
            </a:endParaRPr>
          </a:p>
        </p:txBody>
      </p:sp>
      <p:sp>
        <p:nvSpPr>
          <p:cNvPr id="12291" name="Text Box 8"/>
          <p:cNvSpPr txBox="1">
            <a:spLocks noChangeArrowheads="1"/>
          </p:cNvSpPr>
          <p:nvPr/>
        </p:nvSpPr>
        <p:spPr bwMode="auto">
          <a:xfrm>
            <a:off x="5029200" y="1828800"/>
            <a:ext cx="3505200" cy="369888"/>
          </a:xfrm>
          <a:prstGeom prst="rect">
            <a:avLst/>
          </a:prstGeom>
          <a:noFill/>
          <a:ln w="9525">
            <a:noFill/>
            <a:miter lim="800000"/>
            <a:headEnd/>
            <a:tailEnd/>
          </a:ln>
        </p:spPr>
        <p:txBody>
          <a:bodyPr>
            <a:spAutoFit/>
          </a:bodyPr>
          <a:lstStyle/>
          <a:p>
            <a:pPr algn="ctr">
              <a:spcBef>
                <a:spcPct val="50000"/>
              </a:spcBef>
            </a:pPr>
            <a:endParaRPr lang="en-US">
              <a:latin typeface="Verdana" pitchFamily="34" charset="0"/>
            </a:endParaRPr>
          </a:p>
        </p:txBody>
      </p:sp>
      <p:sp>
        <p:nvSpPr>
          <p:cNvPr id="12292" name="Rectangle 10">
            <a:hlinkClick r:id="rId2" action="ppaction://hlinksldjump"/>
          </p:cNvPr>
          <p:cNvSpPr>
            <a:spLocks noChangeArrowheads="1"/>
          </p:cNvSpPr>
          <p:nvPr/>
        </p:nvSpPr>
        <p:spPr bwMode="auto">
          <a:xfrm>
            <a:off x="5562600" y="5562600"/>
            <a:ext cx="2743200" cy="685800"/>
          </a:xfrm>
          <a:prstGeom prst="rect">
            <a:avLst/>
          </a:prstGeom>
          <a:noFill/>
          <a:ln w="9525">
            <a:noFill/>
            <a:miter lim="800000"/>
            <a:headEnd/>
            <a:tailEnd/>
          </a:ln>
        </p:spPr>
        <p:txBody>
          <a:bodyPr wrap="none" anchor="ctr"/>
          <a:lstStyle/>
          <a:p>
            <a:endParaRPr lang="en-US"/>
          </a:p>
        </p:txBody>
      </p:sp>
      <p:sp>
        <p:nvSpPr>
          <p:cNvPr id="12293" name="Rectangle 11"/>
          <p:cNvSpPr>
            <a:spLocks noChangeArrowheads="1"/>
          </p:cNvSpPr>
          <p:nvPr/>
        </p:nvSpPr>
        <p:spPr bwMode="auto">
          <a:xfrm>
            <a:off x="5486400" y="5334000"/>
            <a:ext cx="2895600" cy="609600"/>
          </a:xfrm>
          <a:prstGeom prst="rect">
            <a:avLst/>
          </a:prstGeom>
          <a:noFill/>
          <a:ln w="9525">
            <a:noFill/>
            <a:miter lim="800000"/>
            <a:headEnd/>
            <a:tailEnd/>
          </a:ln>
        </p:spPr>
        <p:txBody>
          <a:bodyPr wrap="none" anchor="ctr"/>
          <a:lstStyle/>
          <a:p>
            <a:endParaRPr lang="en-US"/>
          </a:p>
        </p:txBody>
      </p:sp>
      <p:sp>
        <p:nvSpPr>
          <p:cNvPr id="12294" name="Rectangle 12"/>
          <p:cNvSpPr>
            <a:spLocks noGrp="1" noChangeArrowheads="1"/>
          </p:cNvSpPr>
          <p:nvPr>
            <p:ph type="title"/>
          </p:nvPr>
        </p:nvSpPr>
        <p:spPr>
          <a:xfrm>
            <a:off x="533400" y="152400"/>
            <a:ext cx="8077200" cy="762000"/>
          </a:xfrm>
        </p:spPr>
        <p:txBody>
          <a:bodyPr/>
          <a:lstStyle/>
          <a:p>
            <a:pPr eaLnBrk="1" hangingPunct="1">
              <a:lnSpc>
                <a:spcPct val="90000"/>
              </a:lnSpc>
            </a:pPr>
            <a:r>
              <a:rPr lang="en-US" sz="4800" smtClean="0">
                <a:solidFill>
                  <a:schemeClr val="tx1"/>
                </a:solidFill>
                <a:latin typeface="Playbill" pitchFamily="82" charset="0"/>
              </a:rPr>
              <a:t>The Confederacy is Born</a:t>
            </a:r>
          </a:p>
        </p:txBody>
      </p:sp>
      <p:grpSp>
        <p:nvGrpSpPr>
          <p:cNvPr id="2" name="Group 13"/>
          <p:cNvGrpSpPr>
            <a:grpSpLocks/>
          </p:cNvGrpSpPr>
          <p:nvPr/>
        </p:nvGrpSpPr>
        <p:grpSpPr bwMode="auto">
          <a:xfrm>
            <a:off x="533400" y="914400"/>
            <a:ext cx="8153400" cy="5562600"/>
            <a:chOff x="1536" y="1392"/>
            <a:chExt cx="3552" cy="291"/>
          </a:xfrm>
          <a:noFill/>
        </p:grpSpPr>
        <p:sp>
          <p:nvSpPr>
            <p:cNvPr id="12298" name="Rectangle 14"/>
            <p:cNvSpPr>
              <a:spLocks noChangeArrowheads="1"/>
            </p:cNvSpPr>
            <p:nvPr/>
          </p:nvSpPr>
          <p:spPr bwMode="auto">
            <a:xfrm>
              <a:off x="1536" y="1395"/>
              <a:ext cx="3552" cy="288"/>
            </a:xfrm>
            <a:prstGeom prst="rect">
              <a:avLst/>
            </a:prstGeom>
            <a:solidFill>
              <a:schemeClr val="bg1">
                <a:alpha val="65000"/>
              </a:schemeClr>
            </a:solidFill>
            <a:ln w="9525">
              <a:solidFill>
                <a:schemeClr val="tx1"/>
              </a:solidFill>
              <a:miter lim="800000"/>
              <a:headEnd/>
              <a:tailEnd/>
            </a:ln>
          </p:spPr>
          <p:txBody>
            <a:bodyPr wrap="none" anchor="ctr"/>
            <a:lstStyle/>
            <a:p>
              <a:pPr>
                <a:defRPr/>
              </a:pPr>
              <a:endParaRPr lang="en-US"/>
            </a:p>
          </p:txBody>
        </p:sp>
        <p:sp>
          <p:nvSpPr>
            <p:cNvPr id="12299" name="Text Box 15"/>
            <p:cNvSpPr txBox="1">
              <a:spLocks noChangeArrowheads="1"/>
            </p:cNvSpPr>
            <p:nvPr/>
          </p:nvSpPr>
          <p:spPr bwMode="auto">
            <a:xfrm>
              <a:off x="1536" y="1392"/>
              <a:ext cx="3552" cy="23"/>
            </a:xfrm>
            <a:prstGeom prst="rect">
              <a:avLst/>
            </a:prstGeom>
            <a:grpFill/>
            <a:ln w="9525">
              <a:noFill/>
              <a:miter lim="800000"/>
              <a:headEnd/>
              <a:tailEnd/>
            </a:ln>
          </p:spPr>
          <p:txBody>
            <a:bodyPr>
              <a:spAutoFit/>
            </a:bodyPr>
            <a:lstStyle/>
            <a:p>
              <a:pPr>
                <a:buFontTx/>
                <a:buChar char="•"/>
                <a:defRPr/>
              </a:pPr>
              <a:endParaRPr lang="en-US">
                <a:latin typeface="Verdana" pitchFamily="34" charset="0"/>
              </a:endParaRPr>
            </a:p>
          </p:txBody>
        </p:sp>
      </p:grpSp>
      <p:sp>
        <p:nvSpPr>
          <p:cNvPr id="12296" name="Text Box 16"/>
          <p:cNvSpPr txBox="1">
            <a:spLocks noChangeArrowheads="1"/>
          </p:cNvSpPr>
          <p:nvPr/>
        </p:nvSpPr>
        <p:spPr bwMode="auto">
          <a:xfrm>
            <a:off x="609600" y="1295400"/>
            <a:ext cx="8077200" cy="4953000"/>
          </a:xfrm>
          <a:prstGeom prst="rect">
            <a:avLst/>
          </a:prstGeom>
          <a:noFill/>
          <a:ln w="9525">
            <a:noFill/>
            <a:miter lim="800000"/>
            <a:headEnd/>
            <a:tailEnd/>
          </a:ln>
        </p:spPr>
        <p:txBody>
          <a:bodyPr/>
          <a:lstStyle/>
          <a:p>
            <a:pPr marL="233363" indent="-233363" eaLnBrk="0" hangingPunct="0">
              <a:buFontTx/>
              <a:buChar char="•"/>
            </a:pPr>
            <a:r>
              <a:rPr lang="en-US" sz="1800" dirty="0">
                <a:latin typeface="Verdana" pitchFamily="34" charset="0"/>
              </a:rPr>
              <a:t>In February 1861, representatives of the seven seceded states met in Montgomery, Alabama, to form a new nation. They wrote a constitution that allowed slavery and guaranteed slave holder’s rights.</a:t>
            </a:r>
          </a:p>
          <a:p>
            <a:pPr marL="233363" indent="-233363" eaLnBrk="0" hangingPunct="0">
              <a:buFontTx/>
              <a:buChar char="•"/>
            </a:pPr>
            <a:r>
              <a:rPr lang="en-US" sz="1800" dirty="0">
                <a:latin typeface="Verdana" pitchFamily="34" charset="0"/>
              </a:rPr>
              <a:t>They chose </a:t>
            </a:r>
            <a:r>
              <a:rPr lang="en-US" sz="1800" b="1" dirty="0">
                <a:latin typeface="Verdana" pitchFamily="34" charset="0"/>
              </a:rPr>
              <a:t>Jefferson Davis</a:t>
            </a:r>
            <a:r>
              <a:rPr lang="en-US" sz="1800" dirty="0">
                <a:latin typeface="Verdana" pitchFamily="34" charset="0"/>
              </a:rPr>
              <a:t>, a former U.S. Senator from Mississippi, as president.</a:t>
            </a:r>
          </a:p>
          <a:p>
            <a:pPr marL="233363" indent="-233363" eaLnBrk="0" hangingPunct="0">
              <a:buFontTx/>
              <a:buChar char="•"/>
            </a:pPr>
            <a:r>
              <a:rPr lang="en-US" sz="1800" dirty="0">
                <a:latin typeface="Verdana" pitchFamily="34" charset="0"/>
              </a:rPr>
              <a:t>They created an association of the states called the </a:t>
            </a:r>
            <a:r>
              <a:rPr lang="en-US" sz="1800" b="1" dirty="0">
                <a:latin typeface="Verdana" pitchFamily="34" charset="0"/>
              </a:rPr>
              <a:t>Confederate States of America</a:t>
            </a:r>
            <a:r>
              <a:rPr lang="en-US" sz="1800" dirty="0">
                <a:latin typeface="Verdana" pitchFamily="34" charset="0"/>
              </a:rPr>
              <a:t>, or the Confederacy, which, problematically, lacked national currency and official headquarters.</a:t>
            </a:r>
          </a:p>
          <a:p>
            <a:pPr marL="233363" indent="-233363" eaLnBrk="0" hangingPunct="0">
              <a:buFontTx/>
              <a:buChar char="•"/>
            </a:pPr>
            <a:r>
              <a:rPr lang="en-US" sz="1800" dirty="0">
                <a:latin typeface="Verdana" pitchFamily="34" charset="0"/>
              </a:rPr>
              <a:t>The House and Senate sought ways to avoid war, including appointing special committees to suggest possible solutions.</a:t>
            </a:r>
          </a:p>
          <a:p>
            <a:pPr marL="233363" indent="-233363" eaLnBrk="0" hangingPunct="0">
              <a:buFontTx/>
              <a:buChar char="•"/>
            </a:pPr>
            <a:r>
              <a:rPr lang="en-US" sz="1800" dirty="0">
                <a:latin typeface="Verdana" pitchFamily="34" charset="0"/>
              </a:rPr>
              <a:t>One plan, the Crittenden Compromise, proposed new constitutional amendments, including allowing slavery in some parts of America and compensating slave holders for escaped slaves.</a:t>
            </a:r>
          </a:p>
          <a:p>
            <a:pPr marL="233363" indent="-233363" eaLnBrk="0" hangingPunct="0">
              <a:buFontTx/>
              <a:buChar char="•"/>
            </a:pPr>
            <a:r>
              <a:rPr lang="en-US" sz="1800" dirty="0">
                <a:latin typeface="Verdana" pitchFamily="34" charset="0"/>
              </a:rPr>
              <a:t>The negotiations failed, as Lincoln’s presidency was a main reason for secession. Lincoln privately opposed any extension of slavery, though he promised in his inaugural speech not to interfere with slavery where it already existed.</a:t>
            </a:r>
          </a:p>
        </p:txBody>
      </p:sp>
      <p:sp>
        <p:nvSpPr>
          <p:cNvPr id="12297" name="Rectangle 17">
            <a:hlinkClick r:id="" action="ppaction://hlinkshowjump?jump=firstslide"/>
          </p:cNvPr>
          <p:cNvSpPr>
            <a:spLocks noChangeArrowheads="1"/>
          </p:cNvSpPr>
          <p:nvPr/>
        </p:nvSpPr>
        <p:spPr bwMode="auto">
          <a:xfrm>
            <a:off x="6934200" y="6019800"/>
            <a:ext cx="609600" cy="838200"/>
          </a:xfrm>
          <a:prstGeom prst="rect">
            <a:avLst/>
          </a:prstGeom>
          <a:no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latin typeface="Playbill" pitchFamily="82" charset="0"/>
              </a:rPr>
              <a:t>The Civil War…Strengths and Weaknesses</a:t>
            </a:r>
          </a:p>
        </p:txBody>
      </p:sp>
      <p:graphicFrame>
        <p:nvGraphicFramePr>
          <p:cNvPr id="4" name="Table Placeholder 3"/>
          <p:cNvGraphicFramePr>
            <a:graphicFrameLocks noGrp="1"/>
          </p:cNvGraphicFramePr>
          <p:nvPr>
            <p:ph type="tbl" idx="1"/>
          </p:nvPr>
        </p:nvGraphicFramePr>
        <p:xfrm>
          <a:off x="457200" y="1600200"/>
          <a:ext cx="8229600" cy="41198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Strengths</a:t>
                      </a:r>
                      <a:endParaRPr lang="en-US" dirty="0"/>
                    </a:p>
                  </a:txBody>
                  <a:tcPr>
                    <a:solidFill>
                      <a:schemeClr val="accent4"/>
                    </a:solidFill>
                  </a:tcPr>
                </a:tc>
                <a:tc>
                  <a:txBody>
                    <a:bodyPr/>
                    <a:lstStyle/>
                    <a:p>
                      <a:pPr algn="ctr"/>
                      <a:r>
                        <a:rPr lang="en-US" dirty="0" smtClean="0"/>
                        <a:t>Weaknesses</a:t>
                      </a:r>
                      <a:endParaRPr lang="en-US" dirty="0"/>
                    </a:p>
                  </a:txBody>
                  <a:tcPr>
                    <a:solidFill>
                      <a:schemeClr val="accent4"/>
                    </a:solidFill>
                  </a:tcPr>
                </a:tc>
              </a:tr>
              <a:tr h="370840">
                <a:tc>
                  <a:txBody>
                    <a:bodyPr/>
                    <a:lstStyle/>
                    <a:p>
                      <a:pPr algn="l"/>
                      <a:r>
                        <a:rPr lang="en-US" dirty="0" smtClean="0"/>
                        <a:t>Union:</a:t>
                      </a:r>
                    </a:p>
                    <a:p>
                      <a:pPr marL="342900" indent="-342900" algn="l">
                        <a:buFont typeface="+mj-lt"/>
                        <a:buAutoNum type="arabicPeriod"/>
                      </a:pPr>
                      <a:r>
                        <a:rPr lang="en-US" dirty="0" smtClean="0"/>
                        <a:t>Large Population</a:t>
                      </a:r>
                    </a:p>
                    <a:p>
                      <a:pPr marL="342900" indent="-342900" algn="l">
                        <a:buFont typeface="+mj-lt"/>
                        <a:buAutoNum type="arabicPeriod"/>
                      </a:pPr>
                      <a:r>
                        <a:rPr lang="en-US" dirty="0" smtClean="0"/>
                        <a:t>Industry</a:t>
                      </a:r>
                      <a:r>
                        <a:rPr lang="en-US" baseline="0" dirty="0" smtClean="0"/>
                        <a:t> and Manufacturing</a:t>
                      </a:r>
                    </a:p>
                    <a:p>
                      <a:pPr marL="342900" indent="-342900" algn="l">
                        <a:buFont typeface="+mj-lt"/>
                        <a:buAutoNum type="arabicPeriod"/>
                      </a:pPr>
                      <a:r>
                        <a:rPr lang="en-US" baseline="0" dirty="0" smtClean="0"/>
                        <a:t>Agriculture</a:t>
                      </a:r>
                    </a:p>
                    <a:p>
                      <a:pPr marL="342900" indent="-342900" algn="l">
                        <a:buFont typeface="+mj-lt"/>
                        <a:buAutoNum type="arabicPeriod"/>
                      </a:pPr>
                      <a:r>
                        <a:rPr lang="en-US" baseline="0" dirty="0" smtClean="0"/>
                        <a:t>Naval Power</a:t>
                      </a:r>
                    </a:p>
                    <a:p>
                      <a:pPr marL="342900" indent="-342900" algn="l">
                        <a:buFont typeface="+mj-lt"/>
                        <a:buAutoNum type="arabicPeriod"/>
                      </a:pPr>
                      <a:r>
                        <a:rPr lang="en-US" baseline="0" dirty="0" smtClean="0"/>
                        <a:t>Established System of Government</a:t>
                      </a:r>
                    </a:p>
                    <a:p>
                      <a:pPr marL="342900" indent="-342900" algn="l">
                        <a:buFont typeface="+mj-lt"/>
                        <a:buAutoNum type="arabicPeriod"/>
                      </a:pPr>
                      <a:r>
                        <a:rPr lang="en-US" baseline="0" dirty="0" smtClean="0"/>
                        <a:t>Weapons, Food, and Supplies</a:t>
                      </a:r>
                      <a:endParaRPr lang="en-US" dirty="0"/>
                    </a:p>
                  </a:txBody>
                  <a:tcPr/>
                </a:tc>
                <a:tc>
                  <a:txBody>
                    <a:bodyPr/>
                    <a:lstStyle/>
                    <a:p>
                      <a:pPr algn="l"/>
                      <a:r>
                        <a:rPr lang="en-US" dirty="0" smtClean="0"/>
                        <a:t>Union:</a:t>
                      </a:r>
                    </a:p>
                    <a:p>
                      <a:pPr marL="342900" indent="-342900" algn="l">
                        <a:buFont typeface="+mj-lt"/>
                        <a:buAutoNum type="arabicPeriod"/>
                      </a:pPr>
                      <a:r>
                        <a:rPr lang="en-US" dirty="0" smtClean="0"/>
                        <a:t>No unifying</a:t>
                      </a:r>
                      <a:r>
                        <a:rPr lang="en-US" baseline="0" dirty="0" smtClean="0"/>
                        <a:t> cause to fight for</a:t>
                      </a:r>
                    </a:p>
                    <a:p>
                      <a:pPr marL="342900" indent="-342900" algn="l">
                        <a:buFont typeface="+mj-lt"/>
                        <a:buAutoNum type="arabicPeriod"/>
                      </a:pPr>
                      <a:r>
                        <a:rPr lang="en-US" baseline="0" dirty="0" smtClean="0"/>
                        <a:t>Inexperienced Military Leaders</a:t>
                      </a:r>
                    </a:p>
                    <a:p>
                      <a:pPr marL="342900" indent="-342900" algn="l">
                        <a:buFont typeface="+mj-lt"/>
                        <a:buAutoNum type="arabicPeriod"/>
                      </a:pPr>
                      <a:r>
                        <a:rPr lang="en-US" baseline="0" dirty="0" smtClean="0"/>
                        <a:t>Had to invade the South</a:t>
                      </a:r>
                    </a:p>
                    <a:p>
                      <a:pPr marL="342900" indent="-342900" algn="l">
                        <a:buFont typeface="+mj-lt"/>
                        <a:buAutoNum type="arabicPeriod"/>
                      </a:pPr>
                      <a:r>
                        <a:rPr lang="en-US" dirty="0" smtClean="0"/>
                        <a:t>Opposition to the War</a:t>
                      </a:r>
                      <a:endParaRPr lang="en-US" dirty="0"/>
                    </a:p>
                  </a:txBody>
                  <a:tcPr/>
                </a:tc>
              </a:tr>
              <a:tr h="370840">
                <a:tc>
                  <a:txBody>
                    <a:bodyPr/>
                    <a:lstStyle/>
                    <a:p>
                      <a:pPr algn="l"/>
                      <a:r>
                        <a:rPr lang="en-US" dirty="0" smtClean="0"/>
                        <a:t>Confederate:</a:t>
                      </a:r>
                    </a:p>
                    <a:p>
                      <a:pPr marL="342900" indent="-342900" algn="l">
                        <a:buFont typeface="+mj-lt"/>
                        <a:buAutoNum type="arabicPeriod"/>
                      </a:pPr>
                      <a:r>
                        <a:rPr lang="en-US" dirty="0" smtClean="0"/>
                        <a:t>Multiple Causes</a:t>
                      </a:r>
                      <a:r>
                        <a:rPr lang="en-US" baseline="0" dirty="0" smtClean="0"/>
                        <a:t> to Fight for</a:t>
                      </a:r>
                    </a:p>
                    <a:p>
                      <a:pPr marL="342900" indent="-342900" algn="l">
                        <a:buFont typeface="+mj-lt"/>
                        <a:buAutoNum type="arabicPeriod"/>
                      </a:pPr>
                      <a:r>
                        <a:rPr lang="en-US" baseline="0" dirty="0" smtClean="0"/>
                        <a:t>Best and Brightest Military Leaders</a:t>
                      </a:r>
                    </a:p>
                    <a:p>
                      <a:pPr marL="342900" indent="-342900" algn="l">
                        <a:buFont typeface="+mj-lt"/>
                        <a:buAutoNum type="arabicPeriod"/>
                      </a:pPr>
                      <a:r>
                        <a:rPr lang="en-US" baseline="0" dirty="0" smtClean="0"/>
                        <a:t>Strong Militia and Military tradition in the South</a:t>
                      </a:r>
                    </a:p>
                    <a:p>
                      <a:pPr marL="342900" indent="-342900" algn="l">
                        <a:buFont typeface="+mj-lt"/>
                        <a:buAutoNum type="arabicPeriod"/>
                      </a:pPr>
                      <a:r>
                        <a:rPr lang="en-US" baseline="0" dirty="0" smtClean="0"/>
                        <a:t>Defending their own Soil</a:t>
                      </a:r>
                      <a:endParaRPr lang="en-US" dirty="0"/>
                    </a:p>
                  </a:txBody>
                  <a:tcPr/>
                </a:tc>
                <a:tc>
                  <a:txBody>
                    <a:bodyPr/>
                    <a:lstStyle/>
                    <a:p>
                      <a:pPr algn="l"/>
                      <a:r>
                        <a:rPr lang="en-US" dirty="0" smtClean="0"/>
                        <a:t>Confederate:</a:t>
                      </a:r>
                    </a:p>
                    <a:p>
                      <a:pPr marL="342900" indent="-342900" algn="l">
                        <a:buFont typeface="+mj-lt"/>
                        <a:buAutoNum type="arabicPeriod"/>
                      </a:pPr>
                      <a:r>
                        <a:rPr lang="en-US" dirty="0" smtClean="0"/>
                        <a:t>Lack industrial</a:t>
                      </a:r>
                      <a:r>
                        <a:rPr lang="en-US" baseline="0" dirty="0" smtClean="0"/>
                        <a:t> production</a:t>
                      </a:r>
                    </a:p>
                    <a:p>
                      <a:pPr marL="342900" indent="-342900" algn="l">
                        <a:buFont typeface="+mj-lt"/>
                        <a:buAutoNum type="arabicPeriod"/>
                      </a:pPr>
                      <a:r>
                        <a:rPr lang="en-US" baseline="0" dirty="0" smtClean="0"/>
                        <a:t>Limited population—could not arm slaves</a:t>
                      </a:r>
                    </a:p>
                    <a:p>
                      <a:pPr marL="342900" indent="-342900" algn="l">
                        <a:buFont typeface="+mj-lt"/>
                        <a:buAutoNum type="arabicPeriod"/>
                      </a:pPr>
                      <a:r>
                        <a:rPr lang="en-US" baseline="0" dirty="0" smtClean="0"/>
                        <a:t>No help from abroad—Europe was anti-slavery</a:t>
                      </a:r>
                      <a:endParaRPr lang="en-US"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r>
              <a:rPr lang="en-US" dirty="0" smtClean="0">
                <a:latin typeface="Playbill" pitchFamily="82" charset="0"/>
              </a:rPr>
              <a:t>THE CIVIL WAR…Early Battles</a:t>
            </a:r>
          </a:p>
        </p:txBody>
      </p:sp>
      <p:graphicFrame>
        <p:nvGraphicFramePr>
          <p:cNvPr id="4" name="Table Placeholder 3"/>
          <p:cNvGraphicFramePr>
            <a:graphicFrameLocks noGrp="1"/>
          </p:cNvGraphicFramePr>
          <p:nvPr>
            <p:ph type="tbl" idx="1"/>
          </p:nvPr>
        </p:nvGraphicFramePr>
        <p:xfrm>
          <a:off x="457200" y="1066800"/>
          <a:ext cx="8229600" cy="53949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u="sng" dirty="0" smtClean="0">
                          <a:solidFill>
                            <a:schemeClr val="tx1"/>
                          </a:solidFill>
                        </a:rPr>
                        <a:t>Ft. Sumter—4/12-13/1861</a:t>
                      </a:r>
                    </a:p>
                    <a:p>
                      <a:pPr marL="342900" indent="-342900">
                        <a:buFont typeface="+mj-lt"/>
                        <a:buAutoNum type="arabicPeriod"/>
                      </a:pPr>
                      <a:r>
                        <a:rPr lang="en-US" dirty="0" smtClean="0">
                          <a:solidFill>
                            <a:schemeClr val="tx1"/>
                          </a:solidFill>
                        </a:rPr>
                        <a:t>Buchanan</a:t>
                      </a:r>
                      <a:r>
                        <a:rPr lang="en-US" baseline="0" dirty="0" smtClean="0">
                          <a:solidFill>
                            <a:schemeClr val="tx1"/>
                          </a:solidFill>
                        </a:rPr>
                        <a:t> down-sized the US Army right up to the end of his Presidency</a:t>
                      </a:r>
                    </a:p>
                    <a:p>
                      <a:pPr marL="342900" indent="-342900">
                        <a:buFont typeface="+mj-lt"/>
                        <a:buAutoNum type="arabicPeriod"/>
                      </a:pPr>
                      <a:r>
                        <a:rPr lang="en-US" baseline="0" dirty="0" smtClean="0">
                          <a:solidFill>
                            <a:schemeClr val="tx1"/>
                          </a:solidFill>
                        </a:rPr>
                        <a:t>No troops were sent to hold Southern forts</a:t>
                      </a:r>
                    </a:p>
                    <a:p>
                      <a:pPr marL="342900" indent="-342900">
                        <a:buFont typeface="+mj-lt"/>
                        <a:buAutoNum type="arabicPeriod"/>
                      </a:pPr>
                      <a:r>
                        <a:rPr lang="en-US" baseline="0" dirty="0" smtClean="0">
                          <a:solidFill>
                            <a:schemeClr val="tx1"/>
                          </a:solidFill>
                        </a:rPr>
                        <a:t>SC militia opened fire on the fort before Lincoln could rescue it</a:t>
                      </a:r>
                    </a:p>
                    <a:p>
                      <a:pPr marL="342900" indent="-342900">
                        <a:buFont typeface="+mj-lt"/>
                        <a:buAutoNum type="arabicPeriod"/>
                      </a:pPr>
                      <a:r>
                        <a:rPr lang="en-US" baseline="0" dirty="0" smtClean="0">
                          <a:solidFill>
                            <a:schemeClr val="tx1"/>
                          </a:solidFill>
                        </a:rPr>
                        <a:t>Major Anderson surrendered the fort to save his troops</a:t>
                      </a:r>
                      <a:endParaRPr lang="en-US" dirty="0" smtClean="0">
                        <a:solidFill>
                          <a:schemeClr val="tx1"/>
                        </a:solidFill>
                      </a:endParaRPr>
                    </a:p>
                  </a:txBody>
                  <a:tcPr/>
                </a:tc>
                <a:tc>
                  <a:txBody>
                    <a:bodyPr/>
                    <a:lstStyle/>
                    <a:p>
                      <a:pPr algn="ctr"/>
                      <a:r>
                        <a:rPr lang="en-US" u="sng" dirty="0" smtClean="0">
                          <a:solidFill>
                            <a:schemeClr val="tx1"/>
                          </a:solidFill>
                        </a:rPr>
                        <a:t>Ft.</a:t>
                      </a:r>
                      <a:r>
                        <a:rPr lang="en-US" u="sng" baseline="0" dirty="0" smtClean="0">
                          <a:solidFill>
                            <a:schemeClr val="tx1"/>
                          </a:solidFill>
                        </a:rPr>
                        <a:t> Donelson—2/1862</a:t>
                      </a:r>
                    </a:p>
                    <a:p>
                      <a:pPr marL="342900" indent="-342900">
                        <a:buFont typeface="+mj-lt"/>
                        <a:buAutoNum type="arabicPeriod"/>
                      </a:pPr>
                      <a:r>
                        <a:rPr lang="en-US" baseline="0" dirty="0" smtClean="0">
                          <a:solidFill>
                            <a:schemeClr val="tx1"/>
                          </a:solidFill>
                        </a:rPr>
                        <a:t>Confederate fort that controlled the Tennessee and Cumberland Rivers</a:t>
                      </a:r>
                    </a:p>
                    <a:p>
                      <a:pPr marL="342900" indent="-342900">
                        <a:buFont typeface="+mj-lt"/>
                        <a:buAutoNum type="arabicPeriod"/>
                      </a:pPr>
                      <a:r>
                        <a:rPr lang="en-US" baseline="0" dirty="0" smtClean="0">
                          <a:solidFill>
                            <a:schemeClr val="tx1"/>
                          </a:solidFill>
                        </a:rPr>
                        <a:t>Taken by US forces commanded by Gen. Grant</a:t>
                      </a:r>
                    </a:p>
                    <a:p>
                      <a:pPr marL="342900" indent="-342900">
                        <a:buFont typeface="+mj-lt"/>
                        <a:buAutoNum type="arabicPeriod"/>
                      </a:pPr>
                      <a:r>
                        <a:rPr lang="en-US" baseline="0" dirty="0" smtClean="0">
                          <a:solidFill>
                            <a:schemeClr val="tx1"/>
                          </a:solidFill>
                        </a:rPr>
                        <a:t>Makes it difficult for CSA to hold onto Tennessee</a:t>
                      </a:r>
                    </a:p>
                    <a:p>
                      <a:pPr marL="342900" indent="-342900">
                        <a:buFont typeface="+mj-lt"/>
                        <a:buAutoNum type="arabicPeriod"/>
                      </a:pPr>
                      <a:r>
                        <a:rPr lang="en-US" baseline="0" dirty="0" smtClean="0">
                          <a:solidFill>
                            <a:schemeClr val="tx1"/>
                          </a:solidFill>
                        </a:rPr>
                        <a:t>Grant emerges as a hero</a:t>
                      </a:r>
                      <a:endParaRPr lang="en-US" dirty="0">
                        <a:solidFill>
                          <a:schemeClr val="tx1"/>
                        </a:solidFill>
                      </a:endParaRPr>
                    </a:p>
                  </a:txBody>
                  <a:tcPr/>
                </a:tc>
              </a:tr>
              <a:tr h="370840">
                <a:tc>
                  <a:txBody>
                    <a:bodyPr/>
                    <a:lstStyle/>
                    <a:p>
                      <a:pPr algn="ctr"/>
                      <a:r>
                        <a:rPr lang="en-US" b="1" u="sng" dirty="0" smtClean="0">
                          <a:solidFill>
                            <a:schemeClr val="tx1"/>
                          </a:solidFill>
                          <a:latin typeface="+mn-lt"/>
                        </a:rPr>
                        <a:t>1</a:t>
                      </a:r>
                      <a:r>
                        <a:rPr lang="en-US" b="1" u="sng" baseline="30000" dirty="0" smtClean="0">
                          <a:solidFill>
                            <a:schemeClr val="tx1"/>
                          </a:solidFill>
                          <a:latin typeface="+mn-lt"/>
                        </a:rPr>
                        <a:t>st</a:t>
                      </a:r>
                      <a:r>
                        <a:rPr lang="en-US" b="1" u="sng" dirty="0" smtClean="0">
                          <a:solidFill>
                            <a:schemeClr val="tx1"/>
                          </a:solidFill>
                          <a:latin typeface="+mn-lt"/>
                        </a:rPr>
                        <a:t> </a:t>
                      </a:r>
                      <a:r>
                        <a:rPr lang="en-US" b="1" u="sng" baseline="0" dirty="0" smtClean="0">
                          <a:solidFill>
                            <a:schemeClr val="tx1"/>
                          </a:solidFill>
                          <a:latin typeface="+mn-lt"/>
                        </a:rPr>
                        <a:t>Battle of Bull Run—7/21/1861</a:t>
                      </a:r>
                    </a:p>
                    <a:p>
                      <a:pPr marL="342900" indent="-342900">
                        <a:buFont typeface="+mj-lt"/>
                        <a:buAutoNum type="arabicPeriod"/>
                      </a:pPr>
                      <a:r>
                        <a:rPr lang="en-US" b="1" baseline="0" dirty="0" smtClean="0">
                          <a:solidFill>
                            <a:schemeClr val="tx1"/>
                          </a:solidFill>
                          <a:latin typeface="+mn-lt"/>
                        </a:rPr>
                        <a:t>1</a:t>
                      </a:r>
                      <a:r>
                        <a:rPr lang="en-US" b="1" baseline="30000" dirty="0" smtClean="0">
                          <a:solidFill>
                            <a:schemeClr val="tx1"/>
                          </a:solidFill>
                          <a:latin typeface="+mn-lt"/>
                        </a:rPr>
                        <a:t>st</a:t>
                      </a:r>
                      <a:r>
                        <a:rPr lang="en-US" b="1" baseline="0" dirty="0" smtClean="0">
                          <a:solidFill>
                            <a:schemeClr val="tx1"/>
                          </a:solidFill>
                          <a:latin typeface="+mn-lt"/>
                        </a:rPr>
                        <a:t> Major Battle of the Civil War</a:t>
                      </a:r>
                    </a:p>
                    <a:p>
                      <a:pPr marL="342900" indent="-342900">
                        <a:buFont typeface="+mj-lt"/>
                        <a:buAutoNum type="arabicPeriod"/>
                      </a:pPr>
                      <a:r>
                        <a:rPr lang="en-US" b="1" baseline="0" dirty="0" smtClean="0">
                          <a:solidFill>
                            <a:schemeClr val="tx1"/>
                          </a:solidFill>
                          <a:latin typeface="+mn-lt"/>
                        </a:rPr>
                        <a:t>Spectators followed both armies to watch the battle</a:t>
                      </a:r>
                    </a:p>
                    <a:p>
                      <a:pPr marL="342900" indent="-342900">
                        <a:buFont typeface="+mj-lt"/>
                        <a:buAutoNum type="arabicPeriod"/>
                      </a:pPr>
                      <a:r>
                        <a:rPr lang="en-US" b="1" baseline="0" dirty="0" smtClean="0">
                          <a:solidFill>
                            <a:schemeClr val="tx1"/>
                          </a:solidFill>
                          <a:latin typeface="+mn-lt"/>
                        </a:rPr>
                        <a:t>Neither army was experienced</a:t>
                      </a:r>
                    </a:p>
                    <a:p>
                      <a:pPr marL="342900" indent="-342900">
                        <a:buFont typeface="+mj-lt"/>
                        <a:buAutoNum type="arabicPeriod"/>
                      </a:pPr>
                      <a:r>
                        <a:rPr lang="en-US" b="1" baseline="0" dirty="0" smtClean="0">
                          <a:solidFill>
                            <a:schemeClr val="tx1"/>
                          </a:solidFill>
                          <a:latin typeface="+mn-lt"/>
                        </a:rPr>
                        <a:t>CSA forces were able to gain an advantage—Stonewall Jackson</a:t>
                      </a:r>
                    </a:p>
                    <a:p>
                      <a:pPr marL="342900" indent="-342900">
                        <a:buFont typeface="+mj-lt"/>
                        <a:buAutoNum type="arabicPeriod"/>
                      </a:pPr>
                      <a:r>
                        <a:rPr lang="en-US" b="1" dirty="0" smtClean="0">
                          <a:solidFill>
                            <a:schemeClr val="tx1"/>
                          </a:solidFill>
                          <a:latin typeface="+mn-lt"/>
                        </a:rPr>
                        <a:t>US forces</a:t>
                      </a:r>
                      <a:r>
                        <a:rPr lang="en-US" b="1" baseline="0" dirty="0" smtClean="0">
                          <a:solidFill>
                            <a:schemeClr val="tx1"/>
                          </a:solidFill>
                          <a:latin typeface="+mn-lt"/>
                        </a:rPr>
                        <a:t> retreated in chaos</a:t>
                      </a:r>
                      <a:endParaRPr lang="en-US" b="1" dirty="0">
                        <a:solidFill>
                          <a:schemeClr val="tx1"/>
                        </a:solidFill>
                        <a:latin typeface="+mn-lt"/>
                      </a:endParaRPr>
                    </a:p>
                  </a:txBody>
                  <a:tcPr/>
                </a:tc>
                <a:tc>
                  <a:txBody>
                    <a:bodyPr/>
                    <a:lstStyle/>
                    <a:p>
                      <a:pPr algn="ctr"/>
                      <a:r>
                        <a:rPr lang="en-US" b="1" u="sng" dirty="0" smtClean="0">
                          <a:solidFill>
                            <a:schemeClr val="tx1"/>
                          </a:solidFill>
                        </a:rPr>
                        <a:t>The Battle of Shiloh—4/6-7/1862</a:t>
                      </a:r>
                    </a:p>
                    <a:p>
                      <a:pPr marL="342900" indent="-342900" algn="l">
                        <a:buFont typeface="+mj-lt"/>
                        <a:buAutoNum type="arabicPeriod"/>
                      </a:pPr>
                      <a:r>
                        <a:rPr lang="en-US" b="1" u="none" dirty="0" smtClean="0">
                          <a:solidFill>
                            <a:schemeClr val="tx1"/>
                          </a:solidFill>
                        </a:rPr>
                        <a:t>US forces (Grant) were pushing CSA forces out of TN and into MS</a:t>
                      </a:r>
                    </a:p>
                    <a:p>
                      <a:pPr marL="342900" indent="-342900" algn="l">
                        <a:buFont typeface="+mj-lt"/>
                        <a:buAutoNum type="arabicPeriod"/>
                      </a:pPr>
                      <a:r>
                        <a:rPr lang="en-US" b="1" u="none" dirty="0" smtClean="0">
                          <a:solidFill>
                            <a:schemeClr val="tx1"/>
                          </a:solidFill>
                        </a:rPr>
                        <a:t>CSA forces met them near Corinth,</a:t>
                      </a:r>
                      <a:r>
                        <a:rPr lang="en-US" b="1" u="none" baseline="0" dirty="0" smtClean="0">
                          <a:solidFill>
                            <a:schemeClr val="tx1"/>
                          </a:solidFill>
                        </a:rPr>
                        <a:t> MS</a:t>
                      </a:r>
                    </a:p>
                    <a:p>
                      <a:pPr marL="342900" indent="-342900" algn="l">
                        <a:buFont typeface="+mj-lt"/>
                        <a:buAutoNum type="arabicPeriod"/>
                      </a:pPr>
                      <a:r>
                        <a:rPr lang="en-US" b="1" u="none" baseline="0" dirty="0" smtClean="0">
                          <a:solidFill>
                            <a:schemeClr val="tx1"/>
                          </a:solidFill>
                        </a:rPr>
                        <a:t>Costly US victory—24,000 total casualties—Grant is re-assigned</a:t>
                      </a:r>
                    </a:p>
                    <a:p>
                      <a:pPr marL="342900" indent="-342900" algn="l">
                        <a:buFont typeface="+mj-lt"/>
                        <a:buAutoNum type="arabicPeriod"/>
                      </a:pPr>
                      <a:r>
                        <a:rPr lang="en-US" b="1" u="none" baseline="0" dirty="0" smtClean="0">
                          <a:solidFill>
                            <a:schemeClr val="tx1"/>
                          </a:solidFill>
                        </a:rPr>
                        <a:t>CSA loses Gen. A.S. Johnston</a:t>
                      </a: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laybill" pitchFamily="82" charset="0"/>
              </a:rPr>
              <a:t>Battle of Shiloh—Day One</a:t>
            </a:r>
            <a:endParaRPr lang="en-US" dirty="0">
              <a:latin typeface="Playbill" pitchFamily="82" charset="0"/>
            </a:endParaRPr>
          </a:p>
        </p:txBody>
      </p:sp>
      <p:pic>
        <p:nvPicPr>
          <p:cNvPr id="1026" name="Picture 2" descr="http://upload.wikimedia.org/wikipedia/commons/thumb/f/fa/Shiloh_Battle_Apr6pm.png/442px-Shiloh_Battle_Apr6pm.png"/>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399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24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laybill" pitchFamily="82" charset="0"/>
              </a:rPr>
              <a:t>Battle of Shiloh—Day Two</a:t>
            </a:r>
            <a:endParaRPr lang="en-US" dirty="0">
              <a:latin typeface="Playbill" pitchFamily="82" charset="0"/>
            </a:endParaRPr>
          </a:p>
        </p:txBody>
      </p:sp>
      <p:pic>
        <p:nvPicPr>
          <p:cNvPr id="2050" name="Picture 2" descr="http://upload.wikimedia.org/wikipedia/commons/thumb/b/b4/Shiloh_Battle_Apr7.png/300px-Shiloh_Battle_Apr7.png"/>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83919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641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
            <a:ext cx="8229600" cy="1143000"/>
          </a:xfrm>
        </p:spPr>
        <p:txBody>
          <a:bodyPr/>
          <a:lstStyle/>
          <a:p>
            <a:r>
              <a:rPr lang="en-US" dirty="0" smtClean="0">
                <a:latin typeface="Playbill" pitchFamily="82" charset="0"/>
              </a:rPr>
              <a:t>The Civil War…The Peninsula and Antietam</a:t>
            </a:r>
          </a:p>
        </p:txBody>
      </p:sp>
      <p:graphicFrame>
        <p:nvGraphicFramePr>
          <p:cNvPr id="4" name="Table Placeholder 3"/>
          <p:cNvGraphicFramePr>
            <a:graphicFrameLocks noGrp="1"/>
          </p:cNvGraphicFramePr>
          <p:nvPr>
            <p:ph type="tbl" idx="1"/>
          </p:nvPr>
        </p:nvGraphicFramePr>
        <p:xfrm>
          <a:off x="457200" y="1066800"/>
          <a:ext cx="8229600" cy="5486400"/>
        </p:xfrm>
        <a:graphic>
          <a:graphicData uri="http://schemas.openxmlformats.org/drawingml/2006/table">
            <a:tbl>
              <a:tblPr firstRow="1" bandRow="1">
                <a:tableStyleId>{5C22544A-7EE6-4342-B048-85BDC9FD1C3A}</a:tableStyleId>
              </a:tblPr>
              <a:tblGrid>
                <a:gridCol w="8229600"/>
              </a:tblGrid>
              <a:tr h="370840">
                <a:tc>
                  <a:txBody>
                    <a:bodyPr/>
                    <a:lstStyle/>
                    <a:p>
                      <a:r>
                        <a:rPr lang="en-US" dirty="0" smtClean="0">
                          <a:solidFill>
                            <a:schemeClr val="tx1"/>
                          </a:solidFill>
                        </a:rPr>
                        <a:t>General McClellan</a:t>
                      </a:r>
                    </a:p>
                    <a:p>
                      <a:pPr marL="342900" indent="-342900">
                        <a:buFont typeface="+mj-lt"/>
                        <a:buAutoNum type="arabicPeriod"/>
                      </a:pPr>
                      <a:r>
                        <a:rPr lang="en-US" dirty="0" smtClean="0">
                          <a:solidFill>
                            <a:schemeClr val="tx1"/>
                          </a:solidFill>
                        </a:rPr>
                        <a:t>Given command</a:t>
                      </a:r>
                      <a:r>
                        <a:rPr lang="en-US" baseline="0" dirty="0" smtClean="0">
                          <a:solidFill>
                            <a:schemeClr val="tx1"/>
                          </a:solidFill>
                        </a:rPr>
                        <a:t> of the US Army in the east in 1861 after Bull Run</a:t>
                      </a:r>
                    </a:p>
                    <a:p>
                      <a:pPr marL="342900" indent="-342900">
                        <a:buFont typeface="+mj-lt"/>
                        <a:buAutoNum type="arabicPeriod"/>
                      </a:pPr>
                      <a:r>
                        <a:rPr lang="en-US" baseline="0" dirty="0" smtClean="0">
                          <a:solidFill>
                            <a:schemeClr val="tx1"/>
                          </a:solidFill>
                        </a:rPr>
                        <a:t>Skilled at developing soldiers—training and organizing</a:t>
                      </a:r>
                    </a:p>
                    <a:p>
                      <a:pPr marL="342900" indent="-342900">
                        <a:buFont typeface="+mj-lt"/>
                        <a:buAutoNum type="arabicPeriod"/>
                      </a:pPr>
                      <a:r>
                        <a:rPr lang="en-US" baseline="0" dirty="0" smtClean="0">
                          <a:solidFill>
                            <a:schemeClr val="tx1"/>
                          </a:solidFill>
                        </a:rPr>
                        <a:t>Politically ambitious—hoped to be the President some day</a:t>
                      </a:r>
                    </a:p>
                    <a:p>
                      <a:pPr marL="342900" indent="-342900">
                        <a:buFont typeface="+mj-lt"/>
                        <a:buAutoNum type="arabicPeriod"/>
                      </a:pPr>
                      <a:r>
                        <a:rPr lang="en-US" baseline="0" dirty="0" smtClean="0">
                          <a:solidFill>
                            <a:schemeClr val="tx1"/>
                          </a:solidFill>
                        </a:rPr>
                        <a:t>Braggart—Self-centered—Did not take orders very well</a:t>
                      </a:r>
                    </a:p>
                    <a:p>
                      <a:pPr marL="342900" indent="-342900">
                        <a:buFont typeface="+mj-lt"/>
                        <a:buAutoNum type="arabicPeriod"/>
                      </a:pPr>
                      <a:r>
                        <a:rPr lang="en-US" baseline="0" dirty="0" smtClean="0">
                          <a:solidFill>
                            <a:schemeClr val="tx1"/>
                          </a:solidFill>
                        </a:rPr>
                        <a:t>Feared risking his forces in major battles—paranoid</a:t>
                      </a:r>
                      <a:endParaRPr lang="en-US" dirty="0">
                        <a:solidFill>
                          <a:schemeClr val="tx1"/>
                        </a:solidFill>
                      </a:endParaRPr>
                    </a:p>
                  </a:txBody>
                  <a:tcPr>
                    <a:solidFill>
                      <a:schemeClr val="accent3">
                        <a:lumMod val="85000"/>
                      </a:schemeClr>
                    </a:solidFill>
                  </a:tcPr>
                </a:tc>
              </a:tr>
              <a:tr h="370840">
                <a:tc>
                  <a:txBody>
                    <a:bodyPr/>
                    <a:lstStyle/>
                    <a:p>
                      <a:r>
                        <a:rPr lang="en-US" b="1" dirty="0" smtClean="0">
                          <a:solidFill>
                            <a:schemeClr val="tx1"/>
                          </a:solidFill>
                        </a:rPr>
                        <a:t>The</a:t>
                      </a:r>
                      <a:r>
                        <a:rPr lang="en-US" b="1" baseline="0" dirty="0" smtClean="0">
                          <a:solidFill>
                            <a:schemeClr val="tx1"/>
                          </a:solidFill>
                        </a:rPr>
                        <a:t> Peninsula Campaign—Northern Virginia—3-6/1862</a:t>
                      </a:r>
                    </a:p>
                    <a:p>
                      <a:pPr marL="342900" indent="-342900">
                        <a:buFont typeface="+mj-lt"/>
                        <a:buAutoNum type="arabicPeriod"/>
                      </a:pPr>
                      <a:r>
                        <a:rPr lang="en-US" b="1" baseline="0" dirty="0" smtClean="0">
                          <a:solidFill>
                            <a:schemeClr val="tx1"/>
                          </a:solidFill>
                        </a:rPr>
                        <a:t>McClellan faced a reorganized CSA Army led by Robert E. Lee</a:t>
                      </a:r>
                    </a:p>
                    <a:p>
                      <a:pPr marL="342900" indent="-342900">
                        <a:buFont typeface="+mj-lt"/>
                        <a:buAutoNum type="arabicPeriod"/>
                      </a:pPr>
                      <a:r>
                        <a:rPr lang="en-US" b="1" baseline="0" dirty="0" smtClean="0">
                          <a:solidFill>
                            <a:schemeClr val="tx1"/>
                          </a:solidFill>
                        </a:rPr>
                        <a:t>Lee used McClellan’s paranoia against him and kept him away from the CSA capitol at Richmond—Gen. Magruder (CSA)</a:t>
                      </a:r>
                    </a:p>
                    <a:p>
                      <a:pPr marL="342900" indent="-342900">
                        <a:buFont typeface="+mj-lt"/>
                        <a:buAutoNum type="arabicPeriod"/>
                      </a:pPr>
                      <a:r>
                        <a:rPr lang="en-US" b="1" baseline="0" dirty="0" smtClean="0">
                          <a:solidFill>
                            <a:schemeClr val="tx1"/>
                          </a:solidFill>
                        </a:rPr>
                        <a:t>McClellan’s mismanagement turned a series of potential victories into a series of disappointing draws and losses</a:t>
                      </a:r>
                    </a:p>
                    <a:p>
                      <a:pPr marL="342900" indent="-342900">
                        <a:buFont typeface="+mj-lt"/>
                        <a:buAutoNum type="arabicPeriod"/>
                      </a:pPr>
                      <a:r>
                        <a:rPr lang="en-US" b="1" baseline="0" dirty="0" smtClean="0">
                          <a:solidFill>
                            <a:schemeClr val="tx1"/>
                          </a:solidFill>
                        </a:rPr>
                        <a:t>Lincoln fires McClellan—is forced to re-appoint him after Gen. Pope failed at 2</a:t>
                      </a:r>
                      <a:r>
                        <a:rPr lang="en-US" b="1" baseline="30000" dirty="0" smtClean="0">
                          <a:solidFill>
                            <a:schemeClr val="tx1"/>
                          </a:solidFill>
                        </a:rPr>
                        <a:t>nd</a:t>
                      </a:r>
                      <a:r>
                        <a:rPr lang="en-US" b="1" baseline="0" dirty="0" smtClean="0">
                          <a:solidFill>
                            <a:schemeClr val="tx1"/>
                          </a:solidFill>
                        </a:rPr>
                        <a:t> Bull Run</a:t>
                      </a:r>
                      <a:endParaRPr lang="en-US" b="1" dirty="0">
                        <a:solidFill>
                          <a:schemeClr val="tx1"/>
                        </a:solidFill>
                      </a:endParaRPr>
                    </a:p>
                  </a:txBody>
                  <a:tcPr>
                    <a:solidFill>
                      <a:schemeClr val="accent3">
                        <a:lumMod val="85000"/>
                      </a:schemeClr>
                    </a:solidFill>
                  </a:tcPr>
                </a:tc>
              </a:tr>
              <a:tr h="370840">
                <a:tc>
                  <a:txBody>
                    <a:bodyPr/>
                    <a:lstStyle/>
                    <a:p>
                      <a:r>
                        <a:rPr lang="en-US" b="1" dirty="0" smtClean="0">
                          <a:solidFill>
                            <a:schemeClr val="tx1"/>
                          </a:solidFill>
                        </a:rPr>
                        <a:t>The</a:t>
                      </a:r>
                      <a:r>
                        <a:rPr lang="en-US" b="1" baseline="0" dirty="0" smtClean="0">
                          <a:solidFill>
                            <a:schemeClr val="tx1"/>
                          </a:solidFill>
                        </a:rPr>
                        <a:t> Battle of Antietam—9/17/1862—Bloodiest Day in American History</a:t>
                      </a:r>
                    </a:p>
                    <a:p>
                      <a:pPr marL="342900" indent="-342900">
                        <a:buFont typeface="+mj-lt"/>
                        <a:buAutoNum type="arabicPeriod"/>
                      </a:pPr>
                      <a:r>
                        <a:rPr lang="en-US" b="1" dirty="0" smtClean="0">
                          <a:solidFill>
                            <a:schemeClr val="tx1"/>
                          </a:solidFill>
                        </a:rPr>
                        <a:t>Lee’s CSA forces invaded Maryland</a:t>
                      </a:r>
                    </a:p>
                    <a:p>
                      <a:pPr marL="342900" indent="-342900">
                        <a:buFont typeface="+mj-lt"/>
                        <a:buAutoNum type="arabicPeriod"/>
                      </a:pPr>
                      <a:r>
                        <a:rPr lang="en-US" b="1" dirty="0" smtClean="0">
                          <a:solidFill>
                            <a:schemeClr val="tx1"/>
                          </a:solidFill>
                        </a:rPr>
                        <a:t>McClellan</a:t>
                      </a:r>
                      <a:r>
                        <a:rPr lang="en-US" b="1" baseline="0" dirty="0" smtClean="0">
                          <a:solidFill>
                            <a:schemeClr val="tx1"/>
                          </a:solidFill>
                        </a:rPr>
                        <a:t>’s US forces met them at Sharpsburg, MD—Antietam Creek</a:t>
                      </a:r>
                    </a:p>
                    <a:p>
                      <a:pPr marL="342900" indent="-342900">
                        <a:buFont typeface="+mj-lt"/>
                        <a:buAutoNum type="arabicPeriod"/>
                      </a:pPr>
                      <a:r>
                        <a:rPr lang="en-US" b="1" baseline="0" dirty="0" smtClean="0">
                          <a:solidFill>
                            <a:schemeClr val="tx1"/>
                          </a:solidFill>
                        </a:rPr>
                        <a:t>McClellan failed to capitalize on a series of opportunities to destroy Lee’s Army—Lincoln fired him for good</a:t>
                      </a:r>
                    </a:p>
                  </a:txBody>
                  <a:tcPr>
                    <a:solidFill>
                      <a:schemeClr val="accent3">
                        <a:lumMod val="85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Antietam Overview.png"/>
          <p:cNvPicPr>
            <a:picLocks noChangeAspect="1" noChangeArrowheads="1"/>
          </p:cNvPicPr>
          <p:nvPr/>
        </p:nvPicPr>
        <p:blipFill>
          <a:blip r:embed="rId2" cstate="print"/>
          <a:srcRect/>
          <a:stretch>
            <a:fillRect/>
          </a:stretch>
        </p:blipFill>
        <p:spPr bwMode="auto">
          <a:xfrm>
            <a:off x="457200" y="228600"/>
            <a:ext cx="8153400" cy="6400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5800" y="533400"/>
            <a:ext cx="7772400" cy="825500"/>
          </a:xfrm>
          <a:prstGeom prst="rect">
            <a:avLst/>
          </a:prstGeom>
          <a:noFill/>
          <a:ln w="9525">
            <a:noFill/>
            <a:miter lim="800000"/>
            <a:headEnd/>
            <a:tailEnd/>
          </a:ln>
        </p:spPr>
        <p:txBody>
          <a:bodyPr anchor="ctr"/>
          <a:lstStyle/>
          <a:p>
            <a:pPr algn="ctr"/>
            <a:endParaRPr lang="en-US" sz="3200" b="1" i="1">
              <a:solidFill>
                <a:schemeClr val="bg1"/>
              </a:solidFill>
              <a:latin typeface="Verdana" pitchFamily="34" charset="0"/>
            </a:endParaRPr>
          </a:p>
        </p:txBody>
      </p:sp>
      <p:sp>
        <p:nvSpPr>
          <p:cNvPr id="3075" name="Rectangle 3"/>
          <p:cNvSpPr>
            <a:spLocks noChangeArrowheads="1"/>
          </p:cNvSpPr>
          <p:nvPr/>
        </p:nvSpPr>
        <p:spPr bwMode="auto">
          <a:xfrm>
            <a:off x="457200" y="1219200"/>
            <a:ext cx="8224838" cy="5029200"/>
          </a:xfrm>
          <a:prstGeom prst="rect">
            <a:avLst/>
          </a:prstGeom>
          <a:solidFill>
            <a:schemeClr val="bg1">
              <a:alpha val="69000"/>
            </a:schemeClr>
          </a:solidFill>
          <a:ln w="9525">
            <a:noFill/>
            <a:miter lim="800000"/>
            <a:headEnd/>
            <a:tailEnd/>
          </a:ln>
        </p:spPr>
        <p:txBody>
          <a:bodyPr/>
          <a:lstStyle/>
          <a:p>
            <a:pPr marL="233363" indent="-233363" algn="ctr">
              <a:lnSpc>
                <a:spcPct val="110000"/>
              </a:lnSpc>
            </a:pPr>
            <a:r>
              <a:rPr lang="en-US" b="1" dirty="0">
                <a:latin typeface="Verdana" pitchFamily="34" charset="0"/>
              </a:rPr>
              <a:t>The Main Idea</a:t>
            </a:r>
          </a:p>
          <a:p>
            <a:pPr marL="233363" indent="-233363" algn="ctr"/>
            <a:r>
              <a:rPr lang="en-US" dirty="0">
                <a:latin typeface="Verdana" pitchFamily="34" charset="0"/>
              </a:rPr>
              <a:t>By 1850 the issue of slavery dominated national politics, leading to sectional divisions and, finally, the secession of the southern states.</a:t>
            </a:r>
          </a:p>
          <a:p>
            <a:pPr marL="233363" indent="-233363" algn="ctr"/>
            <a:endParaRPr lang="en-US" dirty="0">
              <a:latin typeface="Verdana" pitchFamily="34" charset="0"/>
            </a:endParaRPr>
          </a:p>
          <a:p>
            <a:pPr marL="233363" indent="-233363" algn="ctr">
              <a:lnSpc>
                <a:spcPct val="110000"/>
              </a:lnSpc>
            </a:pPr>
            <a:r>
              <a:rPr lang="en-US" b="1" dirty="0">
                <a:latin typeface="Verdana" pitchFamily="34" charset="0"/>
              </a:rPr>
              <a:t>Reading Focus</a:t>
            </a:r>
            <a:endParaRPr lang="en-US" dirty="0">
              <a:latin typeface="Verdana" pitchFamily="34" charset="0"/>
            </a:endParaRPr>
          </a:p>
          <a:p>
            <a:pPr marL="233363" indent="-233363" algn="ctr">
              <a:lnSpc>
                <a:spcPct val="10000"/>
              </a:lnSpc>
            </a:pPr>
            <a:endParaRPr lang="en-US" dirty="0">
              <a:latin typeface="Verdana" pitchFamily="34" charset="0"/>
            </a:endParaRPr>
          </a:p>
          <a:p>
            <a:pPr marL="233363" indent="-233363">
              <a:spcBef>
                <a:spcPct val="50000"/>
              </a:spcBef>
              <a:buFontTx/>
              <a:buChar char="•"/>
            </a:pPr>
            <a:r>
              <a:rPr lang="en-US" dirty="0">
                <a:latin typeface="Verdana" pitchFamily="34" charset="0"/>
              </a:rPr>
              <a:t>How did the issue of slavery influence expansion in the 1850s?</a:t>
            </a:r>
          </a:p>
          <a:p>
            <a:pPr marL="233363" indent="-233363">
              <a:spcBef>
                <a:spcPct val="50000"/>
              </a:spcBef>
              <a:buFontTx/>
              <a:buChar char="•"/>
            </a:pPr>
            <a:r>
              <a:rPr lang="en-US" dirty="0">
                <a:latin typeface="Verdana" pitchFamily="34" charset="0"/>
              </a:rPr>
              <a:t>How did other sectional conflicts influence national politics in the 1850s?</a:t>
            </a:r>
          </a:p>
          <a:p>
            <a:pPr marL="233363" indent="-233363">
              <a:spcBef>
                <a:spcPct val="50000"/>
              </a:spcBef>
              <a:buFontTx/>
              <a:buChar char="•"/>
            </a:pPr>
            <a:r>
              <a:rPr lang="en-US" dirty="0">
                <a:latin typeface="Verdana" pitchFamily="34" charset="0"/>
              </a:rPr>
              <a:t>What was Abraham Lincoln’s path to the White House?</a:t>
            </a:r>
          </a:p>
          <a:p>
            <a:pPr marL="233363" indent="-233363">
              <a:spcBef>
                <a:spcPct val="50000"/>
              </a:spcBef>
              <a:buFontTx/>
              <a:buChar char="•"/>
            </a:pPr>
            <a:r>
              <a:rPr lang="en-US" dirty="0">
                <a:latin typeface="Verdana" pitchFamily="34" charset="0"/>
              </a:rPr>
              <a:t>How and why did the South secede and form the Confederacy?</a:t>
            </a:r>
          </a:p>
        </p:txBody>
      </p:sp>
      <p:sp>
        <p:nvSpPr>
          <p:cNvPr id="3076" name="Rectangle 4"/>
          <p:cNvSpPr>
            <a:spLocks noGrp="1" noChangeArrowheads="1"/>
          </p:cNvSpPr>
          <p:nvPr>
            <p:ph type="title"/>
          </p:nvPr>
        </p:nvSpPr>
        <p:spPr>
          <a:xfrm>
            <a:off x="533400" y="457200"/>
            <a:ext cx="8077200" cy="533400"/>
          </a:xfrm>
        </p:spPr>
        <p:txBody>
          <a:bodyPr/>
          <a:lstStyle/>
          <a:p>
            <a:pPr eaLnBrk="1" hangingPunct="1"/>
            <a:r>
              <a:rPr lang="en-US" sz="4800" smtClean="0">
                <a:latin typeface="Playbill" pitchFamily="82" charset="0"/>
              </a:rPr>
              <a:t>The Nation Splits Apart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152400"/>
            <a:ext cx="8229600" cy="1143000"/>
          </a:xfrm>
        </p:spPr>
        <p:txBody>
          <a:bodyPr/>
          <a:lstStyle/>
          <a:p>
            <a:pPr eaLnBrk="1" hangingPunct="1"/>
            <a:r>
              <a:rPr lang="en-US" sz="4800" dirty="0" smtClean="0">
                <a:latin typeface="Playbill" pitchFamily="82" charset="0"/>
              </a:rPr>
              <a:t>The Civil War…After Antietam</a:t>
            </a:r>
          </a:p>
        </p:txBody>
      </p:sp>
      <p:graphicFrame>
        <p:nvGraphicFramePr>
          <p:cNvPr id="2076" name="Group 28"/>
          <p:cNvGraphicFramePr>
            <a:graphicFrameLocks noGrp="1"/>
          </p:cNvGraphicFramePr>
          <p:nvPr>
            <p:ph idx="1"/>
          </p:nvPr>
        </p:nvGraphicFramePr>
        <p:xfrm>
          <a:off x="457200" y="1295400"/>
          <a:ext cx="8229600" cy="5254752"/>
        </p:xfrm>
        <a:graphic>
          <a:graphicData uri="http://schemas.openxmlformats.org/drawingml/2006/table">
            <a:tbl>
              <a:tblPr/>
              <a:tblGrid>
                <a:gridCol w="8229600"/>
              </a:tblGrid>
              <a:tr h="452596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The Impacts: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1" i="0" u="none" strike="noStrike" cap="none" normalizeH="0" baseline="0" dirty="0" smtClean="0">
                          <a:ln>
                            <a:noFill/>
                          </a:ln>
                          <a:solidFill>
                            <a:schemeClr val="tx1"/>
                          </a:solidFill>
                          <a:effectLst/>
                          <a:latin typeface="Arial" charset="0"/>
                        </a:rPr>
                        <a:t>Emancipation Proclamation</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200" b="1" i="0" u="none" strike="noStrike" cap="none" normalizeH="0" baseline="0" dirty="0" smtClean="0">
                          <a:ln>
                            <a:noFill/>
                          </a:ln>
                          <a:solidFill>
                            <a:schemeClr val="tx1"/>
                          </a:solidFill>
                          <a:effectLst/>
                          <a:latin typeface="Arial" charset="0"/>
                        </a:rPr>
                        <a:t>Kept Britain out of the war</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200" b="1" i="0" u="none" strike="noStrike" cap="none" normalizeH="0" baseline="0" dirty="0" smtClean="0">
                          <a:ln>
                            <a:noFill/>
                          </a:ln>
                          <a:solidFill>
                            <a:schemeClr val="tx1"/>
                          </a:solidFill>
                          <a:effectLst/>
                          <a:latin typeface="Arial" charset="0"/>
                        </a:rPr>
                        <a:t>Allowed for Blacks to enlist</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200" b="1" i="0" u="none" strike="noStrike" cap="none" normalizeH="0" baseline="0" dirty="0" smtClean="0">
                          <a:ln>
                            <a:noFill/>
                          </a:ln>
                          <a:solidFill>
                            <a:schemeClr val="tx1"/>
                          </a:solidFill>
                          <a:effectLst/>
                          <a:latin typeface="Arial" charset="0"/>
                        </a:rPr>
                        <a:t>Took effect on 1/1/1863</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endParaRPr kumimoji="0" lang="en-US" sz="2200" b="1"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1" i="0" u="none" strike="noStrike" cap="none" normalizeH="0" baseline="0" dirty="0" smtClean="0">
                          <a:ln>
                            <a:noFill/>
                          </a:ln>
                          <a:solidFill>
                            <a:schemeClr val="tx1"/>
                          </a:solidFill>
                          <a:effectLst/>
                          <a:latin typeface="Arial" charset="0"/>
                        </a:rPr>
                        <a:t>Burnside replaces McClellan</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200" b="1" i="0" u="none" strike="noStrike" cap="none" normalizeH="0" baseline="0" dirty="0" smtClean="0">
                          <a:ln>
                            <a:noFill/>
                          </a:ln>
                          <a:solidFill>
                            <a:schemeClr val="tx1"/>
                          </a:solidFill>
                          <a:effectLst/>
                          <a:latin typeface="Arial" charset="0"/>
                        </a:rPr>
                        <a:t>Vowed to attack Lee as soon as possible</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200" b="1" i="0" u="none" strike="noStrike" cap="none" normalizeH="0" baseline="0" dirty="0" smtClean="0">
                          <a:ln>
                            <a:noFill/>
                          </a:ln>
                          <a:solidFill>
                            <a:schemeClr val="tx1"/>
                          </a:solidFill>
                          <a:effectLst/>
                          <a:latin typeface="Arial" charset="0"/>
                        </a:rPr>
                        <a:t>McClellan announced his plans to run for President</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endParaRPr kumimoji="0" lang="en-US" sz="2200" b="1"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1" i="0" u="none" strike="noStrike" cap="none" normalizeH="0" baseline="0" dirty="0" smtClean="0">
                          <a:ln>
                            <a:noFill/>
                          </a:ln>
                          <a:solidFill>
                            <a:schemeClr val="tx1"/>
                          </a:solidFill>
                          <a:effectLst/>
                          <a:latin typeface="Arial" charset="0"/>
                        </a:rPr>
                        <a:t>Confederate Draft ordered</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200" b="1" i="0" u="none" strike="noStrike" cap="none" normalizeH="0" baseline="0" dirty="0" smtClean="0">
                          <a:ln>
                            <a:noFill/>
                          </a:ln>
                          <a:solidFill>
                            <a:schemeClr val="tx1"/>
                          </a:solidFill>
                          <a:effectLst/>
                          <a:latin typeface="Arial" charset="0"/>
                        </a:rPr>
                        <a:t>Exempted anyone with 20+ slaves—unpopular</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200" b="1" i="0" u="none" strike="noStrike" cap="none" normalizeH="0" baseline="0" dirty="0" smtClean="0">
                          <a:ln>
                            <a:noFill/>
                          </a:ln>
                          <a:solidFill>
                            <a:schemeClr val="tx1"/>
                          </a:solidFill>
                          <a:effectLst/>
                          <a:latin typeface="Arial" charset="0"/>
                        </a:rPr>
                        <a:t>Needed troops—extended all enlistments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304800"/>
            <a:ext cx="8229600" cy="639763"/>
          </a:xfrm>
        </p:spPr>
        <p:txBody>
          <a:bodyPr/>
          <a:lstStyle/>
          <a:p>
            <a:pPr eaLnBrk="1" hangingPunct="1"/>
            <a:r>
              <a:rPr lang="en-US" dirty="0" smtClean="0">
                <a:latin typeface="Playbill" pitchFamily="82" charset="0"/>
              </a:rPr>
              <a:t>The Civil War…After Antietam (Continued)</a:t>
            </a:r>
          </a:p>
        </p:txBody>
      </p:sp>
      <p:graphicFrame>
        <p:nvGraphicFramePr>
          <p:cNvPr id="5163" name="Group 43"/>
          <p:cNvGraphicFramePr>
            <a:graphicFrameLocks noGrp="1"/>
          </p:cNvGraphicFramePr>
          <p:nvPr>
            <p:ph idx="1"/>
          </p:nvPr>
        </p:nvGraphicFramePr>
        <p:xfrm>
          <a:off x="457199" y="1143000"/>
          <a:ext cx="8153400" cy="5522976"/>
        </p:xfrm>
        <a:graphic>
          <a:graphicData uri="http://schemas.openxmlformats.org/drawingml/2006/table">
            <a:tbl>
              <a:tblPr/>
              <a:tblGrid>
                <a:gridCol w="8153400"/>
              </a:tblGrid>
              <a:tr h="5257800">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Fredericksburg—12/13/1862:</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1" i="0" u="none" strike="noStrike" cap="none" normalizeH="0" baseline="0" dirty="0" smtClean="0">
                          <a:ln>
                            <a:noFill/>
                          </a:ln>
                          <a:solidFill>
                            <a:schemeClr val="tx1"/>
                          </a:solidFill>
                          <a:effectLst/>
                          <a:latin typeface="Arial" charset="0"/>
                        </a:rPr>
                        <a:t>Burnside planned to move south and overwhelm Lee</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endParaRPr kumimoji="0" lang="en-US" sz="2200" b="1"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1" i="0" u="none" strike="noStrike" cap="none" normalizeH="0" baseline="0" dirty="0" smtClean="0">
                          <a:ln>
                            <a:noFill/>
                          </a:ln>
                          <a:solidFill>
                            <a:schemeClr val="tx1"/>
                          </a:solidFill>
                          <a:effectLst/>
                          <a:latin typeface="Arial" charset="0"/>
                        </a:rPr>
                        <a:t>Union forces traveled slowly</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200" b="1" i="0" u="none" strike="noStrike" cap="none" normalizeH="0" baseline="0" dirty="0" smtClean="0">
                          <a:ln>
                            <a:noFill/>
                          </a:ln>
                          <a:solidFill>
                            <a:schemeClr val="tx1"/>
                          </a:solidFill>
                          <a:effectLst/>
                          <a:latin typeface="Arial" charset="0"/>
                        </a:rPr>
                        <a:t>Lee was able to secure excellent defensive positions</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200" b="1" i="0" u="none" strike="noStrike" cap="none" normalizeH="0" baseline="0" dirty="0" smtClean="0">
                          <a:ln>
                            <a:noFill/>
                          </a:ln>
                          <a:solidFill>
                            <a:schemeClr val="tx1"/>
                          </a:solidFill>
                          <a:effectLst/>
                          <a:latin typeface="Arial" charset="0"/>
                        </a:rPr>
                        <a:t>Burnsides force was so large it took too long to attack</a:t>
                      </a:r>
                      <a:endParaRPr kumimoji="0" lang="en-US" sz="2000" b="1"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endParaRPr kumimoji="0" lang="en-US" sz="2200" b="1"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1" i="0" u="none" strike="noStrike" cap="none" normalizeH="0" baseline="0" dirty="0" smtClean="0">
                          <a:ln>
                            <a:noFill/>
                          </a:ln>
                          <a:solidFill>
                            <a:schemeClr val="tx1"/>
                          </a:solidFill>
                          <a:effectLst/>
                          <a:latin typeface="Arial" charset="0"/>
                        </a:rPr>
                        <a:t>Burnside ordered 13 frontal assaults up </a:t>
                      </a:r>
                      <a:r>
                        <a:rPr kumimoji="0" lang="en-US" sz="2200" b="1" i="0" u="none" strike="noStrike" cap="none" normalizeH="0" baseline="0" dirty="0" err="1" smtClean="0">
                          <a:ln>
                            <a:noFill/>
                          </a:ln>
                          <a:solidFill>
                            <a:schemeClr val="tx1"/>
                          </a:solidFill>
                          <a:effectLst/>
                          <a:latin typeface="Arial" charset="0"/>
                        </a:rPr>
                        <a:t>Marye’s</a:t>
                      </a:r>
                      <a:r>
                        <a:rPr kumimoji="0" lang="en-US" sz="2200" b="1" i="0" u="none" strike="noStrike" cap="none" normalizeH="0" baseline="0" dirty="0" smtClean="0">
                          <a:ln>
                            <a:noFill/>
                          </a:ln>
                          <a:solidFill>
                            <a:schemeClr val="tx1"/>
                          </a:solidFill>
                          <a:effectLst/>
                          <a:latin typeface="Arial" charset="0"/>
                        </a:rPr>
                        <a:t> Heights outside Fredericksburg, Va.</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200" b="1" i="0" u="none" strike="noStrike" cap="none" normalizeH="0" baseline="0" dirty="0" smtClean="0">
                          <a:ln>
                            <a:noFill/>
                          </a:ln>
                          <a:solidFill>
                            <a:schemeClr val="tx1"/>
                          </a:solidFill>
                          <a:effectLst/>
                          <a:latin typeface="Arial" charset="0"/>
                        </a:rPr>
                        <a:t>13,000 Union casualties</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200" b="1" i="0" u="none" strike="noStrike" cap="none" normalizeH="0" baseline="0" dirty="0" smtClean="0">
                          <a:ln>
                            <a:noFill/>
                          </a:ln>
                          <a:solidFill>
                            <a:schemeClr val="tx1"/>
                          </a:solidFill>
                          <a:effectLst/>
                          <a:latin typeface="Arial" charset="0"/>
                        </a:rPr>
                        <a:t>4,000 CSA casualties</a:t>
                      </a:r>
                      <a:endParaRPr kumimoji="0" lang="en-US" sz="2000" b="1"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endParaRPr kumimoji="0" lang="en-US" sz="2200" b="1"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1" i="0" u="none" strike="noStrike" cap="none" normalizeH="0" baseline="0" dirty="0" smtClean="0">
                          <a:ln>
                            <a:noFill/>
                          </a:ln>
                          <a:solidFill>
                            <a:schemeClr val="tx1"/>
                          </a:solidFill>
                          <a:effectLst/>
                          <a:latin typeface="Arial" charset="0"/>
                        </a:rPr>
                        <a:t>Burnside resigned and was replaced by Gen. Hooker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laybill" pitchFamily="82" charset="0"/>
              </a:rPr>
              <a:t>The Battle of Fredericksburg</a:t>
            </a:r>
            <a:endParaRPr lang="en-US" dirty="0">
              <a:latin typeface="Playbill" pitchFamily="82" charset="0"/>
            </a:endParaRPr>
          </a:p>
        </p:txBody>
      </p:sp>
      <p:pic>
        <p:nvPicPr>
          <p:cNvPr id="1026" name="Picture 2" descr="http://upload.wikimedia.org/wikipedia/commons/thumb/3/3c/Fredericksburg-HookerAssault.png/350px-Fredericksburg-HookerAssault.png"/>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533400" y="1371601"/>
            <a:ext cx="8077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558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792163"/>
          </a:xfrm>
        </p:spPr>
        <p:txBody>
          <a:bodyPr/>
          <a:lstStyle/>
          <a:p>
            <a:pPr eaLnBrk="1" hangingPunct="1"/>
            <a:r>
              <a:rPr lang="en-US" dirty="0" smtClean="0">
                <a:latin typeface="Playbill" pitchFamily="82" charset="0"/>
              </a:rPr>
              <a:t>The Civil War…After Antietam (Continued)</a:t>
            </a:r>
          </a:p>
        </p:txBody>
      </p:sp>
      <p:graphicFrame>
        <p:nvGraphicFramePr>
          <p:cNvPr id="7202" name="Group 34"/>
          <p:cNvGraphicFramePr>
            <a:graphicFrameLocks noGrp="1"/>
          </p:cNvGraphicFramePr>
          <p:nvPr>
            <p:ph sz="half" idx="1"/>
          </p:nvPr>
        </p:nvGraphicFramePr>
        <p:xfrm>
          <a:off x="381000" y="762000"/>
          <a:ext cx="8229600" cy="5882640"/>
        </p:xfrm>
        <a:graphic>
          <a:graphicData uri="http://schemas.openxmlformats.org/drawingml/2006/table">
            <a:tbl>
              <a:tblPr/>
              <a:tblGrid>
                <a:gridCol w="8229600"/>
              </a:tblGrid>
              <a:tr h="5562600">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Chancellorsville—5/2-6/1863</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1" i="0" u="none" strike="noStrike" cap="none" normalizeH="0" baseline="0" dirty="0" smtClean="0">
                          <a:ln>
                            <a:noFill/>
                          </a:ln>
                          <a:solidFill>
                            <a:schemeClr val="tx1"/>
                          </a:solidFill>
                          <a:effectLst/>
                          <a:latin typeface="Arial" charset="0"/>
                        </a:rPr>
                        <a:t>Hooker hoped to trap Lee</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000" b="1" i="0" u="none" strike="noStrike" cap="none" normalizeH="0" baseline="0" dirty="0" smtClean="0">
                          <a:ln>
                            <a:noFill/>
                          </a:ln>
                          <a:solidFill>
                            <a:schemeClr val="tx1"/>
                          </a:solidFill>
                          <a:effectLst/>
                          <a:latin typeface="Arial" charset="0"/>
                        </a:rPr>
                        <a:t>Drew him away from Richmond—NW Va.</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000" b="1" i="0" u="none" strike="noStrike" cap="none" normalizeH="0" baseline="0" dirty="0" smtClean="0">
                          <a:ln>
                            <a:noFill/>
                          </a:ln>
                          <a:solidFill>
                            <a:schemeClr val="tx1"/>
                          </a:solidFill>
                          <a:effectLst/>
                          <a:latin typeface="Arial" charset="0"/>
                        </a:rPr>
                        <a:t>Outnumber Lee 100,000 to 42,000</a:t>
                      </a:r>
                      <a:endParaRPr kumimoji="0" lang="en-US" sz="1800" b="1"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endParaRPr kumimoji="0" lang="en-US" sz="2000" b="1"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1" i="0" u="none" strike="noStrike" cap="none" normalizeH="0" baseline="0" dirty="0" smtClean="0">
                          <a:ln>
                            <a:noFill/>
                          </a:ln>
                          <a:solidFill>
                            <a:schemeClr val="tx1"/>
                          </a:solidFill>
                          <a:effectLst/>
                          <a:latin typeface="Arial" charset="0"/>
                        </a:rPr>
                        <a:t>Gen. J.E.B. Stuart’s Cavalry warned Lee of Hooker’s plans</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000" b="1" i="0" u="none" strike="noStrike" cap="none" normalizeH="0" baseline="0" dirty="0" smtClean="0">
                          <a:ln>
                            <a:noFill/>
                          </a:ln>
                          <a:solidFill>
                            <a:schemeClr val="tx1"/>
                          </a:solidFill>
                          <a:effectLst/>
                          <a:latin typeface="Arial" charset="0"/>
                        </a:rPr>
                        <a:t>The “eyes and ears” of Lee’s Army</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000" b="1" i="0" u="none" strike="noStrike" cap="none" normalizeH="0" baseline="0" dirty="0" smtClean="0">
                          <a:ln>
                            <a:noFill/>
                          </a:ln>
                          <a:solidFill>
                            <a:schemeClr val="tx1"/>
                          </a:solidFill>
                          <a:effectLst/>
                          <a:latin typeface="Arial" charset="0"/>
                        </a:rPr>
                        <a:t>Gives time to plan/position</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endParaRPr kumimoji="0" lang="en-US" sz="2000" b="1"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1" i="0" u="none" strike="noStrike" cap="none" normalizeH="0" baseline="0" dirty="0" smtClean="0">
                          <a:ln>
                            <a:noFill/>
                          </a:ln>
                          <a:solidFill>
                            <a:schemeClr val="tx1"/>
                          </a:solidFill>
                          <a:effectLst/>
                          <a:latin typeface="Arial" charset="0"/>
                        </a:rPr>
                        <a:t>Hooker disregarded reports of Lee’s movements</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000" b="1" i="0" u="none" strike="noStrike" cap="none" normalizeH="0" baseline="0" dirty="0" smtClean="0">
                          <a:ln>
                            <a:noFill/>
                          </a:ln>
                          <a:solidFill>
                            <a:schemeClr val="tx1"/>
                          </a:solidFill>
                          <a:effectLst/>
                          <a:latin typeface="Arial" charset="0"/>
                        </a:rPr>
                        <a:t>CSA battle plan had been found</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000" b="1" i="0" u="none" strike="noStrike" cap="none" normalizeH="0" baseline="0" dirty="0" smtClean="0">
                          <a:ln>
                            <a:noFill/>
                          </a:ln>
                          <a:solidFill>
                            <a:schemeClr val="tx1"/>
                          </a:solidFill>
                          <a:effectLst/>
                          <a:latin typeface="Arial" charset="0"/>
                        </a:rPr>
                        <a:t>Relied on his own “genius”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endParaRPr kumimoji="0" lang="en-US" sz="2000" b="1"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1" i="0" u="none" strike="noStrike" cap="none" normalizeH="0" baseline="0" dirty="0" smtClean="0">
                          <a:ln>
                            <a:noFill/>
                          </a:ln>
                          <a:solidFill>
                            <a:schemeClr val="tx1"/>
                          </a:solidFill>
                          <a:effectLst/>
                          <a:latin typeface="Arial" charset="0"/>
                        </a:rPr>
                        <a:t>Lee’s Masterpiece was costly—Stonewall Jackson was killed</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000" b="1" i="0" u="none" strike="noStrike" cap="none" normalizeH="0" baseline="0" dirty="0" smtClean="0">
                          <a:ln>
                            <a:noFill/>
                          </a:ln>
                          <a:solidFill>
                            <a:schemeClr val="tx1"/>
                          </a:solidFill>
                          <a:effectLst/>
                          <a:latin typeface="Arial" charset="0"/>
                        </a:rPr>
                        <a:t>Split his forces and attacked from 2 sides—won easily</a:t>
                      </a:r>
                    </a:p>
                    <a:p>
                      <a:pPr marL="914400" marR="0" lvl="1" indent="-457200" algn="l" defTabSz="914400" rtl="0" eaLnBrk="1" fontAlgn="base" latinLnBrk="0" hangingPunct="1">
                        <a:lnSpc>
                          <a:spcPct val="100000"/>
                        </a:lnSpc>
                        <a:spcBef>
                          <a:spcPct val="20000"/>
                        </a:spcBef>
                        <a:spcAft>
                          <a:spcPct val="0"/>
                        </a:spcAft>
                        <a:buClrTx/>
                        <a:buSzTx/>
                        <a:buFontTx/>
                        <a:buAutoNum type="alphaLcPeriod"/>
                        <a:tabLst/>
                      </a:pPr>
                      <a:r>
                        <a:rPr kumimoji="0" lang="en-US" sz="2000" b="1" i="0" u="none" strike="noStrike" cap="none" normalizeH="0" baseline="0" dirty="0" smtClean="0">
                          <a:ln>
                            <a:noFill/>
                          </a:ln>
                          <a:solidFill>
                            <a:schemeClr val="tx1"/>
                          </a:solidFill>
                          <a:effectLst/>
                          <a:latin typeface="Arial" charset="0"/>
                        </a:rPr>
                        <a:t>US—17,000 casualties, CSA—13,000 casualties</a:t>
                      </a:r>
                      <a:endParaRPr kumimoji="0" lang="en-US"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laybill" pitchFamily="82" charset="0"/>
              </a:rPr>
              <a:t>The Battle of Chancellorsville</a:t>
            </a:r>
            <a:endParaRPr lang="en-US" dirty="0">
              <a:latin typeface="Playbill" pitchFamily="82" charset="0"/>
            </a:endParaRPr>
          </a:p>
        </p:txBody>
      </p:sp>
      <p:sp>
        <p:nvSpPr>
          <p:cNvPr id="4" name="Content Placeholder 3"/>
          <p:cNvSpPr>
            <a:spLocks noGrp="1"/>
          </p:cNvSpPr>
          <p:nvPr>
            <p:ph sz="half" idx="2"/>
          </p:nvPr>
        </p:nvSpPr>
        <p:spPr>
          <a:xfrm>
            <a:off x="457200" y="1600200"/>
            <a:ext cx="8229600" cy="4525963"/>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153400" cy="451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824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Playbill" pitchFamily="82" charset="0"/>
              </a:rPr>
              <a:t>The Civil War…Gettysburg</a:t>
            </a:r>
          </a:p>
        </p:txBody>
      </p:sp>
      <p:graphicFrame>
        <p:nvGraphicFramePr>
          <p:cNvPr id="10254" name="Group 14"/>
          <p:cNvGraphicFramePr>
            <a:graphicFrameLocks noGrp="1"/>
          </p:cNvGraphicFramePr>
          <p:nvPr>
            <p:ph idx="1"/>
          </p:nvPr>
        </p:nvGraphicFramePr>
        <p:xfrm>
          <a:off x="457200" y="1276350"/>
          <a:ext cx="8229600" cy="5090160"/>
        </p:xfrm>
        <a:graphic>
          <a:graphicData uri="http://schemas.openxmlformats.org/drawingml/2006/table">
            <a:tbl>
              <a:tblPr/>
              <a:tblGrid>
                <a:gridCol w="8229600"/>
              </a:tblGrid>
              <a:tr h="5047488">
                <a:tc>
                  <a:txBody>
                    <a:bodyPr/>
                    <a:lstStyle/>
                    <a:p>
                      <a:pPr marL="533400" marR="0" lvl="0" indent="-5334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Arial" charset="0"/>
                        </a:rPr>
                        <a:t>Lee invaded the Union</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Had to take advantage of morale in the South</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Needed to win the war as soon as possible</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Would be a chance to re-supply his army</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Must take pressure off the CSA forces in the west</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Invaded Maryland and Pennsylvania (June 1863)</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Arial" charset="0"/>
                        </a:rPr>
                        <a:t>Union strategy was working in the West</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Grant had been re-instated</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Lincoln’s staff decided in 1862 that taking the Mississippi would cripple the South—transportation/trade/industry</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Grant’s forces pushed South from Tennessee</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Admiral Farragut pushed North from New Orleans</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By Summer 1863, only Vicksburg, MS, was in CSA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Playbill" pitchFamily="82" charset="0"/>
              </a:rPr>
              <a:t>The Civil War…Gettysburg</a:t>
            </a:r>
          </a:p>
        </p:txBody>
      </p:sp>
      <p:graphicFrame>
        <p:nvGraphicFramePr>
          <p:cNvPr id="11278" name="Group 14"/>
          <p:cNvGraphicFramePr>
            <a:graphicFrameLocks noGrp="1"/>
          </p:cNvGraphicFramePr>
          <p:nvPr>
            <p:ph idx="1"/>
          </p:nvPr>
        </p:nvGraphicFramePr>
        <p:xfrm>
          <a:off x="457200" y="1143000"/>
          <a:ext cx="8229600" cy="5455920"/>
        </p:xfrm>
        <a:graphic>
          <a:graphicData uri="http://schemas.openxmlformats.org/drawingml/2006/table">
            <a:tbl>
              <a:tblPr/>
              <a:tblGrid>
                <a:gridCol w="8229600"/>
              </a:tblGrid>
              <a:tr h="5425440">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New Union Commander was George G. Meade</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0" i="0" u="none" strike="noStrike" cap="none" normalizeH="0" baseline="0" dirty="0" smtClean="0">
                          <a:ln>
                            <a:noFill/>
                          </a:ln>
                          <a:solidFill>
                            <a:schemeClr val="tx1"/>
                          </a:solidFill>
                          <a:effectLst/>
                          <a:latin typeface="Arial" charset="0"/>
                        </a:rPr>
                        <a:t>Defensive strategist</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0" i="0" u="none" strike="noStrike" cap="none" normalizeH="0" baseline="0" dirty="0" smtClean="0">
                          <a:ln>
                            <a:noFill/>
                          </a:ln>
                          <a:solidFill>
                            <a:schemeClr val="tx1"/>
                          </a:solidFill>
                          <a:effectLst/>
                          <a:latin typeface="Arial" charset="0"/>
                        </a:rPr>
                        <a:t>Reorganized the Union Army—no political aspirations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0" i="0" u="none" strike="noStrike" cap="none" normalizeH="0" baseline="0" dirty="0" smtClean="0">
                          <a:ln>
                            <a:noFill/>
                          </a:ln>
                          <a:solidFill>
                            <a:schemeClr val="tx1"/>
                          </a:solidFill>
                          <a:effectLst/>
                          <a:latin typeface="Arial" charset="0"/>
                        </a:rPr>
                        <a:t>Was not fond of Lincoln’s constant requests for action</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0" i="0" u="none" strike="noStrike" cap="none" normalizeH="0" baseline="0" dirty="0" smtClean="0">
                          <a:ln>
                            <a:noFill/>
                          </a:ln>
                          <a:solidFill>
                            <a:schemeClr val="tx1"/>
                          </a:solidFill>
                          <a:effectLst/>
                          <a:latin typeface="Arial" charset="0"/>
                        </a:rPr>
                        <a:t>Relied on the skill of his commanders in the field—had no problem sharing glory/credit/blame</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Lee was not at full strength—despite having more men than ever</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0" i="0" u="none" strike="noStrike" cap="none" normalizeH="0" baseline="0" dirty="0" smtClean="0">
                          <a:ln>
                            <a:noFill/>
                          </a:ln>
                          <a:solidFill>
                            <a:schemeClr val="tx1"/>
                          </a:solidFill>
                          <a:effectLst/>
                          <a:latin typeface="Arial" charset="0"/>
                        </a:rPr>
                        <a:t>Had approx. 80,000 troops in Pennsylvania</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0" i="0" u="none" strike="noStrike" cap="none" normalizeH="0" baseline="0" dirty="0" smtClean="0">
                          <a:ln>
                            <a:noFill/>
                          </a:ln>
                          <a:solidFill>
                            <a:schemeClr val="tx1"/>
                          </a:solidFill>
                          <a:effectLst/>
                          <a:latin typeface="Arial" charset="0"/>
                        </a:rPr>
                        <a:t>First major campaign without Stonewall Jackson</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0" i="0" u="none" strike="noStrike" cap="none" normalizeH="0" baseline="0" dirty="0" smtClean="0">
                          <a:ln>
                            <a:noFill/>
                          </a:ln>
                          <a:solidFill>
                            <a:schemeClr val="tx1"/>
                          </a:solidFill>
                          <a:effectLst/>
                          <a:latin typeface="Arial" charset="0"/>
                        </a:rPr>
                        <a:t>Stuart strayed out of contact range—wanted to make a big media splash in Pennsylvania</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2200" b="0" i="0" u="none" strike="noStrike" cap="none" normalizeH="0" baseline="0" dirty="0" smtClean="0">
                          <a:ln>
                            <a:noFill/>
                          </a:ln>
                          <a:solidFill>
                            <a:schemeClr val="tx1"/>
                          </a:solidFill>
                          <a:effectLst/>
                          <a:latin typeface="Arial" charset="0"/>
                        </a:rPr>
                        <a:t>Forces were in and out of contact with each other—led to missed opportunities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latin typeface="Playbill" pitchFamily="82" charset="0"/>
              </a:rPr>
              <a:t>The Civil War…Gettysburg</a:t>
            </a:r>
          </a:p>
        </p:txBody>
      </p:sp>
      <p:graphicFrame>
        <p:nvGraphicFramePr>
          <p:cNvPr id="14350" name="Group 14"/>
          <p:cNvGraphicFramePr>
            <a:graphicFrameLocks noGrp="1"/>
          </p:cNvGraphicFramePr>
          <p:nvPr>
            <p:ph idx="1"/>
          </p:nvPr>
        </p:nvGraphicFramePr>
        <p:xfrm>
          <a:off x="457200" y="1600200"/>
          <a:ext cx="8229600" cy="4742688"/>
        </p:xfrm>
        <a:graphic>
          <a:graphicData uri="http://schemas.openxmlformats.org/drawingml/2006/table">
            <a:tbl>
              <a:tblPr/>
              <a:tblGrid>
                <a:gridCol w="8229600"/>
              </a:tblGrid>
              <a:tr h="4525963">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r>
                        <a:rPr kumimoji="0" lang="en-US" sz="2000" b="0" i="0" u="none" strike="noStrike" cap="none" normalizeH="0" baseline="30000" dirty="0" smtClean="0">
                          <a:ln>
                            <a:noFill/>
                          </a:ln>
                          <a:solidFill>
                            <a:schemeClr val="tx1"/>
                          </a:solidFill>
                          <a:effectLst/>
                          <a:latin typeface="Arial" charset="0"/>
                        </a:rPr>
                        <a:t>st</a:t>
                      </a:r>
                      <a:r>
                        <a:rPr kumimoji="0" lang="en-US" sz="2000" b="0" i="0" u="none" strike="noStrike" cap="none" normalizeH="0" baseline="0" dirty="0" smtClean="0">
                          <a:ln>
                            <a:noFill/>
                          </a:ln>
                          <a:solidFill>
                            <a:schemeClr val="tx1"/>
                          </a:solidFill>
                          <a:effectLst/>
                          <a:latin typeface="Arial" charset="0"/>
                        </a:rPr>
                        <a:t> Day of Battle—July 1, 1863—Good Ground</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US Cavalry (Gen. John Buford) shadowed Lee’s Army</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CSA forces were spread out—foraging for supplies</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Lost contact with Lee</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Headed for Gettysburg—US warehouse—to get shoes/uniforms</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Moved South toward the town</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Buford’s troopers and the local militia made a stand</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Held off main body of Lee’s army at Oak Hill and Seminary Ridge</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Kept the CSA occupied until Meade’s army could arrive and take the hills surrounding the area</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Lee had ordered his forces not to attack until they were at full strength</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Lee had no idea what he faced—Stuart was no longer in contact</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Meade deployed his forces to the hills north (Culp’s Hill) and south (Big Round Top and Little Round Top)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latin typeface="Playbill" pitchFamily="82" charset="0"/>
              </a:rPr>
              <a:t>The Civil War…Gettysburg—Day 1 Map</a:t>
            </a:r>
          </a:p>
        </p:txBody>
      </p:sp>
      <p:pic>
        <p:nvPicPr>
          <p:cNvPr id="23555" name="Picture 3"/>
          <p:cNvPicPr>
            <a:picLocks noGrp="1" noChangeAspect="1" noChangeArrowheads="1"/>
          </p:cNvPicPr>
          <p:nvPr>
            <p:ph type="body" idx="1"/>
          </p:nvPr>
        </p:nvPicPr>
        <p:blipFill>
          <a:blip r:embed="rId2" cstate="print"/>
          <a:srcRect/>
          <a:stretch>
            <a:fillRect/>
          </a:stretch>
        </p:blipFill>
        <p:spPr>
          <a:xfrm>
            <a:off x="457200" y="1600200"/>
            <a:ext cx="8229600" cy="4876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lstStyle/>
          <a:p>
            <a:pPr eaLnBrk="1" hangingPunct="1"/>
            <a:r>
              <a:rPr lang="en-US" dirty="0" smtClean="0">
                <a:latin typeface="Playbill" pitchFamily="82" charset="0"/>
              </a:rPr>
              <a:t>The Civil War…Gettysburg</a:t>
            </a:r>
          </a:p>
        </p:txBody>
      </p:sp>
      <p:graphicFrame>
        <p:nvGraphicFramePr>
          <p:cNvPr id="13324" name="Group 12"/>
          <p:cNvGraphicFramePr>
            <a:graphicFrameLocks noGrp="1"/>
          </p:cNvGraphicFramePr>
          <p:nvPr>
            <p:ph idx="1"/>
          </p:nvPr>
        </p:nvGraphicFramePr>
        <p:xfrm>
          <a:off x="457200" y="1066800"/>
          <a:ext cx="8229600" cy="5455920"/>
        </p:xfrm>
        <a:graphic>
          <a:graphicData uri="http://schemas.openxmlformats.org/drawingml/2006/table">
            <a:tbl>
              <a:tblPr/>
              <a:tblGrid>
                <a:gridCol w="8229600"/>
              </a:tblGrid>
              <a:tr h="487680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The Second Day—July 2, 1863—Hold to the Last</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Lee planned to assault both ends, to draw strength from one end of Meade’s army to the other and vice versa</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Gen. </a:t>
                      </a:r>
                      <a:r>
                        <a:rPr kumimoji="0" lang="en-US" sz="2000" b="0" i="0" u="none" strike="noStrike" cap="none" normalizeH="0" baseline="0" dirty="0" err="1" smtClean="0">
                          <a:ln>
                            <a:noFill/>
                          </a:ln>
                          <a:solidFill>
                            <a:schemeClr val="tx1"/>
                          </a:solidFill>
                          <a:effectLst/>
                          <a:latin typeface="Arial" charset="0"/>
                        </a:rPr>
                        <a:t>Ewell</a:t>
                      </a:r>
                      <a:r>
                        <a:rPr kumimoji="0" lang="en-US" sz="2000" b="0" i="0" u="none" strike="noStrike" cap="none" normalizeH="0" baseline="0" dirty="0" smtClean="0">
                          <a:ln>
                            <a:noFill/>
                          </a:ln>
                          <a:solidFill>
                            <a:schemeClr val="tx1"/>
                          </a:solidFill>
                          <a:effectLst/>
                          <a:latin typeface="Arial" charset="0"/>
                        </a:rPr>
                        <a:t> was in charge of </a:t>
                      </a:r>
                      <a:r>
                        <a:rPr kumimoji="0" lang="en-US" sz="2000" b="0" i="0" u="none" strike="noStrike" cap="none" normalizeH="0" baseline="0" dirty="0" err="1" smtClean="0">
                          <a:ln>
                            <a:noFill/>
                          </a:ln>
                          <a:solidFill>
                            <a:schemeClr val="tx1"/>
                          </a:solidFill>
                          <a:effectLst/>
                          <a:latin typeface="Arial" charset="0"/>
                        </a:rPr>
                        <a:t>Stonewall’s</a:t>
                      </a:r>
                      <a:r>
                        <a:rPr kumimoji="0" lang="en-US" sz="2000" b="0" i="0" u="none" strike="noStrike" cap="none" normalizeH="0" baseline="0" dirty="0" smtClean="0">
                          <a:ln>
                            <a:noFill/>
                          </a:ln>
                          <a:solidFill>
                            <a:schemeClr val="tx1"/>
                          </a:solidFill>
                          <a:effectLst/>
                          <a:latin typeface="Arial" charset="0"/>
                        </a:rPr>
                        <a:t> old army and delayed the attacks the day before and the day at Culp’s Hill</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Gen. Hood was placed with Gen. Longstreet’s army and was ordered to take the Round Tops that afternoon</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Longstreet asked Lee to redeploy the army away from Gettysburg, but Lee chose to stay and fight</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Union bravery on Little Round Top turned the tide of battle</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Gen. Warren ordered the 20</a:t>
                      </a:r>
                      <a:r>
                        <a:rPr kumimoji="0" lang="en-US" sz="2000" b="0" i="0" u="none" strike="noStrike" cap="none" normalizeH="0" baseline="30000" dirty="0" smtClean="0">
                          <a:ln>
                            <a:noFill/>
                          </a:ln>
                          <a:solidFill>
                            <a:schemeClr val="tx1"/>
                          </a:solidFill>
                          <a:effectLst/>
                          <a:latin typeface="Arial" charset="0"/>
                        </a:rPr>
                        <a:t>th</a:t>
                      </a:r>
                      <a:r>
                        <a:rPr kumimoji="0" lang="en-US" sz="2000" b="0" i="0" u="none" strike="noStrike" cap="none" normalizeH="0" baseline="0" dirty="0" smtClean="0">
                          <a:ln>
                            <a:noFill/>
                          </a:ln>
                          <a:solidFill>
                            <a:schemeClr val="tx1"/>
                          </a:solidFill>
                          <a:effectLst/>
                          <a:latin typeface="Arial" charset="0"/>
                        </a:rPr>
                        <a:t> Maine up to defend Little Round Top</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Col. Chamberlain (20</a:t>
                      </a:r>
                      <a:r>
                        <a:rPr kumimoji="0" lang="en-US" sz="2000" b="0" i="0" u="none" strike="noStrike" cap="none" normalizeH="0" baseline="30000" dirty="0" smtClean="0">
                          <a:ln>
                            <a:noFill/>
                          </a:ln>
                          <a:solidFill>
                            <a:schemeClr val="tx1"/>
                          </a:solidFill>
                          <a:effectLst/>
                          <a:latin typeface="Arial" charset="0"/>
                        </a:rPr>
                        <a:t>th</a:t>
                      </a:r>
                      <a:r>
                        <a:rPr kumimoji="0" lang="en-US" sz="2000" b="0" i="0" u="none" strike="noStrike" cap="none" normalizeH="0" baseline="0" dirty="0" smtClean="0">
                          <a:ln>
                            <a:noFill/>
                          </a:ln>
                          <a:solidFill>
                            <a:schemeClr val="tx1"/>
                          </a:solidFill>
                          <a:effectLst/>
                          <a:latin typeface="Arial" charset="0"/>
                        </a:rPr>
                        <a:t> Maine) held and counterattacked despite being outnumbered and out of ammunition—defeated the CSA forces</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charset="0"/>
                        </a:rPr>
                        <a:t>Constant attack by the CSA led to immense casualties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457200"/>
            <a:ext cx="8077200" cy="762000"/>
          </a:xfrm>
          <a:noFill/>
        </p:spPr>
        <p:txBody>
          <a:bodyPr anchor="t"/>
          <a:lstStyle/>
          <a:p>
            <a:pPr eaLnBrk="1" hangingPunct="1"/>
            <a:r>
              <a:rPr lang="en-US" sz="4800" smtClean="0">
                <a:latin typeface="Playbill" pitchFamily="82" charset="0"/>
              </a:rPr>
              <a:t>Kansas, Expansion, and Slavery</a:t>
            </a:r>
          </a:p>
        </p:txBody>
      </p:sp>
      <p:sp>
        <p:nvSpPr>
          <p:cNvPr id="4099" name="Rectangle 3"/>
          <p:cNvSpPr>
            <a:spLocks noGrp="1" noChangeArrowheads="1"/>
          </p:cNvSpPr>
          <p:nvPr>
            <p:ph type="body" idx="1"/>
          </p:nvPr>
        </p:nvSpPr>
        <p:spPr>
          <a:xfrm>
            <a:off x="609600" y="1447800"/>
            <a:ext cx="8077200" cy="4876800"/>
          </a:xfrm>
          <a:solidFill>
            <a:schemeClr val="bg1">
              <a:alpha val="65000"/>
            </a:schemeClr>
          </a:solidFill>
        </p:spPr>
        <p:txBody>
          <a:bodyPr/>
          <a:lstStyle/>
          <a:p>
            <a:pPr eaLnBrk="1" hangingPunct="1">
              <a:lnSpc>
                <a:spcPct val="90000"/>
              </a:lnSpc>
              <a:spcBef>
                <a:spcPct val="50000"/>
              </a:spcBef>
            </a:pPr>
            <a:r>
              <a:rPr lang="en-US" sz="2000" dirty="0" smtClean="0">
                <a:solidFill>
                  <a:srgbClr val="003300"/>
                </a:solidFill>
              </a:rPr>
              <a:t>In Kansas, the government left the issue of slavery for the residents to decide, though there were widely differing opinions.</a:t>
            </a:r>
          </a:p>
          <a:p>
            <a:pPr eaLnBrk="1" hangingPunct="1">
              <a:lnSpc>
                <a:spcPct val="90000"/>
              </a:lnSpc>
              <a:spcBef>
                <a:spcPct val="50000"/>
              </a:spcBef>
            </a:pPr>
            <a:r>
              <a:rPr lang="en-US" sz="2000" dirty="0" smtClean="0">
                <a:solidFill>
                  <a:srgbClr val="003300"/>
                </a:solidFill>
              </a:rPr>
              <a:t>During the 1850s, several violent battles took place between pro-slavery and anti-slavery forces, including the Marais des Cygnes Massacre, when a gang of 30 pro-slavery men gunned down 11 anti-slavery settlers and killed five.</a:t>
            </a:r>
          </a:p>
          <a:p>
            <a:pPr eaLnBrk="1" hangingPunct="1">
              <a:lnSpc>
                <a:spcPct val="90000"/>
              </a:lnSpc>
              <a:spcBef>
                <a:spcPct val="50000"/>
              </a:spcBef>
            </a:pPr>
            <a:r>
              <a:rPr lang="en-US" sz="2000" dirty="0" smtClean="0">
                <a:solidFill>
                  <a:srgbClr val="003300"/>
                </a:solidFill>
              </a:rPr>
              <a:t>So much violence took place that the area was called “Bleeding Kansas,” and the North and South realized that Kansas would play a leading role in deciding the slavery issue in America.</a:t>
            </a:r>
          </a:p>
          <a:p>
            <a:pPr eaLnBrk="1" hangingPunct="1">
              <a:lnSpc>
                <a:spcPct val="90000"/>
              </a:lnSpc>
              <a:spcBef>
                <a:spcPct val="50000"/>
              </a:spcBef>
            </a:pPr>
            <a:r>
              <a:rPr lang="en-US" sz="2000" dirty="0" smtClean="0">
                <a:solidFill>
                  <a:srgbClr val="003300"/>
                </a:solidFill>
              </a:rPr>
              <a:t>Victory in the Mexican War raised an important question about U.S. expansion. As new states formed and joined the Union, would they allow slavery?</a:t>
            </a:r>
          </a:p>
          <a:p>
            <a:pPr eaLnBrk="1" hangingPunct="1">
              <a:lnSpc>
                <a:spcPct val="90000"/>
              </a:lnSpc>
              <a:spcBef>
                <a:spcPct val="50000"/>
              </a:spcBef>
            </a:pPr>
            <a:r>
              <a:rPr lang="en-US" sz="2000" dirty="0" smtClean="0">
                <a:solidFill>
                  <a:srgbClr val="003300"/>
                </a:solidFill>
              </a:rPr>
              <a:t>In Congress, only perfect balance between slave and anti-slave states meant equal representation for both sides.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68362"/>
          </a:xfrm>
        </p:spPr>
        <p:txBody>
          <a:bodyPr/>
          <a:lstStyle/>
          <a:p>
            <a:pPr eaLnBrk="1" hangingPunct="1"/>
            <a:r>
              <a:rPr lang="en-US" dirty="0" smtClean="0">
                <a:latin typeface="Playbill" pitchFamily="82" charset="0"/>
              </a:rPr>
              <a:t>The Civil War…Gettysburg—Day 2 Map</a:t>
            </a:r>
          </a:p>
        </p:txBody>
      </p:sp>
      <p:pic>
        <p:nvPicPr>
          <p:cNvPr id="25603" name="Picture 3"/>
          <p:cNvPicPr>
            <a:picLocks noGrp="1" noChangeAspect="1" noChangeArrowheads="1"/>
          </p:cNvPicPr>
          <p:nvPr>
            <p:ph type="body" idx="1"/>
          </p:nvPr>
        </p:nvPicPr>
        <p:blipFill>
          <a:blip r:embed="rId2" cstate="print"/>
          <a:srcRect/>
          <a:stretch>
            <a:fillRect/>
          </a:stretch>
        </p:blipFill>
        <p:spPr>
          <a:xfrm>
            <a:off x="457200" y="1295400"/>
            <a:ext cx="8229600" cy="51816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laybill" pitchFamily="82" charset="0"/>
              </a:rPr>
              <a:t>20</a:t>
            </a:r>
            <a:r>
              <a:rPr lang="en-US" baseline="30000" dirty="0" smtClean="0">
                <a:latin typeface="Playbill" pitchFamily="82" charset="0"/>
              </a:rPr>
              <a:t>th</a:t>
            </a:r>
            <a:r>
              <a:rPr lang="en-US" dirty="0" smtClean="0">
                <a:latin typeface="Playbill" pitchFamily="82" charset="0"/>
              </a:rPr>
              <a:t> Maine on Little Round Top</a:t>
            </a:r>
            <a:endParaRPr lang="en-US" dirty="0">
              <a:latin typeface="Playbill" pitchFamily="82" charset="0"/>
            </a:endParaRPr>
          </a:p>
        </p:txBody>
      </p:sp>
      <p:pic>
        <p:nvPicPr>
          <p:cNvPr id="3074" name="Picture 2" descr="http://images-mediawiki-sites.thefullwiki.org/07/1/5/1/0102459346064680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3820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64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latin typeface="Playbill" pitchFamily="82" charset="0"/>
              </a:rPr>
              <a:t>The Civil War…Gettysburg</a:t>
            </a:r>
            <a:endParaRPr lang="en-US" dirty="0" smtClean="0">
              <a:latin typeface="Playbill" pitchFamily="82" charset="0"/>
            </a:endParaRPr>
          </a:p>
        </p:txBody>
      </p:sp>
      <p:graphicFrame>
        <p:nvGraphicFramePr>
          <p:cNvPr id="20499" name="Group 19"/>
          <p:cNvGraphicFramePr>
            <a:graphicFrameLocks noGrp="1"/>
          </p:cNvGraphicFramePr>
          <p:nvPr>
            <p:ph idx="1"/>
          </p:nvPr>
        </p:nvGraphicFramePr>
        <p:xfrm>
          <a:off x="457200" y="1371600"/>
          <a:ext cx="8229600" cy="5199888"/>
        </p:xfrm>
        <a:graphic>
          <a:graphicData uri="http://schemas.openxmlformats.org/drawingml/2006/table">
            <a:tbl>
              <a:tblPr/>
              <a:tblGrid>
                <a:gridCol w="8229600"/>
              </a:tblGrid>
              <a:tr h="4525963">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The 3</a:t>
                      </a:r>
                      <a:r>
                        <a:rPr kumimoji="0" lang="en-US" sz="2000" b="0" i="0" u="none" strike="noStrike" cap="none" normalizeH="0" baseline="30000" dirty="0" smtClean="0">
                          <a:ln>
                            <a:noFill/>
                          </a:ln>
                          <a:solidFill>
                            <a:schemeClr val="tx1"/>
                          </a:solidFill>
                          <a:effectLst/>
                          <a:latin typeface="Arial" charset="0"/>
                        </a:rPr>
                        <a:t>rd</a:t>
                      </a:r>
                      <a:r>
                        <a:rPr kumimoji="0" lang="en-US" sz="2000" b="0" i="0" u="none" strike="noStrike" cap="none" normalizeH="0" baseline="0" dirty="0" smtClean="0">
                          <a:ln>
                            <a:noFill/>
                          </a:ln>
                          <a:solidFill>
                            <a:schemeClr val="tx1"/>
                          </a:solidFill>
                          <a:effectLst/>
                          <a:latin typeface="Arial" charset="0"/>
                        </a:rPr>
                        <a:t> Day—July 3, 1863—Pickett’s Charge</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Lee believed he could break the Union line in the center</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Felt they had come close again the day before</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The US was reinforcing on both ends</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Had not brought up all his artillery in the fight so far—could pound the US center and assault there</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Longstreet urged Lee to re-deploy to the South—around the US left</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Pickett’s Charge</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Gen. George Pickett was ordered to lead a charge directly into the US center—12,000+ men marched across 2 miles of open field</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Artillery was unable to soften up the US—Pickett’s Charge was destroyed</a:t>
                      </a:r>
                    </a:p>
                    <a:p>
                      <a:pPr marL="914400" marR="0" lvl="1" indent="-457200" algn="l" defTabSz="914400" rtl="0" eaLnBrk="1" fontAlgn="base" latinLnBrk="0" hangingPunct="1">
                        <a:lnSpc>
                          <a:spcPct val="100000"/>
                        </a:lnSpc>
                        <a:spcBef>
                          <a:spcPct val="2000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rPr>
                        <a:t>Lee met his retreating army and told them “It is all my fault.”—took full responsibility for the defeat</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rPr>
                        <a:t>CSA is never again able to go on an offensive campaign—too few soldiers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68362"/>
          </a:xfrm>
        </p:spPr>
        <p:txBody>
          <a:bodyPr/>
          <a:lstStyle/>
          <a:p>
            <a:pPr eaLnBrk="1" hangingPunct="1"/>
            <a:r>
              <a:rPr lang="en-US" dirty="0" smtClean="0">
                <a:latin typeface="Playbill" pitchFamily="82" charset="0"/>
              </a:rPr>
              <a:t>The Civil War…Gettysburg—Day 3 Map</a:t>
            </a:r>
          </a:p>
        </p:txBody>
      </p:sp>
      <p:pic>
        <p:nvPicPr>
          <p:cNvPr id="27651" name="Picture 3"/>
          <p:cNvPicPr>
            <a:picLocks noGrp="1" noChangeAspect="1" noChangeArrowheads="1"/>
          </p:cNvPicPr>
          <p:nvPr>
            <p:ph type="body" idx="1"/>
          </p:nvPr>
        </p:nvPicPr>
        <p:blipFill>
          <a:blip r:embed="rId2" cstate="print"/>
          <a:srcRect/>
          <a:stretch>
            <a:fillRect/>
          </a:stretch>
        </p:blipFill>
        <p:spPr>
          <a:xfrm>
            <a:off x="457200" y="1219200"/>
            <a:ext cx="8229600" cy="52578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Grp="1" noChangeArrowheads="1"/>
          </p:cNvSpPr>
          <p:nvPr>
            <p:ph type="title"/>
          </p:nvPr>
        </p:nvSpPr>
        <p:spPr/>
        <p:txBody>
          <a:bodyPr/>
          <a:lstStyle/>
          <a:p>
            <a:pPr eaLnBrk="1" hangingPunct="1"/>
            <a:r>
              <a:rPr lang="en-US" dirty="0" smtClean="0">
                <a:latin typeface="Playbill" pitchFamily="82" charset="0"/>
              </a:rPr>
              <a:t>The Civil War…After Gettysburg</a:t>
            </a:r>
          </a:p>
        </p:txBody>
      </p:sp>
      <p:graphicFrame>
        <p:nvGraphicFramePr>
          <p:cNvPr id="23566" name="Group 14"/>
          <p:cNvGraphicFramePr>
            <a:graphicFrameLocks noGrp="1"/>
          </p:cNvGraphicFramePr>
          <p:nvPr>
            <p:ph idx="1"/>
          </p:nvPr>
        </p:nvGraphicFramePr>
        <p:xfrm>
          <a:off x="457200" y="1600200"/>
          <a:ext cx="8229600" cy="4925568"/>
        </p:xfrm>
        <a:graphic>
          <a:graphicData uri="http://schemas.openxmlformats.org/drawingml/2006/table">
            <a:tbl>
              <a:tblPr/>
              <a:tblGrid>
                <a:gridCol w="8229600"/>
              </a:tblGrid>
              <a:tr h="4525963">
                <a:tc>
                  <a:txBody>
                    <a:bodyPr/>
                    <a:lstStyle/>
                    <a:p>
                      <a:pPr marL="533400" marR="0" lvl="0" indent="-5334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Arial" charset="0"/>
                        </a:rPr>
                        <a:t>The Bloodiest Battle in American History</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One Minnesota regiment received 87% casualties (dead/wounded/ missing)</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Several CSA regiments received 100%</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Number of casualties was overwhelming</a:t>
                      </a:r>
                    </a:p>
                    <a:p>
                      <a:pPr marL="1295400" marR="0" lvl="2" indent="-381000" algn="l" defTabSz="914400" rtl="0" eaLnBrk="1" fontAlgn="base" latinLnBrk="0" hangingPunct="1">
                        <a:lnSpc>
                          <a:spcPct val="100000"/>
                        </a:lnSpc>
                        <a:spcBef>
                          <a:spcPct val="20000"/>
                        </a:spcBef>
                        <a:spcAft>
                          <a:spcPct val="0"/>
                        </a:spcAft>
                        <a:buClrTx/>
                        <a:buSzTx/>
                        <a:buFont typeface="+mj-lt"/>
                        <a:buAutoNum type="alphaLcPeriod"/>
                        <a:tabLst/>
                      </a:pPr>
                      <a:r>
                        <a:rPr kumimoji="0" lang="en-US" sz="1600" b="0" i="0" u="none" strike="noStrike" cap="none" normalizeH="0" baseline="0" dirty="0" smtClean="0">
                          <a:ln>
                            <a:noFill/>
                          </a:ln>
                          <a:solidFill>
                            <a:schemeClr val="tx1"/>
                          </a:solidFill>
                          <a:effectLst/>
                          <a:latin typeface="Arial" charset="0"/>
                        </a:rPr>
                        <a:t>US—24,000</a:t>
                      </a:r>
                    </a:p>
                    <a:p>
                      <a:pPr marL="1295400" marR="0" lvl="2" indent="-381000" algn="l" defTabSz="914400" rtl="0" eaLnBrk="1" fontAlgn="base" latinLnBrk="0" hangingPunct="1">
                        <a:lnSpc>
                          <a:spcPct val="100000"/>
                        </a:lnSpc>
                        <a:spcBef>
                          <a:spcPct val="20000"/>
                        </a:spcBef>
                        <a:spcAft>
                          <a:spcPct val="0"/>
                        </a:spcAft>
                        <a:buClrTx/>
                        <a:buSzTx/>
                        <a:buFont typeface="+mj-lt"/>
                        <a:buAutoNum type="alphaLcPeriod"/>
                        <a:tabLst/>
                      </a:pPr>
                      <a:r>
                        <a:rPr kumimoji="0" lang="en-US" sz="1600" b="0" i="0" u="none" strike="noStrike" cap="none" normalizeH="0" baseline="0" dirty="0" smtClean="0">
                          <a:ln>
                            <a:noFill/>
                          </a:ln>
                          <a:solidFill>
                            <a:schemeClr val="tx1"/>
                          </a:solidFill>
                          <a:effectLst/>
                          <a:latin typeface="Arial" charset="0"/>
                        </a:rPr>
                        <a:t>CSA—28,000 (included 52 generals)</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Little town of Gettysburg was covered with wounded and dead</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Arial" charset="0"/>
                        </a:rPr>
                        <a:t>Meade does not follow-up the battle by attacking Lee as he retreated</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Had to deal with so many casualties—couldn’t move</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Army was worn out—no rest for 6 days</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Lincoln was furious—informed Meade that he would likely be replaced</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Lee prepared for a US attack as he withdrew—amazed it never came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latin typeface="Playbill" pitchFamily="82" charset="0"/>
              </a:rPr>
              <a:t>The Civil War…After Gettysburg</a:t>
            </a:r>
          </a:p>
        </p:txBody>
      </p:sp>
      <p:graphicFrame>
        <p:nvGraphicFramePr>
          <p:cNvPr id="25618" name="Group 18"/>
          <p:cNvGraphicFramePr>
            <a:graphicFrameLocks noGrp="1"/>
          </p:cNvGraphicFramePr>
          <p:nvPr>
            <p:ph idx="1"/>
            <p:extLst>
              <p:ext uri="{D42A27DB-BD31-4B8C-83A1-F6EECF244321}">
                <p14:modId xmlns:p14="http://schemas.microsoft.com/office/powerpoint/2010/main" val="2059689018"/>
              </p:ext>
            </p:extLst>
          </p:nvPr>
        </p:nvGraphicFramePr>
        <p:xfrm>
          <a:off x="457200" y="1371600"/>
          <a:ext cx="8229600" cy="4038600"/>
        </p:xfrm>
        <a:graphic>
          <a:graphicData uri="http://schemas.openxmlformats.org/drawingml/2006/table">
            <a:tbl>
              <a:tblPr/>
              <a:tblGrid>
                <a:gridCol w="8229600"/>
              </a:tblGrid>
              <a:tr h="4038600">
                <a:tc>
                  <a:txBody>
                    <a:bodyPr/>
                    <a:lstStyle/>
                    <a:p>
                      <a:pPr marL="533400" marR="0" lvl="0" indent="-5334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Arial" charset="0"/>
                        </a:rPr>
                        <a:t>Impacts of Gettysburg</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The CSA lost its ability to go on the offensive</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War became a war of “Attrition”—who would run out of soldiers first</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Doubled in importance when Vicksburg fell on July 4, 1863</a:t>
                      </a:r>
                    </a:p>
                    <a:p>
                      <a:pPr marL="1295400" marR="0" lvl="2" indent="-381000" algn="l" defTabSz="914400" rtl="0" eaLnBrk="1" fontAlgn="base" latinLnBrk="0" hangingPunct="1">
                        <a:lnSpc>
                          <a:spcPct val="100000"/>
                        </a:lnSpc>
                        <a:spcBef>
                          <a:spcPct val="20000"/>
                        </a:spcBef>
                        <a:spcAft>
                          <a:spcPct val="0"/>
                        </a:spcAft>
                        <a:buClrTx/>
                        <a:buSzTx/>
                        <a:buFont typeface="+mj-lt"/>
                        <a:buAutoNum type="alphaLcPeriod"/>
                        <a:tabLst/>
                      </a:pPr>
                      <a:r>
                        <a:rPr kumimoji="0" lang="en-US" sz="1600" b="0" i="0" u="none" strike="noStrike" cap="none" normalizeH="0" baseline="0" dirty="0" smtClean="0">
                          <a:ln>
                            <a:noFill/>
                          </a:ln>
                          <a:solidFill>
                            <a:schemeClr val="tx1"/>
                          </a:solidFill>
                          <a:effectLst/>
                          <a:latin typeface="Arial" charset="0"/>
                        </a:rPr>
                        <a:t>Grant finally broke the CSA forces at Vicksburg and took the Mississippi</a:t>
                      </a:r>
                    </a:p>
                    <a:p>
                      <a:pPr marL="1295400" marR="0" lvl="2" indent="-381000" algn="l" defTabSz="914400" rtl="0" eaLnBrk="1" fontAlgn="base" latinLnBrk="0" hangingPunct="1">
                        <a:lnSpc>
                          <a:spcPct val="100000"/>
                        </a:lnSpc>
                        <a:spcBef>
                          <a:spcPct val="20000"/>
                        </a:spcBef>
                        <a:spcAft>
                          <a:spcPct val="0"/>
                        </a:spcAft>
                        <a:buClrTx/>
                        <a:buSzTx/>
                        <a:buFontTx/>
                        <a:buAutoNum type="alphaLcPeriod"/>
                        <a:tabLst/>
                      </a:pPr>
                      <a:r>
                        <a:rPr kumimoji="0" lang="en-US" sz="1600" b="0" i="0" u="none" strike="noStrike" cap="none" normalizeH="0" baseline="0" dirty="0" smtClean="0">
                          <a:ln>
                            <a:noFill/>
                          </a:ln>
                          <a:solidFill>
                            <a:schemeClr val="tx1"/>
                          </a:solidFill>
                          <a:effectLst/>
                          <a:latin typeface="Arial" charset="0"/>
                        </a:rPr>
                        <a:t>Puts Grant into the national consciousness—Lincoln moves him East</a:t>
                      </a:r>
                    </a:p>
                    <a:p>
                      <a:pPr marL="533400" marR="0" lvl="0" indent="-5334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Arial" charset="0"/>
                        </a:rPr>
                        <a:t>New </a:t>
                      </a:r>
                      <a:r>
                        <a:rPr kumimoji="0" lang="en-US" sz="2000" b="0" i="0" u="none" strike="noStrike" cap="none" normalizeH="0" baseline="0" dirty="0" smtClean="0">
                          <a:ln>
                            <a:noFill/>
                          </a:ln>
                          <a:solidFill>
                            <a:schemeClr val="tx1"/>
                          </a:solidFill>
                          <a:effectLst/>
                          <a:latin typeface="Arial" charset="0"/>
                        </a:rPr>
                        <a:t>Union Strategy (1864)</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In the winter of 1863-64 Lincoln and his advisors change their focus</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Grant was moved East to destroy Lee’s Army</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Farragut increased harassment of CSA ports/shipping</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Sherman was to destroy the CSA ability/will to continue the war</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800" b="0" i="0" u="none" strike="noStrike" cap="none" normalizeH="0" baseline="0" dirty="0" smtClean="0">
                          <a:ln>
                            <a:noFill/>
                          </a:ln>
                          <a:solidFill>
                            <a:schemeClr val="tx1"/>
                          </a:solidFill>
                          <a:effectLst/>
                          <a:latin typeface="Arial" charset="0"/>
                        </a:rPr>
                        <a:t>Needed to win as much as possible before the election of 1864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43000"/>
          </a:xfrm>
        </p:spPr>
        <p:txBody>
          <a:bodyPr/>
          <a:lstStyle/>
          <a:p>
            <a:pPr eaLnBrk="1" hangingPunct="1"/>
            <a:r>
              <a:rPr lang="en-US" dirty="0" smtClean="0">
                <a:latin typeface="Playbill" pitchFamily="82" charset="0"/>
              </a:rPr>
              <a:t>The Civil War…1864-65</a:t>
            </a:r>
          </a:p>
        </p:txBody>
      </p:sp>
      <p:graphicFrame>
        <p:nvGraphicFramePr>
          <p:cNvPr id="27675" name="Group 27"/>
          <p:cNvGraphicFramePr>
            <a:graphicFrameLocks noGrp="1"/>
          </p:cNvGraphicFramePr>
          <p:nvPr>
            <p:ph idx="1"/>
            <p:extLst>
              <p:ext uri="{D42A27DB-BD31-4B8C-83A1-F6EECF244321}">
                <p14:modId xmlns:p14="http://schemas.microsoft.com/office/powerpoint/2010/main" val="1096802989"/>
              </p:ext>
            </p:extLst>
          </p:nvPr>
        </p:nvGraphicFramePr>
        <p:xfrm>
          <a:off x="457200" y="1143000"/>
          <a:ext cx="8229600" cy="5504688"/>
        </p:xfrm>
        <a:graphic>
          <a:graphicData uri="http://schemas.openxmlformats.org/drawingml/2006/table">
            <a:tbl>
              <a:tblPr/>
              <a:tblGrid>
                <a:gridCol w="8229600"/>
              </a:tblGrid>
              <a:tr h="5334000">
                <a:tc>
                  <a:txBody>
                    <a:bodyPr/>
                    <a:lstStyle/>
                    <a:p>
                      <a:pPr marL="533400" marR="0" lvl="0" indent="-5334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charset="0"/>
                        </a:rPr>
                        <a:t>Sherman’s March to the Sea—Gen. William T. Sherman intended to destroy the CSA war effort</a:t>
                      </a:r>
                    </a:p>
                    <a:p>
                      <a:pPr marL="838200" marR="0" lvl="1" indent="-3810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rPr>
                        <a:t>Goal was to destroy CSA food supply/disrupt trade/break communications</a:t>
                      </a:r>
                    </a:p>
                    <a:p>
                      <a:pPr marL="838200" marR="0" lvl="1" indent="-3810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rPr>
                        <a:t>His Army was judged by foreign observers to be the greatest fighting force on the planet</a:t>
                      </a:r>
                    </a:p>
                    <a:p>
                      <a:pPr marL="838200" marR="0" lvl="1" indent="-3810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rPr>
                        <a:t>Became infamous in the south for destroying so many towns/plantations and allowing Atlanta to burn to the ground</a:t>
                      </a:r>
                    </a:p>
                    <a:p>
                      <a:pPr marL="838200" marR="0" lvl="1" indent="-3810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rPr>
                        <a:t>Taking Atlanta &amp; “Marching through Georgia” ensured Lincoln’s re-election</a:t>
                      </a:r>
                    </a:p>
                    <a:p>
                      <a:pPr marL="838200" marR="0" lvl="1" indent="-3810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rPr>
                        <a:t>Continued on through the Carolinas</a:t>
                      </a:r>
                    </a:p>
                    <a:p>
                      <a:pPr marL="533400" marR="0" lvl="0" indent="-5334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charset="0"/>
                        </a:rPr>
                        <a:t>Lee vs. Grant</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Arial" charset="0"/>
                        </a:rPr>
                        <a:t>Grant was not intimidated by Lee—admired and respected him, but had a job to do</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Arial" charset="0"/>
                        </a:rPr>
                        <a:t>Lee was doing whatever he could to keep his army intact—was fighting as long as his men followed him</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Arial" charset="0"/>
                        </a:rPr>
                        <a:t>Grant continued to attack Lee in order to deplete CSA forces and supplies</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Arial" charset="0"/>
                        </a:rPr>
                        <a:t>Some of the bloodiest fighting of the war resulted in the fall of Richmond (April 1865) and Lee’s Surrender at Appomattox Courthouse, VA later that month—ends the war</a:t>
                      </a:r>
                    </a:p>
                    <a:p>
                      <a:pPr marL="914400" marR="0" lvl="1" indent="-457200" algn="l" defTabSz="914400" rtl="0" eaLnBrk="1" fontAlgn="base" latinLnBrk="0" hangingPunct="1">
                        <a:lnSpc>
                          <a:spcPct val="100000"/>
                        </a:lnSpc>
                        <a:spcBef>
                          <a:spcPct val="2000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Arial" charset="0"/>
                        </a:rPr>
                        <a:t>Grant’s terms of surrender were the first step in healing the nation—Rebels were not held as P.O.W.’s—were disbanded and sent home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800" dirty="0">
                <a:latin typeface="Playbill" pitchFamily="82" charset="0"/>
              </a:rPr>
              <a:t>The Civil War…Impacts</a:t>
            </a:r>
          </a:p>
        </p:txBody>
      </p:sp>
      <p:graphicFrame>
        <p:nvGraphicFramePr>
          <p:cNvPr id="30737" name="Group 17"/>
          <p:cNvGraphicFramePr>
            <a:graphicFrameLocks noGrp="1"/>
          </p:cNvGraphicFramePr>
          <p:nvPr>
            <p:ph idx="1"/>
          </p:nvPr>
        </p:nvGraphicFramePr>
        <p:xfrm>
          <a:off x="457200" y="1371600"/>
          <a:ext cx="8229600" cy="5059680"/>
        </p:xfrm>
        <a:graphic>
          <a:graphicData uri="http://schemas.openxmlformats.org/drawingml/2006/table">
            <a:tbl>
              <a:tblPr/>
              <a:tblGrid>
                <a:gridCol w="8229600"/>
              </a:tblGrid>
              <a:tr h="4525963">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Impacts of the Civil War</a:t>
                      </a:r>
                    </a:p>
                    <a:p>
                      <a:pPr marL="457200" marR="0" lvl="0" indent="-4572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The Lost Generation—More American casualties than all other US wars combined</a:t>
                      </a:r>
                    </a:p>
                    <a:p>
                      <a:pPr marL="457200" marR="0" lvl="0" indent="-4572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Ended Secession as a threat</a:t>
                      </a:r>
                    </a:p>
                    <a:p>
                      <a:pPr marL="838200" marR="0" lvl="1" indent="-3810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rPr>
                        <a:t>No longer an option</a:t>
                      </a:r>
                    </a:p>
                    <a:p>
                      <a:pPr marL="838200" marR="0" lvl="1" indent="-3810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rPr>
                        <a:t>US is seen as a single unit—fewer sectional rivalries</a:t>
                      </a:r>
                    </a:p>
                    <a:p>
                      <a:pPr marL="457200" marR="0" lvl="0" indent="-4572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Ended Slavery in America</a:t>
                      </a:r>
                    </a:p>
                    <a:p>
                      <a:pPr marL="457200" marR="0" lvl="0" indent="-4572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Increased the power of the Federal Government</a:t>
                      </a:r>
                    </a:p>
                    <a:p>
                      <a:pPr marL="457200" marR="0" lvl="0" indent="-4572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Poverty in the South—still an impact today</a:t>
                      </a:r>
                    </a:p>
                    <a:p>
                      <a:pPr marL="457200" marR="0" lvl="0" indent="-4572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Westward Migration—displaced citizens, former slaves, soldiers</a:t>
                      </a:r>
                    </a:p>
                    <a:p>
                      <a:pPr marL="838200" marR="0" lvl="1" indent="-3810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rPr>
                        <a:t>Slavery was no longer holding America back</a:t>
                      </a:r>
                    </a:p>
                    <a:p>
                      <a:pPr marL="838200" marR="0" lvl="1" indent="-3810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rPr>
                        <a:t>Chance for many to start a new life</a:t>
                      </a:r>
                    </a:p>
                    <a:p>
                      <a:pPr marL="457200" marR="0" lvl="0" indent="-4572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Industrial Boom in America—1865-1975</a:t>
                      </a:r>
                    </a:p>
                    <a:p>
                      <a:pPr marL="838200" marR="0" lvl="1" indent="-3810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rPr>
                        <a:t>Civil War established major industries—Steel, RR, Timber, Manufacturing</a:t>
                      </a:r>
                    </a:p>
                    <a:p>
                      <a:pPr marL="838200" marR="0" lvl="1" indent="-3810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dirty="0" smtClean="0">
                          <a:ln>
                            <a:noFill/>
                          </a:ln>
                          <a:solidFill>
                            <a:schemeClr val="tx1"/>
                          </a:solidFill>
                          <a:effectLst/>
                          <a:latin typeface="Arial" charset="0"/>
                        </a:rPr>
                        <a:t>World trade was possible again—no blockade</a:t>
                      </a:r>
                    </a:p>
                    <a:p>
                      <a:pPr marL="457200" marR="0" lvl="0" indent="-457200" algn="l" defTabSz="914400" rtl="0" eaLnBrk="1" fontAlgn="base" latinLnBrk="0" hangingPunct="1">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rPr>
                        <a:t>New generation of leaders—impacts all parts of American Life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90538" y="1279525"/>
            <a:ext cx="8224837" cy="5045075"/>
          </a:xfrm>
          <a:prstGeom prst="rect">
            <a:avLst/>
          </a:prstGeom>
          <a:solidFill>
            <a:schemeClr val="bg1">
              <a:alpha val="65000"/>
            </a:schemeClr>
          </a:solidFill>
          <a:ln w="9525">
            <a:noFill/>
            <a:miter lim="800000"/>
            <a:headEnd/>
            <a:tailEnd/>
          </a:ln>
        </p:spPr>
        <p:txBody>
          <a:bodyPr anchor="ctr"/>
          <a:lstStyle/>
          <a:p>
            <a:pPr marL="236538" indent="-236538" algn="ctr">
              <a:lnSpc>
                <a:spcPct val="100000"/>
              </a:lnSpc>
            </a:pPr>
            <a:r>
              <a:rPr lang="en-US" sz="2400" u="sng" dirty="0"/>
              <a:t>The Main Idea</a:t>
            </a:r>
          </a:p>
          <a:p>
            <a:pPr marL="236538" indent="-236538">
              <a:lnSpc>
                <a:spcPct val="100000"/>
              </a:lnSpc>
            </a:pPr>
            <a:r>
              <a:rPr lang="en-US" sz="2400" dirty="0"/>
              <a:t>Conflicting plans for dealing with the post-Civil War South had long-lasting effects on government and the economy.</a:t>
            </a:r>
          </a:p>
          <a:p>
            <a:pPr marL="236538" indent="-236538">
              <a:lnSpc>
                <a:spcPct val="100000"/>
              </a:lnSpc>
            </a:pPr>
            <a:endParaRPr lang="en-US" sz="2400" dirty="0"/>
          </a:p>
          <a:p>
            <a:pPr marL="236538" indent="-236538" algn="ctr">
              <a:lnSpc>
                <a:spcPct val="100000"/>
              </a:lnSpc>
            </a:pPr>
            <a:r>
              <a:rPr lang="en-US" sz="2400" u="sng" dirty="0"/>
              <a:t>Reading Focus</a:t>
            </a:r>
          </a:p>
          <a:p>
            <a:pPr marL="236538" indent="-236538">
              <a:lnSpc>
                <a:spcPct val="100000"/>
              </a:lnSpc>
              <a:buFontTx/>
              <a:buChar char="•"/>
            </a:pPr>
            <a:r>
              <a:rPr lang="en-US" sz="2400" dirty="0"/>
              <a:t>What were the differing plans for presidential Reconstruction?</a:t>
            </a:r>
          </a:p>
          <a:p>
            <a:pPr marL="236538" indent="-236538">
              <a:lnSpc>
                <a:spcPct val="100000"/>
              </a:lnSpc>
              <a:buFontTx/>
              <a:buChar char="•"/>
            </a:pPr>
            <a:r>
              <a:rPr lang="en-US" sz="2400" dirty="0"/>
              <a:t>What was congressional Reconstruction?</a:t>
            </a:r>
          </a:p>
          <a:p>
            <a:pPr marL="236538" indent="-236538">
              <a:lnSpc>
                <a:spcPct val="100000"/>
              </a:lnSpc>
              <a:buFontTx/>
              <a:buChar char="•"/>
            </a:pPr>
            <a:r>
              <a:rPr lang="en-US" sz="2400" dirty="0"/>
              <a:t>What happened when Radical Republicans took charge of Reconstruction?</a:t>
            </a:r>
          </a:p>
          <a:p>
            <a:pPr marL="236538" indent="-236538">
              <a:lnSpc>
                <a:spcPct val="100000"/>
              </a:lnSpc>
              <a:buFontTx/>
              <a:buChar char="•"/>
            </a:pPr>
            <a:r>
              <a:rPr lang="en-US" sz="2400" dirty="0"/>
              <a:t>Why did Reconstruction end, and what were its effects on American history?</a:t>
            </a:r>
          </a:p>
        </p:txBody>
      </p:sp>
      <p:sp>
        <p:nvSpPr>
          <p:cNvPr id="32771" name="Rectangle 3"/>
          <p:cNvSpPr>
            <a:spLocks noGrp="1" noChangeArrowheads="1"/>
          </p:cNvSpPr>
          <p:nvPr>
            <p:ph type="title"/>
          </p:nvPr>
        </p:nvSpPr>
        <p:spPr>
          <a:xfrm>
            <a:off x="533400" y="457200"/>
            <a:ext cx="8077200" cy="533400"/>
          </a:xfrm>
        </p:spPr>
        <p:txBody>
          <a:bodyPr/>
          <a:lstStyle/>
          <a:p>
            <a:pPr eaLnBrk="1" hangingPunct="1"/>
            <a:r>
              <a:rPr lang="en-US" sz="4800" smtClean="0">
                <a:solidFill>
                  <a:schemeClr val="tx1"/>
                </a:solidFill>
                <a:latin typeface="Playbill" pitchFamily="82" charset="0"/>
              </a:rPr>
              <a:t>Reconstruction</a:t>
            </a:r>
          </a:p>
        </p:txBody>
      </p:sp>
      <p:sp>
        <p:nvSpPr>
          <p:cNvPr id="32772" name="Rectangle 4">
            <a:hlinkClick r:id="" action="ppaction://hlinkshowjump?jump=firstslide"/>
          </p:cNvPr>
          <p:cNvSpPr>
            <a:spLocks noChangeArrowheads="1"/>
          </p:cNvSpPr>
          <p:nvPr/>
        </p:nvSpPr>
        <p:spPr bwMode="auto">
          <a:xfrm>
            <a:off x="6172200" y="6019800"/>
            <a:ext cx="762000" cy="838200"/>
          </a:xfrm>
          <a:prstGeom prst="rect">
            <a:avLst/>
          </a:prstGeom>
          <a:no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124200" y="4114800"/>
            <a:ext cx="3749675" cy="366713"/>
          </a:xfrm>
          <a:prstGeom prst="rect">
            <a:avLst/>
          </a:prstGeom>
          <a:noFill/>
          <a:ln w="9525">
            <a:noFill/>
            <a:miter lim="800000"/>
            <a:headEnd/>
            <a:tailEnd/>
          </a:ln>
        </p:spPr>
        <p:txBody>
          <a:bodyPr>
            <a:spAutoFit/>
          </a:bodyPr>
          <a:lstStyle/>
          <a:p>
            <a:pPr>
              <a:lnSpc>
                <a:spcPct val="100000"/>
              </a:lnSpc>
              <a:spcBef>
                <a:spcPct val="0"/>
              </a:spcBef>
            </a:pPr>
            <a:endParaRPr lang="en-US" sz="1800">
              <a:latin typeface="Verdana" pitchFamily="34" charset="0"/>
            </a:endParaRPr>
          </a:p>
        </p:txBody>
      </p:sp>
      <p:sp>
        <p:nvSpPr>
          <p:cNvPr id="6147" name="Text Box 3"/>
          <p:cNvSpPr txBox="1">
            <a:spLocks noChangeArrowheads="1"/>
          </p:cNvSpPr>
          <p:nvPr/>
        </p:nvSpPr>
        <p:spPr bwMode="auto">
          <a:xfrm>
            <a:off x="304800" y="914400"/>
            <a:ext cx="3048000" cy="400110"/>
          </a:xfrm>
          <a:prstGeom prst="rect">
            <a:avLst/>
          </a:prstGeom>
          <a:noFill/>
          <a:ln w="9525">
            <a:noFill/>
            <a:miter lim="800000"/>
            <a:headEnd/>
            <a:tailEnd/>
          </a:ln>
        </p:spPr>
        <p:txBody>
          <a:bodyPr>
            <a:spAutoFit/>
          </a:bodyPr>
          <a:lstStyle/>
          <a:p>
            <a:pPr>
              <a:lnSpc>
                <a:spcPct val="100000"/>
              </a:lnSpc>
              <a:spcBef>
                <a:spcPct val="5000"/>
              </a:spcBef>
              <a:buFont typeface="Arial" pitchFamily="34" charset="0"/>
              <a:buChar char="•"/>
            </a:pPr>
            <a:r>
              <a:rPr lang="en-US" dirty="0">
                <a:latin typeface="Verdana" pitchFamily="34" charset="0"/>
              </a:rPr>
              <a:t>Lincoln’s Plan</a:t>
            </a:r>
          </a:p>
        </p:txBody>
      </p:sp>
      <p:grpSp>
        <p:nvGrpSpPr>
          <p:cNvPr id="2" name="Group 4"/>
          <p:cNvGrpSpPr>
            <a:grpSpLocks/>
          </p:cNvGrpSpPr>
          <p:nvPr/>
        </p:nvGrpSpPr>
        <p:grpSpPr bwMode="auto">
          <a:xfrm>
            <a:off x="381000" y="1312859"/>
            <a:ext cx="8382000" cy="1658937"/>
            <a:chOff x="336" y="1688"/>
            <a:chExt cx="4944" cy="440"/>
          </a:xfrm>
          <a:noFill/>
        </p:grpSpPr>
        <p:sp>
          <p:nvSpPr>
            <p:cNvPr id="3090" name="Rectangle 5"/>
            <p:cNvSpPr>
              <a:spLocks noChangeArrowheads="1"/>
            </p:cNvSpPr>
            <p:nvPr/>
          </p:nvSpPr>
          <p:spPr bwMode="auto">
            <a:xfrm>
              <a:off x="336" y="1854"/>
              <a:ext cx="109" cy="83"/>
            </a:xfrm>
            <a:prstGeom prst="rect">
              <a:avLst/>
            </a:prstGeom>
            <a:grpFill/>
            <a:ln w="9525">
              <a:noFill/>
              <a:miter lim="800000"/>
              <a:headEnd/>
              <a:tailEnd/>
            </a:ln>
          </p:spPr>
          <p:txBody>
            <a:bodyPr wrap="none" anchor="ctr">
              <a:spAutoFit/>
            </a:bodyPr>
            <a:lstStyle/>
            <a:p>
              <a:pPr>
                <a:defRPr/>
              </a:pPr>
              <a:endParaRPr lang="en-US" sz="1600"/>
            </a:p>
          </p:txBody>
        </p:sp>
        <p:sp>
          <p:nvSpPr>
            <p:cNvPr id="3091" name="Text Box 6"/>
            <p:cNvSpPr txBox="1">
              <a:spLocks noChangeArrowheads="1"/>
            </p:cNvSpPr>
            <p:nvPr/>
          </p:nvSpPr>
          <p:spPr bwMode="auto">
            <a:xfrm>
              <a:off x="336" y="1688"/>
              <a:ext cx="4944" cy="440"/>
            </a:xfrm>
            <a:prstGeom prst="rect">
              <a:avLst/>
            </a:prstGeom>
            <a:solidFill>
              <a:schemeClr val="bg1">
                <a:alpha val="65000"/>
              </a:schemeClr>
            </a:solidFill>
            <a:ln w="9525">
              <a:noFill/>
              <a:miter lim="800000"/>
              <a:headEnd/>
              <a:tailEnd/>
            </a:ln>
          </p:spPr>
          <p:txBody>
            <a:bodyPr>
              <a:spAutoFit/>
            </a:bodyPr>
            <a:lstStyle/>
            <a:p>
              <a:pPr marL="342900" indent="-342900">
                <a:lnSpc>
                  <a:spcPct val="100000"/>
                </a:lnSpc>
                <a:spcBef>
                  <a:spcPct val="40000"/>
                </a:spcBef>
                <a:buFont typeface="+mj-lt"/>
                <a:buAutoNum type="arabicPeriod"/>
                <a:defRPr/>
              </a:pPr>
              <a:r>
                <a:rPr lang="en-US" sz="1600" dirty="0">
                  <a:latin typeface="Verdana" pitchFamily="34" charset="0"/>
                </a:rPr>
                <a:t>In late 1863 Lincoln issued a Proclamation of Amnesty and Reconstruction, offering forgiveness to all southerners who pledged loyalty to the Union and supported emancipation.</a:t>
              </a:r>
            </a:p>
            <a:p>
              <a:pPr marL="342900" indent="-342900">
                <a:lnSpc>
                  <a:spcPct val="100000"/>
                </a:lnSpc>
                <a:spcBef>
                  <a:spcPct val="40000"/>
                </a:spcBef>
                <a:buFont typeface="+mj-lt"/>
                <a:buAutoNum type="arabicPeriod"/>
                <a:defRPr/>
              </a:pPr>
              <a:r>
                <a:rPr lang="en-US" sz="1600" dirty="0">
                  <a:latin typeface="Verdana" pitchFamily="34" charset="0"/>
                </a:rPr>
                <a:t>Lincoln’s Ten-Percent Plan stated that once 10 percent of a southern state’s voters took the oath, they could organize a new state government, which had to ban slavery.</a:t>
              </a:r>
            </a:p>
          </p:txBody>
        </p:sp>
      </p:grpSp>
      <p:grpSp>
        <p:nvGrpSpPr>
          <p:cNvPr id="3" name="Group 7"/>
          <p:cNvGrpSpPr>
            <a:grpSpLocks/>
          </p:cNvGrpSpPr>
          <p:nvPr/>
        </p:nvGrpSpPr>
        <p:grpSpPr bwMode="auto">
          <a:xfrm>
            <a:off x="381000" y="3276600"/>
            <a:ext cx="8382000" cy="1268932"/>
            <a:chOff x="336" y="2688"/>
            <a:chExt cx="4944" cy="612"/>
          </a:xfrm>
          <a:noFill/>
        </p:grpSpPr>
        <p:sp>
          <p:nvSpPr>
            <p:cNvPr id="3088" name="Rectangle 8"/>
            <p:cNvSpPr>
              <a:spLocks noChangeArrowheads="1"/>
            </p:cNvSpPr>
            <p:nvPr/>
          </p:nvSpPr>
          <p:spPr bwMode="auto">
            <a:xfrm>
              <a:off x="336" y="2688"/>
              <a:ext cx="109" cy="151"/>
            </a:xfrm>
            <a:prstGeom prst="rect">
              <a:avLst/>
            </a:prstGeom>
            <a:grpFill/>
            <a:ln w="9525">
              <a:noFill/>
              <a:miter lim="800000"/>
              <a:headEnd/>
              <a:tailEnd/>
            </a:ln>
          </p:spPr>
          <p:txBody>
            <a:bodyPr wrap="none">
              <a:spAutoFit/>
            </a:bodyPr>
            <a:lstStyle/>
            <a:p>
              <a:pPr>
                <a:defRPr/>
              </a:pPr>
              <a:endParaRPr lang="en-US" sz="1600"/>
            </a:p>
          </p:txBody>
        </p:sp>
        <p:sp>
          <p:nvSpPr>
            <p:cNvPr id="3089" name="Text Box 9"/>
            <p:cNvSpPr txBox="1">
              <a:spLocks noChangeArrowheads="1"/>
            </p:cNvSpPr>
            <p:nvPr/>
          </p:nvSpPr>
          <p:spPr bwMode="auto">
            <a:xfrm>
              <a:off x="336" y="2736"/>
              <a:ext cx="4944" cy="564"/>
            </a:xfrm>
            <a:prstGeom prst="rect">
              <a:avLst/>
            </a:prstGeom>
            <a:solidFill>
              <a:schemeClr val="bg1">
                <a:alpha val="65000"/>
              </a:schemeClr>
            </a:solidFill>
            <a:ln w="9525">
              <a:noFill/>
              <a:miter lim="800000"/>
              <a:headEnd/>
              <a:tailEnd/>
            </a:ln>
          </p:spPr>
          <p:txBody>
            <a:bodyPr wrap="square">
              <a:spAutoFit/>
            </a:bodyPr>
            <a:lstStyle/>
            <a:p>
              <a:pPr marL="342900" indent="-342900">
                <a:lnSpc>
                  <a:spcPct val="100000"/>
                </a:lnSpc>
                <a:spcBef>
                  <a:spcPct val="40000"/>
                </a:spcBef>
                <a:buFont typeface="+mj-lt"/>
                <a:buAutoNum type="arabicPeriod"/>
                <a:defRPr/>
              </a:pPr>
              <a:r>
                <a:rPr lang="en-US" sz="1600" dirty="0">
                  <a:latin typeface="Verdana" pitchFamily="34" charset="0"/>
                </a:rPr>
                <a:t>Some Congress members thought re-admitting states to the Union was only  a power of Congress; some thought the South never officially left the union.</a:t>
              </a:r>
            </a:p>
            <a:p>
              <a:pPr marL="342900" indent="-342900">
                <a:lnSpc>
                  <a:spcPct val="100000"/>
                </a:lnSpc>
                <a:spcBef>
                  <a:spcPct val="40000"/>
                </a:spcBef>
                <a:buFont typeface="+mj-lt"/>
                <a:buAutoNum type="arabicPeriod"/>
                <a:defRPr/>
              </a:pPr>
              <a:r>
                <a:rPr lang="en-US" sz="1600" dirty="0">
                  <a:latin typeface="Verdana" pitchFamily="34" charset="0"/>
                </a:rPr>
                <a:t>Others thought southern states should go through the same admission process for statehood as territories.</a:t>
              </a:r>
            </a:p>
          </p:txBody>
        </p:sp>
      </p:grpSp>
      <p:sp>
        <p:nvSpPr>
          <p:cNvPr id="33798" name="Rectangle 10"/>
          <p:cNvSpPr>
            <a:spLocks noChangeArrowheads="1"/>
          </p:cNvSpPr>
          <p:nvPr/>
        </p:nvSpPr>
        <p:spPr bwMode="auto">
          <a:xfrm>
            <a:off x="5410200" y="5562600"/>
            <a:ext cx="2743200" cy="381000"/>
          </a:xfrm>
          <a:prstGeom prst="rect">
            <a:avLst/>
          </a:prstGeom>
          <a:noFill/>
          <a:ln w="9525">
            <a:noFill/>
            <a:miter lim="800000"/>
            <a:headEnd/>
            <a:tailEnd/>
          </a:ln>
        </p:spPr>
        <p:txBody>
          <a:bodyPr wrap="none" anchor="ctr"/>
          <a:lstStyle/>
          <a:p>
            <a:endParaRPr lang="en-US"/>
          </a:p>
        </p:txBody>
      </p:sp>
      <p:sp>
        <p:nvSpPr>
          <p:cNvPr id="33799" name="Rectangle 11"/>
          <p:cNvSpPr>
            <a:spLocks noGrp="1" noChangeArrowheads="1"/>
          </p:cNvSpPr>
          <p:nvPr>
            <p:ph type="title"/>
          </p:nvPr>
        </p:nvSpPr>
        <p:spPr>
          <a:xfrm>
            <a:off x="533400" y="381000"/>
            <a:ext cx="8077200" cy="533400"/>
          </a:xfrm>
        </p:spPr>
        <p:txBody>
          <a:bodyPr/>
          <a:lstStyle/>
          <a:p>
            <a:pPr eaLnBrk="1" hangingPunct="1"/>
            <a:r>
              <a:rPr lang="en-US" sz="4800" smtClean="0">
                <a:solidFill>
                  <a:schemeClr val="tx1"/>
                </a:solidFill>
                <a:latin typeface="Playbill" pitchFamily="82" charset="0"/>
              </a:rPr>
              <a:t>Presidential Reconstruction</a:t>
            </a:r>
          </a:p>
        </p:txBody>
      </p:sp>
      <p:pic>
        <p:nvPicPr>
          <p:cNvPr id="33800" name="Picture 12"/>
          <p:cNvPicPr>
            <a:picLocks noChangeAspect="1" noChangeArrowheads="1"/>
          </p:cNvPicPr>
          <p:nvPr/>
        </p:nvPicPr>
        <p:blipFill>
          <a:blip r:embed="rId2" cstate="print"/>
          <a:srcRect/>
          <a:stretch>
            <a:fillRect/>
          </a:stretch>
        </p:blipFill>
        <p:spPr bwMode="auto">
          <a:xfrm>
            <a:off x="8551863" y="1136650"/>
            <a:ext cx="160337" cy="160338"/>
          </a:xfrm>
          <a:prstGeom prst="rect">
            <a:avLst/>
          </a:prstGeom>
          <a:noFill/>
          <a:ln w="9525">
            <a:noFill/>
            <a:miter lim="800000"/>
            <a:headEnd/>
            <a:tailEnd/>
          </a:ln>
        </p:spPr>
      </p:pic>
      <p:pic>
        <p:nvPicPr>
          <p:cNvPr id="33801" name="Picture 13"/>
          <p:cNvPicPr>
            <a:picLocks noChangeAspect="1" noChangeArrowheads="1"/>
          </p:cNvPicPr>
          <p:nvPr/>
        </p:nvPicPr>
        <p:blipFill>
          <a:blip r:embed="rId2" cstate="print"/>
          <a:srcRect/>
          <a:stretch>
            <a:fillRect/>
          </a:stretch>
        </p:blipFill>
        <p:spPr bwMode="auto">
          <a:xfrm>
            <a:off x="8534400" y="3040063"/>
            <a:ext cx="160338" cy="160337"/>
          </a:xfrm>
          <a:prstGeom prst="rect">
            <a:avLst/>
          </a:prstGeom>
          <a:noFill/>
          <a:ln w="9525">
            <a:noFill/>
            <a:miter lim="800000"/>
            <a:headEnd/>
            <a:tailEnd/>
          </a:ln>
        </p:spPr>
      </p:pic>
      <p:sp>
        <p:nvSpPr>
          <p:cNvPr id="6158" name="Text Box 14"/>
          <p:cNvSpPr txBox="1">
            <a:spLocks noChangeArrowheads="1"/>
          </p:cNvSpPr>
          <p:nvPr/>
        </p:nvSpPr>
        <p:spPr bwMode="auto">
          <a:xfrm>
            <a:off x="304800" y="2936875"/>
            <a:ext cx="6384925" cy="400110"/>
          </a:xfrm>
          <a:prstGeom prst="rect">
            <a:avLst/>
          </a:prstGeom>
          <a:noFill/>
          <a:ln w="9525">
            <a:noFill/>
            <a:miter lim="800000"/>
            <a:headEnd/>
            <a:tailEnd/>
          </a:ln>
        </p:spPr>
        <p:txBody>
          <a:bodyPr>
            <a:spAutoFit/>
          </a:bodyPr>
          <a:lstStyle/>
          <a:p>
            <a:pPr>
              <a:lnSpc>
                <a:spcPct val="100000"/>
              </a:lnSpc>
              <a:spcBef>
                <a:spcPct val="5000"/>
              </a:spcBef>
              <a:buFont typeface="Arial" pitchFamily="34" charset="0"/>
              <a:buChar char="•"/>
            </a:pPr>
            <a:r>
              <a:rPr lang="en-US" dirty="0">
                <a:latin typeface="Verdana" pitchFamily="34" charset="0"/>
              </a:rPr>
              <a:t>Lincoln’s Plan Sparks Debate in Congress</a:t>
            </a:r>
          </a:p>
        </p:txBody>
      </p:sp>
      <p:sp>
        <p:nvSpPr>
          <p:cNvPr id="6159" name="Text Box 15"/>
          <p:cNvSpPr txBox="1">
            <a:spLocks noChangeArrowheads="1"/>
          </p:cNvSpPr>
          <p:nvPr/>
        </p:nvSpPr>
        <p:spPr bwMode="auto">
          <a:xfrm>
            <a:off x="304800" y="4572000"/>
            <a:ext cx="8153400" cy="400050"/>
          </a:xfrm>
          <a:prstGeom prst="rect">
            <a:avLst/>
          </a:prstGeom>
          <a:noFill/>
          <a:ln w="9525">
            <a:noFill/>
            <a:miter lim="800000"/>
            <a:headEnd/>
            <a:tailEnd/>
          </a:ln>
        </p:spPr>
        <p:txBody>
          <a:bodyPr>
            <a:spAutoFit/>
          </a:bodyPr>
          <a:lstStyle/>
          <a:p>
            <a:pPr>
              <a:lnSpc>
                <a:spcPct val="100000"/>
              </a:lnSpc>
              <a:spcBef>
                <a:spcPct val="5000"/>
              </a:spcBef>
              <a:buFont typeface="Arial" pitchFamily="34" charset="0"/>
              <a:buChar char="•"/>
            </a:pPr>
            <a:r>
              <a:rPr lang="en-US" dirty="0">
                <a:latin typeface="Verdana" pitchFamily="34" charset="0"/>
              </a:rPr>
              <a:t>Congress Responds, Tragedy Strikes</a:t>
            </a:r>
          </a:p>
        </p:txBody>
      </p:sp>
      <p:grpSp>
        <p:nvGrpSpPr>
          <p:cNvPr id="4" name="Group 16"/>
          <p:cNvGrpSpPr>
            <a:grpSpLocks/>
          </p:cNvGrpSpPr>
          <p:nvPr/>
        </p:nvGrpSpPr>
        <p:grpSpPr bwMode="auto">
          <a:xfrm>
            <a:off x="381000" y="5029200"/>
            <a:ext cx="8382000" cy="1069975"/>
            <a:chOff x="960" y="3410"/>
            <a:chExt cx="5280" cy="674"/>
          </a:xfrm>
          <a:noFill/>
        </p:grpSpPr>
        <p:sp>
          <p:nvSpPr>
            <p:cNvPr id="3086" name="Rectangle 17"/>
            <p:cNvSpPr>
              <a:spLocks noChangeArrowheads="1"/>
            </p:cNvSpPr>
            <p:nvPr/>
          </p:nvSpPr>
          <p:spPr bwMode="auto">
            <a:xfrm>
              <a:off x="960" y="3741"/>
              <a:ext cx="116" cy="198"/>
            </a:xfrm>
            <a:prstGeom prst="rect">
              <a:avLst/>
            </a:prstGeom>
            <a:grpFill/>
            <a:ln w="9525">
              <a:noFill/>
              <a:miter lim="800000"/>
              <a:headEnd/>
              <a:tailEnd/>
            </a:ln>
          </p:spPr>
          <p:txBody>
            <a:bodyPr wrap="none" anchor="ctr">
              <a:spAutoFit/>
            </a:bodyPr>
            <a:lstStyle/>
            <a:p>
              <a:pPr>
                <a:defRPr/>
              </a:pPr>
              <a:endParaRPr lang="en-US" sz="1600"/>
            </a:p>
          </p:txBody>
        </p:sp>
        <p:sp>
          <p:nvSpPr>
            <p:cNvPr id="3087" name="Text Box 18"/>
            <p:cNvSpPr txBox="1">
              <a:spLocks noChangeArrowheads="1"/>
            </p:cNvSpPr>
            <p:nvPr/>
          </p:nvSpPr>
          <p:spPr bwMode="auto">
            <a:xfrm>
              <a:off x="960" y="3410"/>
              <a:ext cx="5280" cy="674"/>
            </a:xfrm>
            <a:prstGeom prst="rect">
              <a:avLst/>
            </a:prstGeom>
            <a:solidFill>
              <a:schemeClr val="bg1">
                <a:alpha val="65000"/>
              </a:schemeClr>
            </a:solidFill>
            <a:ln w="9525">
              <a:noFill/>
              <a:miter lim="800000"/>
              <a:headEnd/>
              <a:tailEnd/>
            </a:ln>
          </p:spPr>
          <p:txBody>
            <a:bodyPr>
              <a:spAutoFit/>
            </a:bodyPr>
            <a:lstStyle/>
            <a:p>
              <a:pPr marL="342900" indent="-342900" eaLnBrk="0" hangingPunct="0">
                <a:lnSpc>
                  <a:spcPct val="100000"/>
                </a:lnSpc>
                <a:spcBef>
                  <a:spcPct val="0"/>
                </a:spcBef>
                <a:buFont typeface="+mj-lt"/>
                <a:buAutoNum type="arabicPeriod"/>
                <a:defRPr/>
              </a:pPr>
              <a:r>
                <a:rPr lang="en-US" sz="1600" dirty="0">
                  <a:latin typeface="Verdana" pitchFamily="34" charset="0"/>
                </a:rPr>
                <a:t>Congress’ own plan, the Wade-Davis Bill, required a majority of a state’s white men to pledge the oath, not just 10 percent. It was vetoed by Lincoln.</a:t>
              </a:r>
            </a:p>
            <a:p>
              <a:pPr marL="342900" indent="-342900" eaLnBrk="0" hangingPunct="0">
                <a:lnSpc>
                  <a:spcPct val="100000"/>
                </a:lnSpc>
                <a:spcBef>
                  <a:spcPct val="0"/>
                </a:spcBef>
                <a:buFont typeface="+mj-lt"/>
                <a:buAutoNum type="arabicPeriod"/>
                <a:defRPr/>
              </a:pPr>
              <a:r>
                <a:rPr lang="en-US" sz="1600" dirty="0">
                  <a:latin typeface="Verdana" pitchFamily="34" charset="0"/>
                </a:rPr>
                <a:t>Lincoln was assassinated by John Wilkes Booth in 1865, and didn’t live long enough to carry out his Reconstruction plans for the South.</a:t>
              </a:r>
            </a:p>
          </p:txBody>
        </p:sp>
      </p:grpSp>
      <p:pic>
        <p:nvPicPr>
          <p:cNvPr id="33805" name="Picture 19"/>
          <p:cNvPicPr>
            <a:picLocks noChangeAspect="1" noChangeArrowheads="1"/>
          </p:cNvPicPr>
          <p:nvPr/>
        </p:nvPicPr>
        <p:blipFill>
          <a:blip r:embed="rId2" cstate="print"/>
          <a:srcRect/>
          <a:stretch>
            <a:fillRect/>
          </a:stretch>
        </p:blipFill>
        <p:spPr bwMode="auto">
          <a:xfrm>
            <a:off x="8534400" y="4640263"/>
            <a:ext cx="160338" cy="1603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0-#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158"/>
                                        </p:tgtEl>
                                        <p:attrNameLst>
                                          <p:attrName>style.visibility</p:attrName>
                                        </p:attrNameLst>
                                      </p:cBhvr>
                                      <p:to>
                                        <p:strVal val="visible"/>
                                      </p:to>
                                    </p:set>
                                    <p:anim calcmode="lin" valueType="num">
                                      <p:cBhvr additive="base">
                                        <p:cTn id="17" dur="500" fill="hold"/>
                                        <p:tgtEl>
                                          <p:spTgt spid="6158"/>
                                        </p:tgtEl>
                                        <p:attrNameLst>
                                          <p:attrName>ppt_x</p:attrName>
                                        </p:attrNameLst>
                                      </p:cBhvr>
                                      <p:tavLst>
                                        <p:tav tm="0">
                                          <p:val>
                                            <p:strVal val="0-#ppt_w/2"/>
                                          </p:val>
                                        </p:tav>
                                        <p:tav tm="100000">
                                          <p:val>
                                            <p:strVal val="#ppt_x"/>
                                          </p:val>
                                        </p:tav>
                                      </p:tavLst>
                                    </p:anim>
                                    <p:anim calcmode="lin" valueType="num">
                                      <p:cBhvr additive="base">
                                        <p:cTn id="18" dur="500" fill="hold"/>
                                        <p:tgtEl>
                                          <p:spTgt spid="615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159"/>
                                        </p:tgtEl>
                                        <p:attrNameLst>
                                          <p:attrName>style.visibility</p:attrName>
                                        </p:attrNameLst>
                                      </p:cBhvr>
                                      <p:to>
                                        <p:strVal val="visible"/>
                                      </p:to>
                                    </p:set>
                                    <p:anim calcmode="lin" valueType="num">
                                      <p:cBhvr additive="base">
                                        <p:cTn id="27" dur="500" fill="hold"/>
                                        <p:tgtEl>
                                          <p:spTgt spid="6159"/>
                                        </p:tgtEl>
                                        <p:attrNameLst>
                                          <p:attrName>ppt_x</p:attrName>
                                        </p:attrNameLst>
                                      </p:cBhvr>
                                      <p:tavLst>
                                        <p:tav tm="0">
                                          <p:val>
                                            <p:strVal val="0-#ppt_w/2"/>
                                          </p:val>
                                        </p:tav>
                                        <p:tav tm="100000">
                                          <p:val>
                                            <p:strVal val="#ppt_x"/>
                                          </p:val>
                                        </p:tav>
                                      </p:tavLst>
                                    </p:anim>
                                    <p:anim calcmode="lin" valueType="num">
                                      <p:cBhvr additive="base">
                                        <p:cTn id="28" dur="500" fill="hold"/>
                                        <p:tgtEl>
                                          <p:spTgt spid="6159"/>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58" grpId="0" autoUpdateAnimBg="0"/>
      <p:bldP spid="615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81000"/>
            <a:ext cx="8077200" cy="685800"/>
          </a:xfrm>
          <a:noFill/>
        </p:spPr>
        <p:txBody>
          <a:bodyPr anchor="t"/>
          <a:lstStyle/>
          <a:p>
            <a:pPr eaLnBrk="1" hangingPunct="1"/>
            <a:r>
              <a:rPr lang="en-US" sz="4800" smtClean="0">
                <a:latin typeface="Playbill" pitchFamily="82" charset="0"/>
              </a:rPr>
              <a:t>The Compromise of 1850</a:t>
            </a:r>
          </a:p>
        </p:txBody>
      </p:sp>
      <p:sp>
        <p:nvSpPr>
          <p:cNvPr id="5123" name="Rectangle 3"/>
          <p:cNvSpPr>
            <a:spLocks noGrp="1" noChangeArrowheads="1"/>
          </p:cNvSpPr>
          <p:nvPr>
            <p:ph type="body" idx="1"/>
          </p:nvPr>
        </p:nvSpPr>
        <p:spPr>
          <a:xfrm>
            <a:off x="533400" y="1295400"/>
            <a:ext cx="8077200" cy="4419600"/>
          </a:xfrm>
          <a:solidFill>
            <a:schemeClr val="bg1">
              <a:alpha val="65000"/>
            </a:schemeClr>
          </a:solidFill>
        </p:spPr>
        <p:txBody>
          <a:bodyPr/>
          <a:lstStyle/>
          <a:p>
            <a:pPr eaLnBrk="1" hangingPunct="1">
              <a:spcBef>
                <a:spcPct val="40000"/>
              </a:spcBef>
            </a:pPr>
            <a:r>
              <a:rPr lang="en-US" sz="1800" dirty="0" smtClean="0"/>
              <a:t>Adding California to the Union as an anti-slavery state would shift the balance of power in Congress toward the North. </a:t>
            </a:r>
          </a:p>
          <a:p>
            <a:pPr eaLnBrk="1" hangingPunct="1">
              <a:spcBef>
                <a:spcPct val="50000"/>
              </a:spcBef>
            </a:pPr>
            <a:r>
              <a:rPr lang="en-US" sz="1800" dirty="0" smtClean="0"/>
              <a:t>In January 1850 Kentucky Senator Henry Clay introduced a plan to preserve the balance of power, sparking long debates.</a:t>
            </a:r>
          </a:p>
          <a:p>
            <a:pPr eaLnBrk="1" hangingPunct="1">
              <a:spcBef>
                <a:spcPct val="40000"/>
              </a:spcBef>
            </a:pPr>
            <a:r>
              <a:rPr lang="en-US" sz="1800" dirty="0" smtClean="0"/>
              <a:t>After months of debate, Congress passed the </a:t>
            </a:r>
            <a:r>
              <a:rPr lang="en-US" sz="1800" b="1" dirty="0" smtClean="0"/>
              <a:t>Compromise of 1850</a:t>
            </a:r>
            <a:r>
              <a:rPr lang="en-US" sz="1800" dirty="0" smtClean="0"/>
              <a:t>, which admitted California as a free state, set the Texas-New Mexico border, outlawed slave commerce in the nation’s capital, and made slavery a popular sovereignty issue in Utah and New Mexico.</a:t>
            </a:r>
          </a:p>
          <a:p>
            <a:pPr eaLnBrk="1" hangingPunct="1">
              <a:spcBef>
                <a:spcPct val="40000"/>
              </a:spcBef>
              <a:buFontTx/>
              <a:buNone/>
            </a:pPr>
            <a:endParaRPr lang="en-US" sz="1800" dirty="0" smtClean="0"/>
          </a:p>
          <a:p>
            <a:pPr eaLnBrk="1" hangingPunct="1">
              <a:spcBef>
                <a:spcPct val="40000"/>
              </a:spcBef>
              <a:buFontTx/>
              <a:buNone/>
            </a:pPr>
            <a:endParaRPr lang="en-US" sz="1800" i="1" dirty="0" smtClean="0"/>
          </a:p>
          <a:p>
            <a:pPr eaLnBrk="1" hangingPunct="1">
              <a:spcBef>
                <a:spcPct val="40000"/>
              </a:spcBef>
              <a:buFontTx/>
              <a:buNone/>
            </a:pPr>
            <a:endParaRPr lang="en-US" sz="1800" i="1" dirty="0" smtClean="0"/>
          </a:p>
          <a:p>
            <a:pPr eaLnBrk="1" hangingPunct="1">
              <a:spcBef>
                <a:spcPct val="40000"/>
              </a:spcBef>
            </a:pPr>
            <a:r>
              <a:rPr lang="en-US" sz="1800" i="1" dirty="0" smtClean="0"/>
              <a:t>Uncle Tom’s Cabin</a:t>
            </a:r>
            <a:r>
              <a:rPr lang="en-US" sz="1800" dirty="0" smtClean="0"/>
              <a:t>, an anti-slavery book by Harriet Beecher Stowe, became a huge success despite Southern outrage.</a:t>
            </a:r>
          </a:p>
        </p:txBody>
      </p:sp>
      <p:sp>
        <p:nvSpPr>
          <p:cNvPr id="62473" name="Text Box 9"/>
          <p:cNvSpPr txBox="1">
            <a:spLocks noChangeArrowheads="1"/>
          </p:cNvSpPr>
          <p:nvPr/>
        </p:nvSpPr>
        <p:spPr bwMode="auto">
          <a:xfrm>
            <a:off x="1066800" y="3998913"/>
            <a:ext cx="7391400" cy="877887"/>
          </a:xfrm>
          <a:prstGeom prst="rect">
            <a:avLst/>
          </a:prstGeom>
          <a:noFill/>
          <a:ln w="9525">
            <a:noFill/>
            <a:miter lim="800000"/>
            <a:headEnd/>
            <a:tailEnd/>
          </a:ln>
        </p:spPr>
        <p:txBody>
          <a:bodyPr anchor="ctr">
            <a:spAutoFit/>
          </a:bodyPr>
          <a:lstStyle/>
          <a:p>
            <a:pPr eaLnBrk="0" hangingPunct="0">
              <a:spcBef>
                <a:spcPct val="50000"/>
              </a:spcBef>
            </a:pPr>
            <a:r>
              <a:rPr lang="en-US" sz="1700">
                <a:latin typeface="Verdana" pitchFamily="34" charset="0"/>
              </a:rPr>
              <a:t>--One provision, the </a:t>
            </a:r>
            <a:r>
              <a:rPr lang="en-US" sz="1700" b="1">
                <a:latin typeface="Verdana" pitchFamily="34" charset="0"/>
              </a:rPr>
              <a:t>Fugitive Slave Act</a:t>
            </a:r>
            <a:r>
              <a:rPr lang="en-US" sz="1700">
                <a:latin typeface="Verdana" pitchFamily="34" charset="0"/>
              </a:rPr>
              <a:t>, made it a crime to aid runaway slaves and allowed the arrest of escaped slaves.  Many northerners actively broke this law, which angered slave owners.</a:t>
            </a:r>
            <a:endParaRPr lang="en-US">
              <a:latin typeface="Verdana" pitchFamily="34" charset="0"/>
            </a:endParaRPr>
          </a:p>
        </p:txBody>
      </p:sp>
      <p:pic>
        <p:nvPicPr>
          <p:cNvPr id="5125" name="Picture 10"/>
          <p:cNvPicPr>
            <a:picLocks noChangeAspect="1" noChangeArrowheads="1"/>
          </p:cNvPicPr>
          <p:nvPr/>
        </p:nvPicPr>
        <p:blipFill>
          <a:blip r:embed="rId2" cstate="print"/>
          <a:srcRect/>
          <a:stretch>
            <a:fillRect/>
          </a:stretch>
        </p:blipFill>
        <p:spPr bwMode="auto">
          <a:xfrm>
            <a:off x="8755062" y="4038600"/>
            <a:ext cx="160338" cy="160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slide(fromRight)">
                                      <p:cBhvr>
                                        <p:cTn id="7" dur="5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228600"/>
            <a:ext cx="8077200" cy="533400"/>
          </a:xfrm>
          <a:noFill/>
        </p:spPr>
        <p:txBody>
          <a:bodyPr/>
          <a:lstStyle/>
          <a:p>
            <a:pPr eaLnBrk="1" hangingPunct="1"/>
            <a:r>
              <a:rPr lang="en-US" sz="4800" smtClean="0">
                <a:solidFill>
                  <a:schemeClr val="tx1"/>
                </a:solidFill>
                <a:latin typeface="Playbill" pitchFamily="82" charset="0"/>
              </a:rPr>
              <a:t>Johnson’s Plan</a:t>
            </a:r>
          </a:p>
        </p:txBody>
      </p:sp>
      <p:sp>
        <p:nvSpPr>
          <p:cNvPr id="7171" name="Rectangle 3"/>
          <p:cNvSpPr>
            <a:spLocks noGrp="1" noChangeArrowheads="1"/>
          </p:cNvSpPr>
          <p:nvPr>
            <p:ph type="body" sz="half" idx="1"/>
          </p:nvPr>
        </p:nvSpPr>
        <p:spPr>
          <a:xfrm>
            <a:off x="449263" y="2924175"/>
            <a:ext cx="3995737" cy="3087688"/>
          </a:xfrm>
          <a:solidFill>
            <a:schemeClr val="bg1">
              <a:alpha val="65000"/>
            </a:schemeClr>
          </a:solidFill>
        </p:spPr>
        <p:txBody>
          <a:bodyPr/>
          <a:lstStyle/>
          <a:p>
            <a:pPr marL="228600" indent="-228600" algn="ctr" eaLnBrk="1" hangingPunct="1">
              <a:lnSpc>
                <a:spcPct val="80000"/>
              </a:lnSpc>
              <a:spcBef>
                <a:spcPct val="50000"/>
              </a:spcBef>
              <a:buFontTx/>
              <a:buNone/>
            </a:pPr>
            <a:r>
              <a:rPr lang="en-US" sz="1600" b="1" dirty="0" smtClean="0"/>
              <a:t>The Reconstruction Plan:</a:t>
            </a:r>
            <a:endParaRPr lang="en-US" sz="1600" dirty="0" smtClean="0"/>
          </a:p>
          <a:p>
            <a:pPr marL="228600" indent="-228600" eaLnBrk="1" hangingPunct="1">
              <a:lnSpc>
                <a:spcPct val="80000"/>
              </a:lnSpc>
              <a:spcBef>
                <a:spcPct val="50000"/>
              </a:spcBef>
            </a:pPr>
            <a:r>
              <a:rPr lang="en-US" sz="1600" dirty="0" smtClean="0"/>
              <a:t>Added wealthy southern men to the list of those who needed to be pardoned by government</a:t>
            </a:r>
          </a:p>
          <a:p>
            <a:pPr marL="228600" indent="-228600" eaLnBrk="1" hangingPunct="1">
              <a:lnSpc>
                <a:spcPct val="80000"/>
              </a:lnSpc>
              <a:spcBef>
                <a:spcPct val="50000"/>
              </a:spcBef>
            </a:pPr>
            <a:r>
              <a:rPr lang="en-US" sz="1600" dirty="0" smtClean="0"/>
              <a:t>Did not, according to Charles Sumner, Thaddeus Stevens, and other powerful members in Congress, provide any role in government for freedmen, or those freed from slavery</a:t>
            </a:r>
          </a:p>
          <a:p>
            <a:pPr marL="228600" indent="-228600" eaLnBrk="1" hangingPunct="1">
              <a:lnSpc>
                <a:spcPct val="80000"/>
              </a:lnSpc>
              <a:spcBef>
                <a:spcPct val="50000"/>
              </a:spcBef>
            </a:pPr>
            <a:r>
              <a:rPr lang="en-US" sz="1600" dirty="0" smtClean="0"/>
              <a:t>Was welcomed by white southerners, who could form state governments on their own terms</a:t>
            </a:r>
            <a:endParaRPr lang="en-US" sz="1700" dirty="0" smtClean="0"/>
          </a:p>
        </p:txBody>
      </p:sp>
      <p:sp>
        <p:nvSpPr>
          <p:cNvPr id="7172" name="Rectangle 4"/>
          <p:cNvSpPr>
            <a:spLocks noGrp="1" noChangeArrowheads="1"/>
          </p:cNvSpPr>
          <p:nvPr>
            <p:ph type="body" sz="half" idx="2"/>
          </p:nvPr>
        </p:nvSpPr>
        <p:spPr>
          <a:xfrm>
            <a:off x="4598988" y="2932113"/>
            <a:ext cx="3765550" cy="3065462"/>
          </a:xfrm>
          <a:solidFill>
            <a:schemeClr val="bg1">
              <a:alpha val="65000"/>
            </a:schemeClr>
          </a:solidFill>
        </p:spPr>
        <p:txBody>
          <a:bodyPr/>
          <a:lstStyle/>
          <a:p>
            <a:pPr marL="228600" indent="-228600" algn="ctr" eaLnBrk="1" hangingPunct="1">
              <a:lnSpc>
                <a:spcPct val="80000"/>
              </a:lnSpc>
              <a:spcBef>
                <a:spcPct val="50000"/>
              </a:spcBef>
              <a:buFontTx/>
              <a:buNone/>
            </a:pPr>
            <a:r>
              <a:rPr lang="en-US" sz="1600" b="1" dirty="0" smtClean="0"/>
              <a:t>Reactions in the South:</a:t>
            </a:r>
          </a:p>
          <a:p>
            <a:pPr marL="228600" indent="-228600" eaLnBrk="1" hangingPunct="1">
              <a:lnSpc>
                <a:spcPct val="80000"/>
              </a:lnSpc>
              <a:spcBef>
                <a:spcPct val="50000"/>
              </a:spcBef>
            </a:pPr>
            <a:r>
              <a:rPr lang="en-US" sz="1600" dirty="0" smtClean="0"/>
              <a:t>Former Confederates took state offices and were sent to Congress.</a:t>
            </a:r>
          </a:p>
          <a:p>
            <a:pPr marL="228600" indent="-228600" eaLnBrk="1" hangingPunct="1">
              <a:lnSpc>
                <a:spcPct val="80000"/>
              </a:lnSpc>
              <a:spcBef>
                <a:spcPct val="50000"/>
              </a:spcBef>
            </a:pPr>
            <a:r>
              <a:rPr lang="en-US" sz="1600" dirty="0" smtClean="0"/>
              <a:t>The </a:t>
            </a:r>
            <a:r>
              <a:rPr lang="en-US" sz="1600" b="1" dirty="0" smtClean="0"/>
              <a:t>Black Codes</a:t>
            </a:r>
            <a:r>
              <a:rPr lang="en-US" sz="1600" dirty="0" smtClean="0"/>
              <a:t> were formed, keeping freedmen in a dependent position and providing cheap farm labor.</a:t>
            </a:r>
          </a:p>
          <a:p>
            <a:pPr marL="228600" indent="-228600" eaLnBrk="1" hangingPunct="1">
              <a:lnSpc>
                <a:spcPct val="80000"/>
              </a:lnSpc>
              <a:spcBef>
                <a:spcPct val="50000"/>
              </a:spcBef>
            </a:pPr>
            <a:r>
              <a:rPr lang="en-US" sz="1600" dirty="0" smtClean="0"/>
              <a:t>Private groups formed like the </a:t>
            </a:r>
            <a:r>
              <a:rPr lang="en-US" sz="1600" b="1" dirty="0" smtClean="0"/>
              <a:t>Ku Klux Klan</a:t>
            </a:r>
            <a:r>
              <a:rPr lang="en-US" sz="1600" dirty="0" smtClean="0"/>
              <a:t>, who enforced the Black Codes and terrorized African Americans and their supporters.</a:t>
            </a:r>
            <a:endParaRPr lang="en-US" sz="1400" dirty="0" smtClean="0"/>
          </a:p>
        </p:txBody>
      </p:sp>
      <p:pic>
        <p:nvPicPr>
          <p:cNvPr id="34821" name="Picture 5"/>
          <p:cNvPicPr>
            <a:picLocks noChangeAspect="1" noChangeArrowheads="1"/>
          </p:cNvPicPr>
          <p:nvPr/>
        </p:nvPicPr>
        <p:blipFill>
          <a:blip r:embed="rId3" cstate="print"/>
          <a:srcRect/>
          <a:stretch>
            <a:fillRect/>
          </a:stretch>
        </p:blipFill>
        <p:spPr bwMode="auto">
          <a:xfrm>
            <a:off x="8496300" y="3933825"/>
            <a:ext cx="160338" cy="160338"/>
          </a:xfrm>
          <a:prstGeom prst="rect">
            <a:avLst/>
          </a:prstGeom>
          <a:noFill/>
          <a:ln w="9525">
            <a:noFill/>
            <a:miter lim="800000"/>
            <a:headEnd/>
            <a:tailEnd/>
          </a:ln>
        </p:spPr>
      </p:pic>
      <p:pic>
        <p:nvPicPr>
          <p:cNvPr id="34822" name="Picture 6"/>
          <p:cNvPicPr>
            <a:picLocks noChangeAspect="1" noChangeArrowheads="1"/>
          </p:cNvPicPr>
          <p:nvPr/>
        </p:nvPicPr>
        <p:blipFill>
          <a:blip r:embed="rId3" cstate="print"/>
          <a:srcRect/>
          <a:stretch>
            <a:fillRect/>
          </a:stretch>
        </p:blipFill>
        <p:spPr bwMode="auto">
          <a:xfrm>
            <a:off x="8497888" y="4198938"/>
            <a:ext cx="160337" cy="160337"/>
          </a:xfrm>
          <a:prstGeom prst="rect">
            <a:avLst/>
          </a:prstGeom>
          <a:noFill/>
          <a:ln w="9525">
            <a:noFill/>
            <a:miter lim="800000"/>
            <a:headEnd/>
            <a:tailEnd/>
          </a:ln>
        </p:spPr>
      </p:pic>
      <p:sp>
        <p:nvSpPr>
          <p:cNvPr id="34823" name="Text Box 7"/>
          <p:cNvSpPr txBox="1">
            <a:spLocks noChangeArrowheads="1"/>
          </p:cNvSpPr>
          <p:nvPr/>
        </p:nvSpPr>
        <p:spPr bwMode="auto">
          <a:xfrm>
            <a:off x="457200" y="927100"/>
            <a:ext cx="7913688" cy="1924050"/>
          </a:xfrm>
          <a:prstGeom prst="rect">
            <a:avLst/>
          </a:prstGeom>
          <a:solidFill>
            <a:schemeClr val="bg1">
              <a:alpha val="65000"/>
            </a:schemeClr>
          </a:solidFill>
          <a:ln w="9525">
            <a:noFill/>
            <a:miter lim="800000"/>
            <a:headEnd/>
            <a:tailEnd/>
          </a:ln>
        </p:spPr>
        <p:txBody>
          <a:bodyPr>
            <a:spAutoFit/>
          </a:bodyPr>
          <a:lstStyle/>
          <a:p>
            <a:pPr marL="233363" indent="-233363" eaLnBrk="0" hangingPunct="0">
              <a:lnSpc>
                <a:spcPct val="100000"/>
              </a:lnSpc>
              <a:spcBef>
                <a:spcPct val="0"/>
              </a:spcBef>
              <a:buFontTx/>
              <a:buChar char="•"/>
            </a:pPr>
            <a:r>
              <a:rPr lang="en-US" sz="1700" dirty="0">
                <a:latin typeface="Verdana" pitchFamily="34" charset="0"/>
              </a:rPr>
              <a:t>After Lincoln’s death, Vice President Andrew Johnson became president.</a:t>
            </a:r>
          </a:p>
          <a:p>
            <a:pPr marL="233363" indent="-233363" eaLnBrk="0" hangingPunct="0">
              <a:lnSpc>
                <a:spcPct val="100000"/>
              </a:lnSpc>
              <a:spcBef>
                <a:spcPct val="0"/>
              </a:spcBef>
              <a:buFontTx/>
              <a:buChar char="•"/>
            </a:pPr>
            <a:r>
              <a:rPr lang="en-US" sz="1700" dirty="0">
                <a:latin typeface="Verdana" pitchFamily="34" charset="0"/>
              </a:rPr>
              <a:t>Though he was a Democrat, Republicans thought he would work with them because he didn’t seem as forgiving as Lincoln.</a:t>
            </a:r>
          </a:p>
          <a:p>
            <a:pPr marL="233363" indent="-233363" eaLnBrk="0" hangingPunct="0">
              <a:lnSpc>
                <a:spcPct val="100000"/>
              </a:lnSpc>
              <a:spcBef>
                <a:spcPct val="0"/>
              </a:spcBef>
              <a:buFontTx/>
              <a:buChar char="•"/>
            </a:pPr>
            <a:r>
              <a:rPr lang="en-US" sz="1700" dirty="0">
                <a:latin typeface="Verdana" pitchFamily="34" charset="0"/>
              </a:rPr>
              <a:t>As a Tennessean from a poor family, Johnson didn’t dislike the South, just wealthy planters.</a:t>
            </a:r>
          </a:p>
          <a:p>
            <a:pPr marL="233363" indent="-233363" eaLnBrk="0" hangingPunct="0">
              <a:lnSpc>
                <a:spcPct val="100000"/>
              </a:lnSpc>
              <a:spcBef>
                <a:spcPct val="0"/>
              </a:spcBef>
              <a:buFontTx/>
              <a:buChar char="•"/>
            </a:pPr>
            <a:r>
              <a:rPr lang="en-US" sz="1700" dirty="0">
                <a:latin typeface="Verdana" pitchFamily="34" charset="0"/>
              </a:rPr>
              <a:t>Johnson’s plan was similar to Lincoln’s, with a few changes.</a:t>
            </a:r>
            <a:endParaRPr lang="en-US" dirty="0">
              <a:latin typeface="Verdana"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1+#ppt_w/2"/>
                                          </p:val>
                                        </p:tav>
                                        <p:tav tm="100000">
                                          <p:val>
                                            <p:strVal val="#ppt_x"/>
                                          </p:val>
                                        </p:tav>
                                      </p:tavLst>
                                    </p:anim>
                                    <p:anim calcmode="lin" valueType="num">
                                      <p:cBhvr additive="base">
                                        <p:cTn id="14"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381000"/>
            <a:ext cx="8077200" cy="533400"/>
          </a:xfrm>
          <a:noFill/>
        </p:spPr>
        <p:txBody>
          <a:bodyPr/>
          <a:lstStyle/>
          <a:p>
            <a:pPr eaLnBrk="1" hangingPunct="1"/>
            <a:r>
              <a:rPr lang="en-US" sz="4800" smtClean="0">
                <a:solidFill>
                  <a:schemeClr val="tx1"/>
                </a:solidFill>
                <a:latin typeface="Playbill" pitchFamily="82" charset="0"/>
              </a:rPr>
              <a:t>Congress Takes Control</a:t>
            </a:r>
          </a:p>
        </p:txBody>
      </p:sp>
      <p:sp>
        <p:nvSpPr>
          <p:cNvPr id="8195" name="Rectangle 3"/>
          <p:cNvSpPr>
            <a:spLocks noGrp="1" noChangeArrowheads="1"/>
          </p:cNvSpPr>
          <p:nvPr>
            <p:ph type="body" sz="half" idx="1"/>
          </p:nvPr>
        </p:nvSpPr>
        <p:spPr>
          <a:xfrm>
            <a:off x="447675" y="3057525"/>
            <a:ext cx="3962400" cy="2116138"/>
          </a:xfrm>
          <a:solidFill>
            <a:schemeClr val="bg1">
              <a:alpha val="65000"/>
            </a:schemeClr>
          </a:solidFill>
        </p:spPr>
        <p:txBody>
          <a:bodyPr/>
          <a:lstStyle/>
          <a:p>
            <a:pPr eaLnBrk="1" hangingPunct="1">
              <a:lnSpc>
                <a:spcPct val="110000"/>
              </a:lnSpc>
              <a:spcBef>
                <a:spcPct val="50000"/>
              </a:spcBef>
              <a:buFont typeface="Wingdings" pitchFamily="2" charset="2"/>
              <a:buChar char="q"/>
            </a:pPr>
            <a:r>
              <a:rPr lang="en-US" sz="1700" dirty="0" smtClean="0"/>
              <a:t>Supported the Freedmen’s Bureau, an organization Congress created in 1865 to help former slaves and poor whites in the South.</a:t>
            </a:r>
          </a:p>
          <a:p>
            <a:pPr eaLnBrk="1" hangingPunct="1">
              <a:lnSpc>
                <a:spcPct val="110000"/>
              </a:lnSpc>
              <a:spcBef>
                <a:spcPct val="50000"/>
              </a:spcBef>
              <a:buFont typeface="Wingdings" pitchFamily="2" charset="2"/>
              <a:buChar char="q"/>
            </a:pPr>
            <a:r>
              <a:rPr lang="en-US" sz="1700" dirty="0" smtClean="0"/>
              <a:t>It allowed the bureau to build more schools and provide other aid.</a:t>
            </a:r>
            <a:endParaRPr lang="en-US" sz="800" b="1" dirty="0" smtClean="0"/>
          </a:p>
        </p:txBody>
      </p:sp>
      <p:sp>
        <p:nvSpPr>
          <p:cNvPr id="8196" name="Rectangle 4"/>
          <p:cNvSpPr>
            <a:spLocks noGrp="1" noChangeArrowheads="1"/>
          </p:cNvSpPr>
          <p:nvPr>
            <p:ph type="body" sz="half" idx="2"/>
          </p:nvPr>
        </p:nvSpPr>
        <p:spPr>
          <a:xfrm>
            <a:off x="4529138" y="3074988"/>
            <a:ext cx="3783012" cy="2100262"/>
          </a:xfrm>
          <a:solidFill>
            <a:schemeClr val="bg1">
              <a:alpha val="65000"/>
            </a:schemeClr>
          </a:solidFill>
        </p:spPr>
        <p:txBody>
          <a:bodyPr/>
          <a:lstStyle/>
          <a:p>
            <a:pPr eaLnBrk="1" hangingPunct="1">
              <a:lnSpc>
                <a:spcPct val="120000"/>
              </a:lnSpc>
              <a:spcBef>
                <a:spcPct val="50000"/>
              </a:spcBef>
              <a:buFont typeface="Wingdings" pitchFamily="2" charset="2"/>
              <a:buChar char="q"/>
            </a:pPr>
            <a:r>
              <a:rPr lang="en-US" sz="1700" b="1" dirty="0" smtClean="0"/>
              <a:t>Civil Rights Act of 1866</a:t>
            </a:r>
          </a:p>
          <a:p>
            <a:pPr lvl="1" eaLnBrk="1" hangingPunct="1">
              <a:lnSpc>
                <a:spcPct val="120000"/>
              </a:lnSpc>
              <a:spcBef>
                <a:spcPct val="50000"/>
              </a:spcBef>
            </a:pPr>
            <a:r>
              <a:rPr lang="en-US" sz="1600" dirty="0" smtClean="0"/>
              <a:t>gave African Americans citizenship </a:t>
            </a:r>
          </a:p>
          <a:p>
            <a:pPr lvl="1" eaLnBrk="1" hangingPunct="1">
              <a:lnSpc>
                <a:spcPct val="120000"/>
              </a:lnSpc>
              <a:spcBef>
                <a:spcPct val="50000"/>
              </a:spcBef>
            </a:pPr>
            <a:r>
              <a:rPr lang="en-US" sz="1600" dirty="0" smtClean="0"/>
              <a:t>guaranteed them the same legal rights as white Americans</a:t>
            </a:r>
          </a:p>
        </p:txBody>
      </p:sp>
      <p:pic>
        <p:nvPicPr>
          <p:cNvPr id="35845" name="Picture 5"/>
          <p:cNvPicPr>
            <a:picLocks noChangeAspect="1" noChangeArrowheads="1"/>
          </p:cNvPicPr>
          <p:nvPr/>
        </p:nvPicPr>
        <p:blipFill>
          <a:blip r:embed="rId2" cstate="print"/>
          <a:srcRect/>
          <a:stretch>
            <a:fillRect/>
          </a:stretch>
        </p:blipFill>
        <p:spPr bwMode="auto">
          <a:xfrm>
            <a:off x="8475663" y="3898900"/>
            <a:ext cx="160337" cy="160338"/>
          </a:xfrm>
          <a:prstGeom prst="rect">
            <a:avLst/>
          </a:prstGeom>
          <a:noFill/>
          <a:ln w="9525">
            <a:noFill/>
            <a:miter lim="800000"/>
            <a:headEnd/>
            <a:tailEnd/>
          </a:ln>
        </p:spPr>
      </p:pic>
      <p:pic>
        <p:nvPicPr>
          <p:cNvPr id="35846" name="Picture 6"/>
          <p:cNvPicPr>
            <a:picLocks noChangeAspect="1" noChangeArrowheads="1"/>
          </p:cNvPicPr>
          <p:nvPr/>
        </p:nvPicPr>
        <p:blipFill>
          <a:blip r:embed="rId2" cstate="print"/>
          <a:srcRect/>
          <a:stretch>
            <a:fillRect/>
          </a:stretch>
        </p:blipFill>
        <p:spPr bwMode="auto">
          <a:xfrm>
            <a:off x="8477250" y="4164013"/>
            <a:ext cx="160338" cy="160337"/>
          </a:xfrm>
          <a:prstGeom prst="rect">
            <a:avLst/>
          </a:prstGeom>
          <a:noFill/>
          <a:ln w="9525">
            <a:noFill/>
            <a:miter lim="800000"/>
            <a:headEnd/>
            <a:tailEnd/>
          </a:ln>
        </p:spPr>
      </p:pic>
      <p:sp>
        <p:nvSpPr>
          <p:cNvPr id="35847" name="Text Box 7"/>
          <p:cNvSpPr txBox="1">
            <a:spLocks noChangeArrowheads="1"/>
          </p:cNvSpPr>
          <p:nvPr/>
        </p:nvSpPr>
        <p:spPr bwMode="auto">
          <a:xfrm>
            <a:off x="457200" y="1066800"/>
            <a:ext cx="7862888" cy="1903413"/>
          </a:xfrm>
          <a:prstGeom prst="rect">
            <a:avLst/>
          </a:prstGeom>
          <a:solidFill>
            <a:schemeClr val="bg1">
              <a:alpha val="65000"/>
            </a:schemeClr>
          </a:solidFill>
          <a:ln w="9525">
            <a:noFill/>
            <a:miter lim="800000"/>
            <a:headEnd/>
            <a:tailEnd/>
          </a:ln>
        </p:spPr>
        <p:txBody>
          <a:bodyPr>
            <a:spAutoFit/>
          </a:bodyPr>
          <a:lstStyle/>
          <a:p>
            <a:pPr marL="233363" indent="-233363" eaLnBrk="0" hangingPunct="0">
              <a:lnSpc>
                <a:spcPct val="100000"/>
              </a:lnSpc>
              <a:spcBef>
                <a:spcPct val="0"/>
              </a:spcBef>
              <a:buFontTx/>
              <a:buChar char="•"/>
            </a:pPr>
            <a:r>
              <a:rPr lang="en-US" sz="1700" dirty="0">
                <a:latin typeface="Verdana" pitchFamily="34" charset="0"/>
              </a:rPr>
              <a:t>Most northerners supported Johnson’s plan, until the Black Codes and the return of former Confederates to power upset them.</a:t>
            </a:r>
          </a:p>
          <a:p>
            <a:pPr marL="233363" indent="-233363" eaLnBrk="0" hangingPunct="0">
              <a:lnSpc>
                <a:spcPct val="100000"/>
              </a:lnSpc>
              <a:spcBef>
                <a:spcPct val="0"/>
              </a:spcBef>
              <a:buFontTx/>
              <a:buChar char="•"/>
            </a:pPr>
            <a:r>
              <a:rPr lang="en-US" sz="1700" dirty="0">
                <a:latin typeface="Verdana" pitchFamily="34" charset="0"/>
              </a:rPr>
              <a:t>That strengthened Radical Republicans, who wanted a stronger Reconstruction program to reshape southern society politically and economically, and to help freedmen gain equality.</a:t>
            </a:r>
          </a:p>
          <a:p>
            <a:pPr marL="233363" indent="-233363" eaLnBrk="0" hangingPunct="0">
              <a:lnSpc>
                <a:spcPct val="100000"/>
              </a:lnSpc>
              <a:spcBef>
                <a:spcPct val="0"/>
              </a:spcBef>
              <a:buFontTx/>
              <a:buChar char="•"/>
            </a:pPr>
            <a:r>
              <a:rPr lang="en-US" sz="1700" dirty="0">
                <a:latin typeface="Verdana" pitchFamily="34" charset="0"/>
              </a:rPr>
              <a:t>After Congress reconvened in 1866, moderate Republicans, who controlled both the House and the Senate, proposed two bills.</a:t>
            </a:r>
            <a:endParaRPr lang="en-US" dirty="0">
              <a:latin typeface="Verdana" pitchFamily="34" charset="0"/>
            </a:endParaRPr>
          </a:p>
        </p:txBody>
      </p:sp>
      <p:sp>
        <p:nvSpPr>
          <p:cNvPr id="35848" name="Text Box 8"/>
          <p:cNvSpPr txBox="1">
            <a:spLocks noChangeArrowheads="1"/>
          </p:cNvSpPr>
          <p:nvPr/>
        </p:nvSpPr>
        <p:spPr bwMode="auto">
          <a:xfrm>
            <a:off x="381000" y="5278438"/>
            <a:ext cx="8001000" cy="615950"/>
          </a:xfrm>
          <a:prstGeom prst="rect">
            <a:avLst/>
          </a:prstGeom>
          <a:solidFill>
            <a:schemeClr val="bg1">
              <a:alpha val="65000"/>
            </a:schemeClr>
          </a:solidFill>
          <a:ln w="9525">
            <a:noFill/>
            <a:miter lim="800000"/>
            <a:headEnd/>
            <a:tailEnd/>
          </a:ln>
        </p:spPr>
        <p:txBody>
          <a:bodyPr wrap="square">
            <a:spAutoFit/>
          </a:bodyPr>
          <a:lstStyle/>
          <a:p>
            <a:pPr marL="233363" indent="-233363" eaLnBrk="0" hangingPunct="0">
              <a:lnSpc>
                <a:spcPct val="100000"/>
              </a:lnSpc>
              <a:spcBef>
                <a:spcPct val="0"/>
              </a:spcBef>
              <a:buFont typeface="Arial" charset="0"/>
              <a:buChar char="•"/>
            </a:pPr>
            <a:r>
              <a:rPr lang="en-US" sz="1700" dirty="0">
                <a:latin typeface="Verdana" pitchFamily="34" charset="0"/>
              </a:rPr>
              <a:t>Both bills passed in Congress, but Johnson’s veto led moderate Republicans to help Radical Republicans take over Reconstruction.</a:t>
            </a:r>
            <a:endParaRPr lang="en-US" dirty="0">
              <a:latin typeface="Verdana"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0-#ppt_w/2"/>
                                          </p:val>
                                        </p:tav>
                                        <p:tav tm="100000">
                                          <p:val>
                                            <p:strVal val="#ppt_x"/>
                                          </p:val>
                                        </p:tav>
                                      </p:tavLst>
                                    </p:anim>
                                    <p:anim calcmode="lin" valueType="num">
                                      <p:cBhvr additive="base">
                                        <p:cTn id="8"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1+#ppt_w/2"/>
                                          </p:val>
                                        </p:tav>
                                        <p:tav tm="100000">
                                          <p:val>
                                            <p:strVal val="#ppt_x"/>
                                          </p:val>
                                        </p:tav>
                                      </p:tavLst>
                                    </p:anim>
                                    <p:anim calcmode="lin" valueType="num">
                                      <p:cBhvr additive="base">
                                        <p:cTn id="14"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39738" y="990600"/>
            <a:ext cx="8301037" cy="5638799"/>
          </a:xfrm>
          <a:prstGeom prst="rect">
            <a:avLst/>
          </a:prstGeom>
          <a:solidFill>
            <a:schemeClr val="bg1">
              <a:alpha val="65000"/>
            </a:schemeClr>
          </a:solidFill>
          <a:ln w="9525">
            <a:noFill/>
            <a:miter lim="800000"/>
            <a:headEnd/>
            <a:tailEnd/>
          </a:ln>
        </p:spPr>
        <p:txBody>
          <a:bodyPr anchor="ctr"/>
          <a:lstStyle/>
          <a:p>
            <a:pPr marL="236538" indent="-236538">
              <a:buFontTx/>
              <a:buChar char="•"/>
            </a:pPr>
            <a:r>
              <a:rPr lang="en-US" dirty="0"/>
              <a:t>To protect the Civil Rights Act of 1866, Congress passed the Fourteenth Amendment, requiring states to grant citizenship to everyone born or naturalized in the United States and promising “equal protection of the laws.”</a:t>
            </a:r>
          </a:p>
          <a:p>
            <a:pPr marL="236538" indent="-236538">
              <a:buFontTx/>
              <a:buChar char="•"/>
            </a:pPr>
            <a:r>
              <a:rPr lang="en-US" dirty="0"/>
              <a:t>In the 1866 congressional elections, Radicals gained enough votes to take over Reconstruction, and passed four Reconstruction Acts</a:t>
            </a:r>
          </a:p>
          <a:p>
            <a:pPr marL="236538" indent="-236538">
              <a:buFontTx/>
              <a:buChar char="•"/>
            </a:pPr>
            <a:r>
              <a:rPr lang="en-US" dirty="0"/>
              <a:t>The acts set three conditions for readmission.</a:t>
            </a:r>
          </a:p>
          <a:p>
            <a:pPr marL="571500" lvl="1" indent="-220663">
              <a:buFontTx/>
              <a:buChar char="–"/>
            </a:pPr>
            <a:r>
              <a:rPr lang="en-US" dirty="0"/>
              <a:t>Ratify the Fourteenth Amendment</a:t>
            </a:r>
          </a:p>
          <a:p>
            <a:pPr marL="571500" lvl="1" indent="-220663">
              <a:buFontTx/>
              <a:buChar char="–"/>
            </a:pPr>
            <a:r>
              <a:rPr lang="en-US" dirty="0"/>
              <a:t>Write new state constitutions that guaranteed freedmen the right to vote</a:t>
            </a:r>
          </a:p>
          <a:p>
            <a:pPr marL="571500" lvl="1" indent="-220663">
              <a:buFontTx/>
              <a:buChar char="–"/>
            </a:pPr>
            <a:r>
              <a:rPr lang="en-US" dirty="0"/>
              <a:t>Form new governments to be elected by all male citizens</a:t>
            </a:r>
          </a:p>
          <a:p>
            <a:pPr marL="236538" indent="-236538">
              <a:buFontTx/>
              <a:buChar char="•"/>
            </a:pPr>
            <a:r>
              <a:rPr lang="en-US" dirty="0"/>
              <a:t>Congress also passed the Tenure of Office Act in 1867, requiring the Senate’s permission to remove any official it appointed.</a:t>
            </a:r>
          </a:p>
          <a:p>
            <a:pPr marL="236538" indent="-236538">
              <a:buFontTx/>
              <a:buChar char="•"/>
            </a:pPr>
            <a:r>
              <a:rPr lang="en-US" dirty="0"/>
              <a:t>When Johnson tested the act by firing Secretary of War Edwin Stanton, who supported Radical Republicans, the House voted to impeach him.</a:t>
            </a:r>
          </a:p>
          <a:p>
            <a:pPr marL="236538" indent="-236538">
              <a:buFontTx/>
              <a:buChar char="•"/>
            </a:pPr>
            <a:r>
              <a:rPr lang="en-US" dirty="0"/>
              <a:t>The Senate lacked one vote for the two-thirds majority they needed to remove Johnson from office.</a:t>
            </a:r>
            <a:endParaRPr lang="en-US" sz="1800" dirty="0"/>
          </a:p>
        </p:txBody>
      </p:sp>
      <p:sp>
        <p:nvSpPr>
          <p:cNvPr id="36867" name="Rectangle 3"/>
          <p:cNvSpPr>
            <a:spLocks noGrp="1" noChangeArrowheads="1"/>
          </p:cNvSpPr>
          <p:nvPr>
            <p:ph type="title"/>
          </p:nvPr>
        </p:nvSpPr>
        <p:spPr>
          <a:xfrm>
            <a:off x="533400" y="228600"/>
            <a:ext cx="8077200" cy="533400"/>
          </a:xfrm>
        </p:spPr>
        <p:txBody>
          <a:bodyPr/>
          <a:lstStyle/>
          <a:p>
            <a:pPr eaLnBrk="1" hangingPunct="1"/>
            <a:r>
              <a:rPr lang="en-US" sz="4800" smtClean="0">
                <a:solidFill>
                  <a:schemeClr val="tx1"/>
                </a:solidFill>
                <a:latin typeface="Playbill" pitchFamily="82" charset="0"/>
              </a:rPr>
              <a:t>Radical Reconstruction</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76200"/>
            <a:ext cx="8077200" cy="762000"/>
          </a:xfrm>
        </p:spPr>
        <p:txBody>
          <a:bodyPr anchor="t"/>
          <a:lstStyle/>
          <a:p>
            <a:pPr eaLnBrk="1" hangingPunct="1">
              <a:defRPr/>
            </a:pPr>
            <a:r>
              <a:rPr lang="en-US" sz="4800" dirty="0" smtClean="0">
                <a:solidFill>
                  <a:schemeClr val="tx1"/>
                </a:solidFill>
                <a:latin typeface="Playbill" pitchFamily="82" charset="0"/>
              </a:rPr>
              <a:t>Republicans in Charge</a:t>
            </a:r>
            <a:endParaRPr lang="en-US" sz="4800" dirty="0" smtClean="0">
              <a:solidFill>
                <a:schemeClr val="tx1"/>
              </a:solidFill>
              <a:effectLst>
                <a:outerShdw blurRad="38100" dist="38100" dir="2700000" algn="tl">
                  <a:srgbClr val="C0C0C0"/>
                </a:outerShdw>
              </a:effectLst>
              <a:latin typeface="Playbill" pitchFamily="82" charset="0"/>
            </a:endParaRPr>
          </a:p>
        </p:txBody>
      </p:sp>
      <p:pic>
        <p:nvPicPr>
          <p:cNvPr id="37891" name="Picture 3"/>
          <p:cNvPicPr>
            <a:picLocks noChangeAspect="1" noChangeArrowheads="1"/>
          </p:cNvPicPr>
          <p:nvPr/>
        </p:nvPicPr>
        <p:blipFill>
          <a:blip r:embed="rId2" cstate="print"/>
          <a:srcRect/>
          <a:stretch>
            <a:fillRect/>
          </a:stretch>
        </p:blipFill>
        <p:spPr bwMode="auto">
          <a:xfrm>
            <a:off x="8382000" y="4562475"/>
            <a:ext cx="160338" cy="160338"/>
          </a:xfrm>
          <a:prstGeom prst="rect">
            <a:avLst/>
          </a:prstGeom>
          <a:noFill/>
          <a:ln w="9525">
            <a:noFill/>
            <a:miter lim="800000"/>
            <a:headEnd/>
            <a:tailEnd/>
          </a:ln>
        </p:spPr>
      </p:pic>
      <p:pic>
        <p:nvPicPr>
          <p:cNvPr id="37892" name="Picture 4"/>
          <p:cNvPicPr>
            <a:picLocks noChangeAspect="1" noChangeArrowheads="1"/>
          </p:cNvPicPr>
          <p:nvPr/>
        </p:nvPicPr>
        <p:blipFill>
          <a:blip r:embed="rId2" cstate="print"/>
          <a:srcRect/>
          <a:stretch>
            <a:fillRect/>
          </a:stretch>
        </p:blipFill>
        <p:spPr bwMode="auto">
          <a:xfrm>
            <a:off x="8382000" y="4257675"/>
            <a:ext cx="160338" cy="160338"/>
          </a:xfrm>
          <a:prstGeom prst="rect">
            <a:avLst/>
          </a:prstGeom>
          <a:noFill/>
          <a:ln w="9525">
            <a:noFill/>
            <a:miter lim="800000"/>
            <a:headEnd/>
            <a:tailEnd/>
          </a:ln>
        </p:spPr>
      </p:pic>
      <p:grpSp>
        <p:nvGrpSpPr>
          <p:cNvPr id="2" name="Group 5"/>
          <p:cNvGrpSpPr>
            <a:grpSpLocks/>
          </p:cNvGrpSpPr>
          <p:nvPr/>
        </p:nvGrpSpPr>
        <p:grpSpPr bwMode="auto">
          <a:xfrm>
            <a:off x="4349750" y="3322638"/>
            <a:ext cx="3833813" cy="3306762"/>
            <a:chOff x="3504" y="1248"/>
            <a:chExt cx="1584" cy="2448"/>
          </a:xfrm>
        </p:grpSpPr>
        <p:grpSp>
          <p:nvGrpSpPr>
            <p:cNvPr id="37898" name="Group 6"/>
            <p:cNvGrpSpPr>
              <a:grpSpLocks/>
            </p:cNvGrpSpPr>
            <p:nvPr/>
          </p:nvGrpSpPr>
          <p:grpSpPr bwMode="auto">
            <a:xfrm>
              <a:off x="3504" y="1248"/>
              <a:ext cx="1584" cy="2448"/>
              <a:chOff x="3504" y="1248"/>
              <a:chExt cx="1584" cy="2448"/>
            </a:xfrm>
          </p:grpSpPr>
          <p:sp>
            <p:nvSpPr>
              <p:cNvPr id="37900" name="Rectangle 7"/>
              <p:cNvSpPr>
                <a:spLocks noChangeArrowheads="1"/>
              </p:cNvSpPr>
              <p:nvPr/>
            </p:nvSpPr>
            <p:spPr bwMode="auto">
              <a:xfrm>
                <a:off x="3504" y="1248"/>
                <a:ext cx="1539" cy="2448"/>
              </a:xfrm>
              <a:prstGeom prst="rect">
                <a:avLst/>
              </a:prstGeom>
              <a:noFill/>
              <a:ln w="9525" algn="ctr">
                <a:noFill/>
                <a:miter lim="800000"/>
                <a:headEnd/>
                <a:tailEnd/>
              </a:ln>
            </p:spPr>
            <p:txBody>
              <a:bodyPr wrap="none" anchor="ctr"/>
              <a:lstStyle/>
              <a:p>
                <a:endParaRPr lang="en-US"/>
              </a:p>
            </p:txBody>
          </p:sp>
          <p:sp>
            <p:nvSpPr>
              <p:cNvPr id="37901" name="Text Box 8"/>
              <p:cNvSpPr txBox="1">
                <a:spLocks noChangeArrowheads="1"/>
              </p:cNvSpPr>
              <p:nvPr/>
            </p:nvSpPr>
            <p:spPr bwMode="auto">
              <a:xfrm>
                <a:off x="3504" y="1290"/>
                <a:ext cx="1584" cy="670"/>
              </a:xfrm>
              <a:prstGeom prst="rect">
                <a:avLst/>
              </a:prstGeom>
              <a:noFill/>
              <a:ln w="9525">
                <a:noFill/>
                <a:miter lim="800000"/>
                <a:headEnd/>
                <a:tailEnd/>
              </a:ln>
            </p:spPr>
            <p:txBody>
              <a:bodyPr>
                <a:spAutoFit/>
              </a:bodyPr>
              <a:lstStyle/>
              <a:p>
                <a:pPr>
                  <a:lnSpc>
                    <a:spcPct val="100000"/>
                  </a:lnSpc>
                </a:pPr>
                <a:endParaRPr lang="en-US" sz="1800">
                  <a:latin typeface="Verdana" pitchFamily="34" charset="0"/>
                </a:endParaRPr>
              </a:p>
              <a:p>
                <a:pPr>
                  <a:lnSpc>
                    <a:spcPct val="100000"/>
                  </a:lnSpc>
                </a:pPr>
                <a:endParaRPr lang="en-US" sz="1800">
                  <a:latin typeface="Verdana" pitchFamily="34" charset="0"/>
                </a:endParaRPr>
              </a:p>
            </p:txBody>
          </p:sp>
        </p:grpSp>
        <p:sp>
          <p:nvSpPr>
            <p:cNvPr id="37899" name="Rectangle 9"/>
            <p:cNvSpPr>
              <a:spLocks noChangeArrowheads="1"/>
            </p:cNvSpPr>
            <p:nvPr/>
          </p:nvSpPr>
          <p:spPr bwMode="auto">
            <a:xfrm>
              <a:off x="3552" y="1290"/>
              <a:ext cx="1492" cy="2279"/>
            </a:xfrm>
            <a:prstGeom prst="rect">
              <a:avLst/>
            </a:prstGeom>
            <a:solidFill>
              <a:schemeClr val="bg1">
                <a:alpha val="65000"/>
              </a:schemeClr>
            </a:solidFill>
            <a:ln w="9525" algn="ctr">
              <a:noFill/>
              <a:miter lim="800000"/>
              <a:headEnd/>
              <a:tailEnd/>
            </a:ln>
          </p:spPr>
          <p:txBody>
            <a:bodyPr wrap="square">
              <a:spAutoFit/>
            </a:bodyPr>
            <a:lstStyle/>
            <a:p>
              <a:pPr marL="342900" indent="-342900">
                <a:lnSpc>
                  <a:spcPct val="100000"/>
                </a:lnSpc>
                <a:buFont typeface="+mj-lt"/>
                <a:buAutoNum type="arabicPeriod" startAt="3"/>
              </a:pPr>
              <a:r>
                <a:rPr lang="en-US" sz="1600" dirty="0">
                  <a:latin typeface="Verdana" pitchFamily="34" charset="0"/>
                </a:rPr>
                <a:t>Northerners who came south to join in the region’s rebirth were called carpetbaggers.  </a:t>
              </a:r>
            </a:p>
            <a:p>
              <a:pPr marL="342900" indent="-342900">
                <a:lnSpc>
                  <a:spcPct val="100000"/>
                </a:lnSpc>
                <a:buFont typeface="+mj-lt"/>
                <a:buAutoNum type="arabicPeriod" startAt="3"/>
              </a:pPr>
              <a:r>
                <a:rPr lang="en-US" sz="1600" dirty="0">
                  <a:latin typeface="Verdana" pitchFamily="34" charset="0"/>
                </a:rPr>
                <a:t>They also came from varied backgrounds, including politicians, teachers, Freedmen’s Bureau officers and former soldiers.</a:t>
              </a:r>
            </a:p>
            <a:p>
              <a:pPr marL="342900" indent="-342900">
                <a:lnSpc>
                  <a:spcPct val="100000"/>
                </a:lnSpc>
                <a:buFont typeface="+mj-lt"/>
                <a:buAutoNum type="arabicPeriod" startAt="3"/>
              </a:pPr>
              <a:r>
                <a:rPr lang="en-US" sz="1600" dirty="0">
                  <a:latin typeface="Verdana" pitchFamily="34" charset="0"/>
                </a:rPr>
                <a:t>Some were African Americans</a:t>
              </a:r>
              <a:r>
                <a:rPr lang="en-US" sz="1600" dirty="0" smtClean="0">
                  <a:latin typeface="Verdana" pitchFamily="34" charset="0"/>
                </a:rPr>
                <a:t>.</a:t>
              </a:r>
              <a:endParaRPr lang="en-US" sz="1600" dirty="0">
                <a:latin typeface="Verdana" pitchFamily="34" charset="0"/>
              </a:endParaRPr>
            </a:p>
          </p:txBody>
        </p:sp>
      </p:grpSp>
      <p:grpSp>
        <p:nvGrpSpPr>
          <p:cNvPr id="4" name="Group 10"/>
          <p:cNvGrpSpPr>
            <a:grpSpLocks/>
          </p:cNvGrpSpPr>
          <p:nvPr/>
        </p:nvGrpSpPr>
        <p:grpSpPr bwMode="auto">
          <a:xfrm>
            <a:off x="533400" y="1071563"/>
            <a:ext cx="7546975" cy="2128837"/>
            <a:chOff x="336" y="841"/>
            <a:chExt cx="4752" cy="1271"/>
          </a:xfrm>
          <a:noFill/>
        </p:grpSpPr>
        <p:sp>
          <p:nvSpPr>
            <p:cNvPr id="7178" name="Rectangle 11"/>
            <p:cNvSpPr>
              <a:spLocks noChangeArrowheads="1"/>
            </p:cNvSpPr>
            <p:nvPr/>
          </p:nvSpPr>
          <p:spPr bwMode="auto">
            <a:xfrm>
              <a:off x="336" y="841"/>
              <a:ext cx="4752" cy="1271"/>
            </a:xfrm>
            <a:prstGeom prst="rect">
              <a:avLst/>
            </a:prstGeom>
            <a:grpFill/>
            <a:ln w="9525">
              <a:noFill/>
              <a:miter lim="800000"/>
              <a:headEnd/>
              <a:tailEnd/>
            </a:ln>
          </p:spPr>
          <p:txBody>
            <a:bodyPr wrap="none" anchor="ctr"/>
            <a:lstStyle/>
            <a:p>
              <a:pPr>
                <a:defRPr/>
              </a:pPr>
              <a:endParaRPr lang="en-US"/>
            </a:p>
          </p:txBody>
        </p:sp>
        <p:sp>
          <p:nvSpPr>
            <p:cNvPr id="7179" name="Text Box 12"/>
            <p:cNvSpPr txBox="1">
              <a:spLocks noChangeArrowheads="1"/>
            </p:cNvSpPr>
            <p:nvPr/>
          </p:nvSpPr>
          <p:spPr bwMode="auto">
            <a:xfrm>
              <a:off x="336" y="841"/>
              <a:ext cx="4752" cy="1253"/>
            </a:xfrm>
            <a:prstGeom prst="rect">
              <a:avLst/>
            </a:prstGeom>
            <a:solidFill>
              <a:schemeClr val="bg1">
                <a:alpha val="65000"/>
              </a:schemeClr>
            </a:solidFill>
            <a:ln w="9525">
              <a:noFill/>
              <a:miter lim="800000"/>
              <a:headEnd/>
              <a:tailEnd/>
            </a:ln>
          </p:spPr>
          <p:txBody>
            <a:bodyPr>
              <a:spAutoFit/>
            </a:bodyPr>
            <a:lstStyle/>
            <a:p>
              <a:pPr marL="166688" indent="-166688">
                <a:lnSpc>
                  <a:spcPct val="100000"/>
                </a:lnSpc>
                <a:spcBef>
                  <a:spcPct val="40000"/>
                </a:spcBef>
                <a:buFontTx/>
                <a:buChar char="•"/>
                <a:defRPr/>
              </a:pPr>
              <a:r>
                <a:rPr lang="en-US" sz="1600" dirty="0">
                  <a:latin typeface="Verdana" pitchFamily="34" charset="0"/>
                </a:rPr>
                <a:t>Republicans chose Civil War </a:t>
              </a:r>
              <a:r>
                <a:rPr lang="en-US" sz="1600" dirty="0" err="1">
                  <a:latin typeface="Verdana" pitchFamily="34" charset="0"/>
                </a:rPr>
                <a:t>war</a:t>
              </a:r>
              <a:r>
                <a:rPr lang="en-US" sz="1600" dirty="0">
                  <a:latin typeface="Verdana" pitchFamily="34" charset="0"/>
                </a:rPr>
                <a:t> hero Ulysses S. Grant as their candidate in the 1868 presidential election.</a:t>
              </a:r>
            </a:p>
            <a:p>
              <a:pPr marL="166688" indent="-166688">
                <a:lnSpc>
                  <a:spcPct val="100000"/>
                </a:lnSpc>
                <a:spcBef>
                  <a:spcPct val="40000"/>
                </a:spcBef>
                <a:buFontTx/>
                <a:buChar char="•"/>
                <a:defRPr/>
              </a:pPr>
              <a:r>
                <a:rPr lang="en-US" sz="1600" dirty="0">
                  <a:latin typeface="Verdana" pitchFamily="34" charset="0"/>
                </a:rPr>
                <a:t>About half a million African American votes gave Grant the victory.</a:t>
              </a:r>
            </a:p>
            <a:p>
              <a:pPr marL="166688" indent="-166688">
                <a:lnSpc>
                  <a:spcPct val="100000"/>
                </a:lnSpc>
                <a:spcBef>
                  <a:spcPct val="40000"/>
                </a:spcBef>
                <a:buFontTx/>
                <a:buChar char="•"/>
                <a:defRPr/>
              </a:pPr>
              <a:r>
                <a:rPr lang="en-US" sz="1600" dirty="0">
                  <a:latin typeface="Verdana" pitchFamily="34" charset="0"/>
                </a:rPr>
                <a:t>Congress passed the Fifteenth Amendment, protecting African American male voting rights.</a:t>
              </a:r>
            </a:p>
            <a:p>
              <a:pPr marL="166688" indent="-166688">
                <a:lnSpc>
                  <a:spcPct val="100000"/>
                </a:lnSpc>
                <a:spcBef>
                  <a:spcPct val="40000"/>
                </a:spcBef>
                <a:buFontTx/>
                <a:buChar char="•"/>
                <a:defRPr/>
              </a:pPr>
              <a:r>
                <a:rPr lang="en-US" sz="1600" dirty="0">
                  <a:latin typeface="Verdana" pitchFamily="34" charset="0"/>
                </a:rPr>
                <a:t>As Congress took control of Reconstruction, discrimination slowed and the Black Codes were repealed.  </a:t>
              </a:r>
            </a:p>
          </p:txBody>
        </p:sp>
      </p:grpSp>
      <p:grpSp>
        <p:nvGrpSpPr>
          <p:cNvPr id="5" name="Group 13"/>
          <p:cNvGrpSpPr>
            <a:grpSpLocks/>
          </p:cNvGrpSpPr>
          <p:nvPr/>
        </p:nvGrpSpPr>
        <p:grpSpPr bwMode="auto">
          <a:xfrm>
            <a:off x="533400" y="3325815"/>
            <a:ext cx="3748088" cy="3151185"/>
            <a:chOff x="336" y="2203"/>
            <a:chExt cx="1536" cy="1569"/>
          </a:xfrm>
        </p:grpSpPr>
        <p:sp>
          <p:nvSpPr>
            <p:cNvPr id="37896" name="Rectangle 14"/>
            <p:cNvSpPr>
              <a:spLocks noChangeArrowheads="1"/>
            </p:cNvSpPr>
            <p:nvPr/>
          </p:nvSpPr>
          <p:spPr bwMode="auto">
            <a:xfrm>
              <a:off x="336" y="2203"/>
              <a:ext cx="1536" cy="1536"/>
            </a:xfrm>
            <a:prstGeom prst="rect">
              <a:avLst/>
            </a:prstGeom>
            <a:noFill/>
            <a:ln w="9525" algn="ctr">
              <a:noFill/>
              <a:miter lim="800000"/>
              <a:headEnd/>
              <a:tailEnd/>
            </a:ln>
          </p:spPr>
          <p:txBody>
            <a:bodyPr wrap="none" anchor="ctr"/>
            <a:lstStyle/>
            <a:p>
              <a:endParaRPr lang="en-US"/>
            </a:p>
          </p:txBody>
        </p:sp>
        <p:sp>
          <p:nvSpPr>
            <p:cNvPr id="37897" name="Text Box 15"/>
            <p:cNvSpPr txBox="1">
              <a:spLocks noChangeArrowheads="1"/>
            </p:cNvSpPr>
            <p:nvPr/>
          </p:nvSpPr>
          <p:spPr bwMode="auto">
            <a:xfrm>
              <a:off x="336" y="2234"/>
              <a:ext cx="1529" cy="1538"/>
            </a:xfrm>
            <a:prstGeom prst="rect">
              <a:avLst/>
            </a:prstGeom>
            <a:solidFill>
              <a:schemeClr val="bg1">
                <a:alpha val="65000"/>
              </a:schemeClr>
            </a:solidFill>
            <a:ln w="9525">
              <a:noFill/>
              <a:miter lim="800000"/>
              <a:headEnd/>
              <a:tailEnd/>
            </a:ln>
          </p:spPr>
          <p:txBody>
            <a:bodyPr wrap="square">
              <a:spAutoFit/>
            </a:bodyPr>
            <a:lstStyle/>
            <a:p>
              <a:pPr marL="342900" indent="-342900">
                <a:lnSpc>
                  <a:spcPct val="100000"/>
                </a:lnSpc>
                <a:buFont typeface="+mj-lt"/>
                <a:buAutoNum type="arabicPeriod"/>
              </a:pPr>
              <a:r>
                <a:rPr lang="en-US" sz="1600" dirty="0">
                  <a:latin typeface="Verdana" pitchFamily="34" charset="0"/>
                </a:rPr>
                <a:t>White southerners who supported Reconstruction were called </a:t>
              </a:r>
              <a:r>
                <a:rPr lang="en-US" sz="1600" dirty="0" smtClean="0">
                  <a:latin typeface="Verdana" pitchFamily="34" charset="0"/>
                </a:rPr>
                <a:t>scalawags/scoundrels</a:t>
              </a:r>
              <a:r>
                <a:rPr lang="en-US" sz="1600" dirty="0">
                  <a:latin typeface="Verdana" pitchFamily="34" charset="0"/>
                </a:rPr>
                <a:t>, by </a:t>
              </a:r>
              <a:r>
                <a:rPr lang="en-US" sz="1600" dirty="0" smtClean="0">
                  <a:latin typeface="Verdana" pitchFamily="34" charset="0"/>
                </a:rPr>
                <a:t>ex-Confederates.</a:t>
              </a:r>
            </a:p>
            <a:p>
              <a:pPr marL="342900" indent="-342900">
                <a:lnSpc>
                  <a:spcPct val="100000"/>
                </a:lnSpc>
                <a:buFont typeface="+mj-lt"/>
                <a:buAutoNum type="arabicPeriod"/>
              </a:pPr>
              <a:r>
                <a:rPr lang="en-US" sz="1600" dirty="0" smtClean="0">
                  <a:latin typeface="Verdana" pitchFamily="34" charset="0"/>
                </a:rPr>
                <a:t>This </a:t>
              </a:r>
              <a:r>
                <a:rPr lang="en-US" sz="1600" dirty="0">
                  <a:latin typeface="Verdana" pitchFamily="34" charset="0"/>
                </a:rPr>
                <a:t>varied group included farmers who wanted the wealthy class’s power, those ruined by the war, and business leaders who wanted to stop </a:t>
              </a:r>
              <a:r>
                <a:rPr lang="en-US" sz="1600" dirty="0" smtClean="0">
                  <a:latin typeface="Verdana" pitchFamily="34" charset="0"/>
                </a:rPr>
                <a:t>the South’s </a:t>
              </a:r>
              <a:r>
                <a:rPr lang="en-US" sz="1600" dirty="0">
                  <a:latin typeface="Verdana" pitchFamily="34" charset="0"/>
                </a:rPr>
                <a:t>dependence on agriculture. </a:t>
              </a:r>
              <a:endParaRPr lang="en-US" sz="1600" dirty="0" smtClean="0">
                <a:latin typeface="Verdana"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90538" y="1279525"/>
            <a:ext cx="8224837" cy="4516438"/>
          </a:xfrm>
          <a:prstGeom prst="rect">
            <a:avLst/>
          </a:prstGeom>
          <a:solidFill>
            <a:schemeClr val="bg1">
              <a:alpha val="65000"/>
            </a:schemeClr>
          </a:solidFill>
          <a:ln w="9525">
            <a:noFill/>
            <a:miter lim="800000"/>
            <a:headEnd/>
            <a:tailEnd/>
          </a:ln>
        </p:spPr>
        <p:txBody>
          <a:bodyPr anchor="ctr"/>
          <a:lstStyle/>
          <a:p>
            <a:pPr marL="236538" indent="-236538">
              <a:lnSpc>
                <a:spcPct val="100000"/>
              </a:lnSpc>
              <a:buFontTx/>
              <a:buChar char="•"/>
            </a:pPr>
            <a:r>
              <a:rPr lang="en-US" sz="2400" dirty="0"/>
              <a:t>Freedom meant African Americans could search for long-lost relatives, own land, and have jobs of their choice.</a:t>
            </a:r>
          </a:p>
          <a:p>
            <a:pPr marL="236538" indent="-236538">
              <a:lnSpc>
                <a:spcPct val="100000"/>
              </a:lnSpc>
              <a:buFontTx/>
              <a:buChar char="•"/>
            </a:pPr>
            <a:r>
              <a:rPr lang="en-US" sz="2400" dirty="0"/>
              <a:t>Many freedmen moved to urban areas, mainly in the South, but were met with prejudice and low pay.</a:t>
            </a:r>
          </a:p>
          <a:p>
            <a:pPr marL="236538" indent="-236538">
              <a:lnSpc>
                <a:spcPct val="100000"/>
              </a:lnSpc>
              <a:buFontTx/>
              <a:buChar char="•"/>
            </a:pPr>
            <a:r>
              <a:rPr lang="en-US" sz="2400" dirty="0"/>
              <a:t>Some went West, becoming business owners, miners, soldiers, or cowboys.</a:t>
            </a:r>
          </a:p>
          <a:p>
            <a:pPr marL="236538" indent="-236538">
              <a:lnSpc>
                <a:spcPct val="100000"/>
              </a:lnSpc>
              <a:buFontTx/>
              <a:buChar char="•"/>
            </a:pPr>
            <a:r>
              <a:rPr lang="en-US" sz="2400" dirty="0"/>
              <a:t>Freed slaves eagerly sought education. The Freedmen’s Bureau started more than 4,000 schools.</a:t>
            </a:r>
          </a:p>
          <a:p>
            <a:pPr marL="236538" indent="-236538">
              <a:lnSpc>
                <a:spcPct val="100000"/>
              </a:lnSpc>
              <a:buFontTx/>
              <a:buChar char="•"/>
            </a:pPr>
            <a:r>
              <a:rPr lang="en-US" sz="2400" dirty="0"/>
              <a:t>African Americans also established churches, created trade associations, fire companies, employment agencies, and mutual aid societies.</a:t>
            </a:r>
          </a:p>
        </p:txBody>
      </p:sp>
      <p:sp>
        <p:nvSpPr>
          <p:cNvPr id="38915" name="Rectangle 3"/>
          <p:cNvSpPr>
            <a:spLocks noGrp="1" noChangeArrowheads="1"/>
          </p:cNvSpPr>
          <p:nvPr>
            <p:ph type="title"/>
          </p:nvPr>
        </p:nvSpPr>
        <p:spPr>
          <a:xfrm>
            <a:off x="533400" y="457200"/>
            <a:ext cx="8077200" cy="533400"/>
          </a:xfrm>
        </p:spPr>
        <p:txBody>
          <a:bodyPr/>
          <a:lstStyle/>
          <a:p>
            <a:pPr eaLnBrk="1" hangingPunct="1"/>
            <a:r>
              <a:rPr lang="en-US" sz="4800" smtClean="0">
                <a:latin typeface="Playbill" pitchFamily="82" charset="0"/>
              </a:rPr>
              <a:t>Freedom Brings Changes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152400"/>
            <a:ext cx="8077200" cy="762000"/>
          </a:xfrm>
          <a:noFill/>
        </p:spPr>
        <p:txBody>
          <a:bodyPr anchor="t"/>
          <a:lstStyle/>
          <a:p>
            <a:pPr eaLnBrk="1" hangingPunct="1"/>
            <a:r>
              <a:rPr lang="en-US" sz="4800" smtClean="0">
                <a:latin typeface="Playbill" pitchFamily="82" charset="0"/>
              </a:rPr>
              <a:t>Economic Changes</a:t>
            </a:r>
          </a:p>
        </p:txBody>
      </p:sp>
      <p:sp>
        <p:nvSpPr>
          <p:cNvPr id="39939" name="Rectangle 3"/>
          <p:cNvSpPr>
            <a:spLocks noGrp="1" noChangeArrowheads="1"/>
          </p:cNvSpPr>
          <p:nvPr>
            <p:ph type="body" idx="1"/>
          </p:nvPr>
        </p:nvSpPr>
        <p:spPr>
          <a:xfrm>
            <a:off x="457200" y="1143000"/>
            <a:ext cx="7959725" cy="4724400"/>
          </a:xfrm>
          <a:solidFill>
            <a:schemeClr val="bg1">
              <a:alpha val="65000"/>
            </a:schemeClr>
          </a:solidFill>
        </p:spPr>
        <p:txBody>
          <a:bodyPr anchor="ctr"/>
          <a:lstStyle/>
          <a:p>
            <a:pPr eaLnBrk="1" hangingPunct="1">
              <a:lnSpc>
                <a:spcPct val="80000"/>
              </a:lnSpc>
              <a:spcBef>
                <a:spcPct val="50000"/>
              </a:spcBef>
            </a:pPr>
            <a:r>
              <a:rPr lang="en-US" sz="1800" dirty="0" smtClean="0"/>
              <a:t>For many freedmen, owning land meant freedom, but even those with money found landowners unwilling to sell to them and give them economic independence.</a:t>
            </a:r>
          </a:p>
          <a:p>
            <a:pPr eaLnBrk="1" hangingPunct="1">
              <a:lnSpc>
                <a:spcPct val="80000"/>
              </a:lnSpc>
              <a:spcBef>
                <a:spcPct val="50000"/>
              </a:spcBef>
            </a:pPr>
            <a:r>
              <a:rPr lang="en-US" sz="1800" dirty="0" smtClean="0"/>
              <a:t>A new labor system gradually arose.</a:t>
            </a:r>
          </a:p>
          <a:p>
            <a:pPr eaLnBrk="1" hangingPunct="1">
              <a:lnSpc>
                <a:spcPct val="80000"/>
              </a:lnSpc>
              <a:spcBef>
                <a:spcPct val="50000"/>
              </a:spcBef>
            </a:pPr>
            <a:endParaRPr lang="en-US" sz="1800" dirty="0" smtClean="0"/>
          </a:p>
          <a:p>
            <a:pPr eaLnBrk="1" hangingPunct="1">
              <a:lnSpc>
                <a:spcPct val="80000"/>
              </a:lnSpc>
              <a:spcBef>
                <a:spcPct val="50000"/>
              </a:spcBef>
            </a:pPr>
            <a:endParaRPr lang="en-US" sz="1800" dirty="0" smtClean="0"/>
          </a:p>
          <a:p>
            <a:pPr eaLnBrk="1" hangingPunct="1">
              <a:lnSpc>
                <a:spcPct val="80000"/>
              </a:lnSpc>
              <a:spcBef>
                <a:spcPct val="50000"/>
              </a:spcBef>
            </a:pPr>
            <a:endParaRPr lang="en-US" sz="1800" dirty="0" smtClean="0"/>
          </a:p>
          <a:p>
            <a:pPr eaLnBrk="1" hangingPunct="1">
              <a:lnSpc>
                <a:spcPct val="80000"/>
              </a:lnSpc>
              <a:spcBef>
                <a:spcPct val="50000"/>
              </a:spcBef>
              <a:buFontTx/>
              <a:buNone/>
            </a:pPr>
            <a:endParaRPr lang="en-US" sz="1800" dirty="0" smtClean="0"/>
          </a:p>
          <a:p>
            <a:pPr eaLnBrk="1" hangingPunct="1">
              <a:lnSpc>
                <a:spcPct val="80000"/>
              </a:lnSpc>
              <a:spcBef>
                <a:spcPct val="50000"/>
              </a:spcBef>
              <a:buFontTx/>
              <a:buNone/>
            </a:pPr>
            <a:endParaRPr lang="en-US" sz="1800" dirty="0" smtClean="0"/>
          </a:p>
          <a:p>
            <a:pPr eaLnBrk="1" hangingPunct="1">
              <a:lnSpc>
                <a:spcPct val="80000"/>
              </a:lnSpc>
              <a:spcBef>
                <a:spcPct val="50000"/>
              </a:spcBef>
              <a:buFont typeface="Times" pitchFamily="18" charset="0"/>
              <a:buChar char="•"/>
            </a:pPr>
            <a:endParaRPr lang="en-US" sz="1800" dirty="0" smtClean="0"/>
          </a:p>
          <a:p>
            <a:pPr eaLnBrk="1" hangingPunct="1">
              <a:lnSpc>
                <a:spcPct val="80000"/>
              </a:lnSpc>
              <a:spcBef>
                <a:spcPct val="50000"/>
              </a:spcBef>
              <a:buFont typeface="Times" pitchFamily="18" charset="0"/>
              <a:buChar char="•"/>
            </a:pPr>
            <a:r>
              <a:rPr lang="en-US" sz="1800" dirty="0" smtClean="0"/>
              <a:t>It was hard for tenant farmers and sharecroppers to rise out of poverty.</a:t>
            </a:r>
          </a:p>
          <a:p>
            <a:pPr eaLnBrk="1" hangingPunct="1">
              <a:lnSpc>
                <a:spcPct val="80000"/>
              </a:lnSpc>
              <a:spcBef>
                <a:spcPct val="50000"/>
              </a:spcBef>
              <a:buFont typeface="Times" pitchFamily="18" charset="0"/>
              <a:buChar char="•"/>
            </a:pPr>
            <a:r>
              <a:rPr lang="en-US" sz="1800" dirty="0" smtClean="0"/>
              <a:t>While the rural South suffered economic hardship, southern cities grew rapidly as railroads linked North and South.</a:t>
            </a:r>
          </a:p>
          <a:p>
            <a:pPr eaLnBrk="1" hangingPunct="1">
              <a:lnSpc>
                <a:spcPct val="80000"/>
              </a:lnSpc>
              <a:spcBef>
                <a:spcPct val="50000"/>
              </a:spcBef>
              <a:buFont typeface="Times" pitchFamily="18" charset="0"/>
              <a:buChar char="•"/>
            </a:pPr>
            <a:r>
              <a:rPr lang="en-US" sz="1800" dirty="0" smtClean="0"/>
              <a:t>Southern business leaders and northern investors joined to build mills and other ventures, but this did not help freedmen or poor southerners.</a:t>
            </a:r>
          </a:p>
        </p:txBody>
      </p:sp>
      <p:pic>
        <p:nvPicPr>
          <p:cNvPr id="39940" name="Picture 4"/>
          <p:cNvPicPr>
            <a:picLocks noChangeAspect="1" noChangeArrowheads="1"/>
          </p:cNvPicPr>
          <p:nvPr/>
        </p:nvPicPr>
        <p:blipFill>
          <a:blip r:embed="rId2" cstate="print"/>
          <a:srcRect/>
          <a:stretch>
            <a:fillRect/>
          </a:stretch>
        </p:blipFill>
        <p:spPr bwMode="auto">
          <a:xfrm>
            <a:off x="8572500" y="3646488"/>
            <a:ext cx="160338" cy="160337"/>
          </a:xfrm>
          <a:prstGeom prst="rect">
            <a:avLst/>
          </a:prstGeom>
          <a:noFill/>
          <a:ln w="9525">
            <a:noFill/>
            <a:miter lim="800000"/>
            <a:headEnd/>
            <a:tailEnd/>
          </a:ln>
        </p:spPr>
      </p:pic>
      <p:pic>
        <p:nvPicPr>
          <p:cNvPr id="39941" name="Picture 5"/>
          <p:cNvPicPr>
            <a:picLocks noChangeAspect="1" noChangeArrowheads="1"/>
          </p:cNvPicPr>
          <p:nvPr/>
        </p:nvPicPr>
        <p:blipFill>
          <a:blip r:embed="rId2" cstate="print"/>
          <a:srcRect/>
          <a:stretch>
            <a:fillRect/>
          </a:stretch>
        </p:blipFill>
        <p:spPr bwMode="auto">
          <a:xfrm>
            <a:off x="8589963" y="2746375"/>
            <a:ext cx="160337" cy="160338"/>
          </a:xfrm>
          <a:prstGeom prst="rect">
            <a:avLst/>
          </a:prstGeom>
          <a:noFill/>
          <a:ln w="9525">
            <a:noFill/>
            <a:miter lim="800000"/>
            <a:headEnd/>
            <a:tailEnd/>
          </a:ln>
        </p:spPr>
      </p:pic>
      <p:sp>
        <p:nvSpPr>
          <p:cNvPr id="14342" name="Text Box 6"/>
          <p:cNvSpPr txBox="1">
            <a:spLocks noChangeArrowheads="1"/>
          </p:cNvSpPr>
          <p:nvPr/>
        </p:nvSpPr>
        <p:spPr bwMode="auto">
          <a:xfrm>
            <a:off x="1106488" y="3338513"/>
            <a:ext cx="7192962" cy="825500"/>
          </a:xfrm>
          <a:prstGeom prst="rect">
            <a:avLst/>
          </a:prstGeom>
          <a:noFill/>
          <a:ln w="9525">
            <a:noFill/>
            <a:miter lim="800000"/>
            <a:headEnd/>
            <a:tailEnd/>
          </a:ln>
        </p:spPr>
        <p:txBody>
          <a:bodyPr anchor="ctr">
            <a:spAutoFit/>
          </a:bodyPr>
          <a:lstStyle/>
          <a:p>
            <a:pPr marL="342900" indent="-342900" eaLnBrk="0" hangingPunct="0">
              <a:lnSpc>
                <a:spcPct val="100000"/>
              </a:lnSpc>
              <a:buFont typeface="Arial" charset="0"/>
              <a:buAutoNum type="arabicPeriod" startAt="2"/>
            </a:pPr>
            <a:r>
              <a:rPr lang="en-US" sz="1600" dirty="0">
                <a:latin typeface="Verdana" pitchFamily="34" charset="0"/>
              </a:rPr>
              <a:t>Tenant farmers rented their land from landowners and could grow any crop.  Many grew food crops, not cotton, to provide both food and income.</a:t>
            </a:r>
          </a:p>
        </p:txBody>
      </p:sp>
      <p:sp>
        <p:nvSpPr>
          <p:cNvPr id="14343" name="Text Box 7"/>
          <p:cNvSpPr txBox="1">
            <a:spLocks noChangeArrowheads="1"/>
          </p:cNvSpPr>
          <p:nvPr/>
        </p:nvSpPr>
        <p:spPr bwMode="auto">
          <a:xfrm>
            <a:off x="1116013" y="2411413"/>
            <a:ext cx="7239000" cy="825500"/>
          </a:xfrm>
          <a:prstGeom prst="rect">
            <a:avLst/>
          </a:prstGeom>
          <a:noFill/>
          <a:ln w="9525">
            <a:noFill/>
            <a:miter lim="800000"/>
            <a:headEnd/>
            <a:tailEnd/>
          </a:ln>
        </p:spPr>
        <p:txBody>
          <a:bodyPr anchor="ctr">
            <a:spAutoFit/>
          </a:bodyPr>
          <a:lstStyle/>
          <a:p>
            <a:pPr marL="342900" indent="-342900" eaLnBrk="0" hangingPunct="0">
              <a:lnSpc>
                <a:spcPct val="100000"/>
              </a:lnSpc>
              <a:buFont typeface="Arial" charset="0"/>
              <a:buAutoNum type="arabicPeriod"/>
            </a:pPr>
            <a:r>
              <a:rPr lang="en-US" sz="1600">
                <a:latin typeface="Verdana" pitchFamily="34" charset="0"/>
              </a:rPr>
              <a:t>Sharecroppers received a share of their employers’ crops.  The employer provided land, shelter, seeds, animals, and tools. The sharecropper provided labor.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slide(fromRight)">
                                      <p:cBhvr>
                                        <p:cTn id="7" dur="500"/>
                                        <p:tgtEl>
                                          <p:spTgt spid="1434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slide(fromRight)">
                                      <p:cBhvr>
                                        <p:cTn id="12"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utoUpdateAnimBg="0"/>
      <p:bldP spid="1434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381000"/>
            <a:ext cx="8077200" cy="530225"/>
          </a:xfrm>
          <a:noFill/>
        </p:spPr>
        <p:txBody>
          <a:bodyPr/>
          <a:lstStyle/>
          <a:p>
            <a:pPr eaLnBrk="1" hangingPunct="1"/>
            <a:r>
              <a:rPr lang="en-US" sz="4800" smtClean="0">
                <a:solidFill>
                  <a:schemeClr val="tx1"/>
                </a:solidFill>
                <a:latin typeface="Playbill" pitchFamily="82" charset="0"/>
              </a:rPr>
              <a:t>Reconstruction Ends</a:t>
            </a:r>
          </a:p>
        </p:txBody>
      </p:sp>
      <p:sp>
        <p:nvSpPr>
          <p:cNvPr id="15363" name="Rectangle 3"/>
          <p:cNvSpPr>
            <a:spLocks noGrp="1" noChangeArrowheads="1"/>
          </p:cNvSpPr>
          <p:nvPr>
            <p:ph type="body" sz="half" idx="1"/>
          </p:nvPr>
        </p:nvSpPr>
        <p:spPr>
          <a:xfrm>
            <a:off x="579438" y="985838"/>
            <a:ext cx="3886200" cy="4927600"/>
          </a:xfrm>
          <a:solidFill>
            <a:schemeClr val="bg1">
              <a:alpha val="65000"/>
            </a:schemeClr>
          </a:solidFill>
        </p:spPr>
        <p:txBody>
          <a:bodyPr/>
          <a:lstStyle/>
          <a:p>
            <a:pPr marL="228600" indent="-228600" algn="ctr" eaLnBrk="1" hangingPunct="1">
              <a:lnSpc>
                <a:spcPct val="90000"/>
              </a:lnSpc>
              <a:spcBef>
                <a:spcPct val="50000"/>
              </a:spcBef>
              <a:buFontTx/>
              <a:buNone/>
            </a:pPr>
            <a:r>
              <a:rPr lang="en-US" sz="1600" b="1" dirty="0" smtClean="0"/>
              <a:t>Violence</a:t>
            </a:r>
          </a:p>
          <a:p>
            <a:pPr marL="228600" indent="-228600" eaLnBrk="1" hangingPunct="1">
              <a:lnSpc>
                <a:spcPct val="80000"/>
              </a:lnSpc>
              <a:spcBef>
                <a:spcPct val="50000"/>
              </a:spcBef>
            </a:pPr>
            <a:r>
              <a:rPr lang="en-US" sz="1600" dirty="0" smtClean="0"/>
              <a:t>Violence plagued the South during Reconstruction.</a:t>
            </a:r>
            <a:endParaRPr lang="en-US" sz="1800" dirty="0" smtClean="0"/>
          </a:p>
          <a:p>
            <a:pPr marL="228600" indent="-228600" eaLnBrk="1" hangingPunct="1">
              <a:lnSpc>
                <a:spcPct val="80000"/>
              </a:lnSpc>
              <a:spcBef>
                <a:spcPct val="50000"/>
              </a:spcBef>
              <a:buFont typeface="Times" pitchFamily="18" charset="0"/>
              <a:buChar char="•"/>
            </a:pPr>
            <a:r>
              <a:rPr lang="en-US" sz="1600" dirty="0" smtClean="0"/>
              <a:t>The KKK and similar groups terrorized minorities.</a:t>
            </a:r>
          </a:p>
          <a:p>
            <a:pPr marL="228600" indent="-228600" eaLnBrk="1" hangingPunct="1">
              <a:lnSpc>
                <a:spcPct val="80000"/>
              </a:lnSpc>
              <a:spcBef>
                <a:spcPct val="50000"/>
              </a:spcBef>
              <a:buFont typeface="Times" pitchFamily="18" charset="0"/>
              <a:buChar char="•"/>
            </a:pPr>
            <a:r>
              <a:rPr lang="en-US" sz="1600" dirty="0" smtClean="0"/>
              <a:t>Terrorists targeted African American leaders and people of both races with burnings and violence.</a:t>
            </a:r>
          </a:p>
          <a:p>
            <a:pPr marL="228600" indent="-228600" eaLnBrk="1" hangingPunct="1">
              <a:lnSpc>
                <a:spcPct val="80000"/>
              </a:lnSpc>
              <a:spcBef>
                <a:spcPct val="50000"/>
              </a:spcBef>
              <a:buFont typeface="Times" pitchFamily="18" charset="0"/>
              <a:buChar char="•"/>
            </a:pPr>
            <a:r>
              <a:rPr lang="en-US" sz="1600" dirty="0" smtClean="0"/>
              <a:t>They beat Freedmen’s Bureau teachers and murdered public officials, many of whom resigned.</a:t>
            </a:r>
          </a:p>
          <a:p>
            <a:pPr marL="228600" indent="-228600" eaLnBrk="1" hangingPunct="1">
              <a:lnSpc>
                <a:spcPct val="80000"/>
              </a:lnSpc>
              <a:spcBef>
                <a:spcPct val="50000"/>
              </a:spcBef>
              <a:buFont typeface="Times" pitchFamily="18" charset="0"/>
              <a:buChar char="•"/>
            </a:pPr>
            <a:r>
              <a:rPr lang="en-US" sz="1600" dirty="0" smtClean="0"/>
              <a:t>When state governments couldn’t control violence, Congress passed Enforcement Acts that set penalties for trying to prevent a qualified citizen from voting.</a:t>
            </a:r>
          </a:p>
          <a:p>
            <a:pPr marL="228600" indent="-228600" eaLnBrk="1" hangingPunct="1">
              <a:lnSpc>
                <a:spcPct val="80000"/>
              </a:lnSpc>
              <a:spcBef>
                <a:spcPct val="50000"/>
              </a:spcBef>
              <a:buFont typeface="Times" pitchFamily="18" charset="0"/>
              <a:buChar char="•"/>
            </a:pPr>
            <a:r>
              <a:rPr lang="en-US" sz="1600" dirty="0" smtClean="0"/>
              <a:t>The Acts also gave the army and federal courts the power to punish Klan members.</a:t>
            </a:r>
            <a:endParaRPr lang="en-US" sz="1500" dirty="0" smtClean="0"/>
          </a:p>
        </p:txBody>
      </p:sp>
      <p:sp>
        <p:nvSpPr>
          <p:cNvPr id="15364" name="Rectangle 4"/>
          <p:cNvSpPr>
            <a:spLocks noGrp="1" noChangeArrowheads="1"/>
          </p:cNvSpPr>
          <p:nvPr>
            <p:ph type="body" sz="half" idx="2"/>
          </p:nvPr>
        </p:nvSpPr>
        <p:spPr>
          <a:xfrm>
            <a:off x="4572000" y="990600"/>
            <a:ext cx="3733800" cy="4919663"/>
          </a:xfrm>
          <a:solidFill>
            <a:schemeClr val="bg1">
              <a:alpha val="65000"/>
            </a:schemeClr>
          </a:solidFill>
        </p:spPr>
        <p:txBody>
          <a:bodyPr/>
          <a:lstStyle/>
          <a:p>
            <a:pPr marL="228600" indent="-228600" algn="ctr" eaLnBrk="1" hangingPunct="1">
              <a:lnSpc>
                <a:spcPct val="90000"/>
              </a:lnSpc>
              <a:spcBef>
                <a:spcPct val="50000"/>
              </a:spcBef>
              <a:buFontTx/>
              <a:buNone/>
            </a:pPr>
            <a:r>
              <a:rPr lang="en-US" sz="1600" b="1" dirty="0" smtClean="0"/>
              <a:t>Discontent</a:t>
            </a:r>
          </a:p>
          <a:p>
            <a:pPr marL="228600" indent="-228600" eaLnBrk="1" hangingPunct="1">
              <a:lnSpc>
                <a:spcPct val="90000"/>
              </a:lnSpc>
              <a:spcBef>
                <a:spcPct val="50000"/>
              </a:spcBef>
            </a:pPr>
            <a:r>
              <a:rPr lang="en-US" sz="1600" dirty="0" smtClean="0"/>
              <a:t>Eventually, most people were unhappy with Reconstruction.</a:t>
            </a:r>
          </a:p>
          <a:p>
            <a:pPr marL="228600" indent="-228600" eaLnBrk="1" hangingPunct="1">
              <a:lnSpc>
                <a:spcPct val="90000"/>
              </a:lnSpc>
              <a:spcBef>
                <a:spcPct val="50000"/>
              </a:spcBef>
            </a:pPr>
            <a:r>
              <a:rPr lang="en-US" sz="1600" dirty="0" smtClean="0"/>
              <a:t>The army still had to keep the peace in the South, and the Republican government seemed ineffective.</a:t>
            </a:r>
          </a:p>
          <a:p>
            <a:pPr marL="228600" indent="-228600" eaLnBrk="1" hangingPunct="1">
              <a:lnSpc>
                <a:spcPct val="90000"/>
              </a:lnSpc>
              <a:spcBef>
                <a:spcPct val="50000"/>
              </a:spcBef>
            </a:pPr>
            <a:r>
              <a:rPr lang="en-US" sz="1600" dirty="0" smtClean="0"/>
              <a:t>African Americans were unhappy about their poverty and lack of land reform and all were discouraged by the South’s poor economy.</a:t>
            </a:r>
          </a:p>
          <a:p>
            <a:pPr marL="228600" indent="-228600" eaLnBrk="1" hangingPunct="1">
              <a:lnSpc>
                <a:spcPct val="90000"/>
              </a:lnSpc>
              <a:spcBef>
                <a:spcPct val="50000"/>
              </a:spcBef>
            </a:pPr>
            <a:r>
              <a:rPr lang="en-US" sz="1600" dirty="0" smtClean="0"/>
              <a:t>Some said Reconstruction governments were corrupt.</a:t>
            </a:r>
          </a:p>
          <a:p>
            <a:pPr marL="228600" indent="-228600" eaLnBrk="1" hangingPunct="1">
              <a:lnSpc>
                <a:spcPct val="90000"/>
              </a:lnSpc>
              <a:spcBef>
                <a:spcPct val="50000"/>
              </a:spcBef>
            </a:pPr>
            <a:r>
              <a:rPr lang="en-US" sz="1600" dirty="0" smtClean="0"/>
              <a:t>These conditions strengthened the </a:t>
            </a:r>
            <a:r>
              <a:rPr lang="en-US" sz="1600" b="1" dirty="0" smtClean="0"/>
              <a:t>Liberal Republicans</a:t>
            </a:r>
            <a:r>
              <a:rPr lang="en-US" sz="1600" dirty="0" smtClean="0"/>
              <a:t>, who broke party and helped Democrats win back Congress in 1872.</a:t>
            </a:r>
            <a:endParaRPr lang="en-US" sz="1700" dirty="0" smtClean="0"/>
          </a:p>
        </p:txBody>
      </p:sp>
      <p:pic>
        <p:nvPicPr>
          <p:cNvPr id="40965" name="Picture 5"/>
          <p:cNvPicPr>
            <a:picLocks noChangeAspect="1" noChangeArrowheads="1"/>
          </p:cNvPicPr>
          <p:nvPr/>
        </p:nvPicPr>
        <p:blipFill>
          <a:blip r:embed="rId2" cstate="print"/>
          <a:srcRect/>
          <a:stretch>
            <a:fillRect/>
          </a:stretch>
        </p:blipFill>
        <p:spPr bwMode="auto">
          <a:xfrm>
            <a:off x="8499475" y="3097213"/>
            <a:ext cx="160338" cy="160337"/>
          </a:xfrm>
          <a:prstGeom prst="rect">
            <a:avLst/>
          </a:prstGeom>
          <a:noFill/>
          <a:ln w="9525">
            <a:noFill/>
            <a:miter lim="800000"/>
            <a:headEnd/>
            <a:tailEnd/>
          </a:ln>
        </p:spPr>
      </p:pic>
      <p:pic>
        <p:nvPicPr>
          <p:cNvPr id="40966" name="Picture 6"/>
          <p:cNvPicPr>
            <a:picLocks noChangeAspect="1" noChangeArrowheads="1"/>
          </p:cNvPicPr>
          <p:nvPr/>
        </p:nvPicPr>
        <p:blipFill>
          <a:blip r:embed="rId2" cstate="print"/>
          <a:srcRect/>
          <a:stretch>
            <a:fillRect/>
          </a:stretch>
        </p:blipFill>
        <p:spPr bwMode="auto">
          <a:xfrm>
            <a:off x="8491538" y="3478213"/>
            <a:ext cx="160337" cy="160337"/>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1+#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90538" y="1279525"/>
            <a:ext cx="8224837" cy="5045075"/>
          </a:xfrm>
          <a:prstGeom prst="rect">
            <a:avLst/>
          </a:prstGeom>
          <a:solidFill>
            <a:schemeClr val="bg1">
              <a:alpha val="65000"/>
            </a:schemeClr>
          </a:solidFill>
          <a:ln w="9525">
            <a:noFill/>
            <a:miter lim="800000"/>
            <a:headEnd/>
            <a:tailEnd/>
          </a:ln>
        </p:spPr>
        <p:txBody>
          <a:bodyPr anchor="ctr"/>
          <a:lstStyle/>
          <a:p>
            <a:pPr marL="236538" indent="-236538" algn="just">
              <a:lnSpc>
                <a:spcPct val="110000"/>
              </a:lnSpc>
              <a:buFontTx/>
              <a:buChar char="•"/>
            </a:pPr>
            <a:r>
              <a:rPr lang="en-US" sz="1800" dirty="0"/>
              <a:t>By the mid-1870s it was clear that Reconstruction was ending.</a:t>
            </a:r>
          </a:p>
          <a:p>
            <a:pPr marL="236538" indent="-236538" algn="just">
              <a:lnSpc>
                <a:spcPct val="110000"/>
              </a:lnSpc>
              <a:buFontTx/>
              <a:buChar char="•"/>
            </a:pPr>
            <a:r>
              <a:rPr lang="en-US" sz="1800" dirty="0"/>
              <a:t>Its fiercest leaders, Thaddeus Stevens and Charles Sumner, had died.</a:t>
            </a:r>
          </a:p>
          <a:p>
            <a:pPr marL="236538" indent="-236538" algn="just">
              <a:lnSpc>
                <a:spcPct val="110000"/>
              </a:lnSpc>
              <a:buFontTx/>
              <a:buChar char="•"/>
            </a:pPr>
            <a:r>
              <a:rPr lang="en-US" sz="1800" dirty="0"/>
              <a:t>Supreme Court decisions, such as the Slaughterhouse Cases, in which the Court said that most civil rights were under state control and not protected by the Fourteenth Amendment, weakened its protections.</a:t>
            </a:r>
          </a:p>
          <a:p>
            <a:pPr marL="236538" indent="-236538" algn="just">
              <a:lnSpc>
                <a:spcPct val="110000"/>
              </a:lnSpc>
              <a:buFontTx/>
              <a:buChar char="•"/>
            </a:pPr>
            <a:r>
              <a:rPr lang="en-US" sz="1800" dirty="0"/>
              <a:t>As support for Reconstruction declined, southern Democratic leaders and supporters grew bolder.</a:t>
            </a:r>
          </a:p>
          <a:p>
            <a:pPr marL="236538" indent="-236538" algn="just">
              <a:lnSpc>
                <a:spcPct val="110000"/>
              </a:lnSpc>
              <a:buFontTx/>
              <a:buChar char="•"/>
            </a:pPr>
            <a:r>
              <a:rPr lang="en-US" sz="1800" dirty="0"/>
              <a:t>Lawlessness and violence against Republican candidates increased, and some were murdered.</a:t>
            </a:r>
          </a:p>
          <a:p>
            <a:pPr marL="236538" indent="-236538" algn="just">
              <a:lnSpc>
                <a:spcPct val="110000"/>
              </a:lnSpc>
              <a:buFontTx/>
              <a:buChar char="•"/>
            </a:pPr>
            <a:r>
              <a:rPr lang="en-US" sz="1800" dirty="0"/>
              <a:t>When Mississippi’s governor asked Ulysses S. Grant for help in 1875, he refused.</a:t>
            </a:r>
          </a:p>
          <a:p>
            <a:pPr marL="236538" indent="-236538" algn="just">
              <a:lnSpc>
                <a:spcPct val="110000"/>
              </a:lnSpc>
              <a:buFontTx/>
              <a:buChar char="•"/>
            </a:pPr>
            <a:r>
              <a:rPr lang="en-US" sz="1800" dirty="0"/>
              <a:t>In the 1876 presidential election, Rutherford B. Hayes was given the presidency when Republicans promised to withdraw federal troops from the South, causing the collapse of Republican state governments.</a:t>
            </a:r>
          </a:p>
          <a:p>
            <a:pPr marL="236538" indent="-236538" algn="just">
              <a:lnSpc>
                <a:spcPct val="110000"/>
              </a:lnSpc>
              <a:buFontTx/>
              <a:buChar char="•"/>
            </a:pPr>
            <a:r>
              <a:rPr lang="en-US" sz="1800" dirty="0"/>
              <a:t>Some called the post-Reconstruction South “the New South.” </a:t>
            </a:r>
          </a:p>
        </p:txBody>
      </p:sp>
      <p:sp>
        <p:nvSpPr>
          <p:cNvPr id="41987" name="Rectangle 3"/>
          <p:cNvSpPr>
            <a:spLocks noGrp="1" noChangeArrowheads="1"/>
          </p:cNvSpPr>
          <p:nvPr>
            <p:ph type="title"/>
          </p:nvPr>
        </p:nvSpPr>
        <p:spPr>
          <a:xfrm>
            <a:off x="533400" y="457200"/>
            <a:ext cx="8077200" cy="533400"/>
          </a:xfrm>
        </p:spPr>
        <p:txBody>
          <a:bodyPr/>
          <a:lstStyle/>
          <a:p>
            <a:pPr eaLnBrk="1" hangingPunct="1"/>
            <a:r>
              <a:rPr lang="en-US" sz="4800" smtClean="0">
                <a:solidFill>
                  <a:schemeClr val="tx1"/>
                </a:solidFill>
                <a:latin typeface="Playbill" pitchFamily="82" charset="0"/>
              </a:rPr>
              <a:t>The Impacts of Reconstruction</a:t>
            </a:r>
          </a:p>
        </p:txBody>
      </p:sp>
      <p:sp>
        <p:nvSpPr>
          <p:cNvPr id="41988" name="Rectangle 4">
            <a:hlinkClick r:id="" action="ppaction://hlinkshowjump?jump=firstslide"/>
          </p:cNvPr>
          <p:cNvSpPr>
            <a:spLocks noChangeArrowheads="1"/>
          </p:cNvSpPr>
          <p:nvPr/>
        </p:nvSpPr>
        <p:spPr bwMode="auto">
          <a:xfrm>
            <a:off x="6934200" y="6019800"/>
            <a:ext cx="609600" cy="838200"/>
          </a:xfrm>
          <a:prstGeom prst="rect">
            <a:avLst/>
          </a:prstGeom>
          <a:no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381000"/>
            <a:ext cx="8077200" cy="838200"/>
          </a:xfrm>
          <a:noFill/>
        </p:spPr>
        <p:txBody>
          <a:bodyPr anchor="t"/>
          <a:lstStyle/>
          <a:p>
            <a:pPr eaLnBrk="1" hangingPunct="1"/>
            <a:r>
              <a:rPr lang="en-US" sz="4800" smtClean="0">
                <a:latin typeface="Playbill" pitchFamily="82" charset="0"/>
              </a:rPr>
              <a:t>The Kansas-Nebraska Act</a:t>
            </a:r>
          </a:p>
        </p:txBody>
      </p:sp>
      <p:sp>
        <p:nvSpPr>
          <p:cNvPr id="6147" name="Rectangle 3"/>
          <p:cNvSpPr>
            <a:spLocks noGrp="1" noChangeArrowheads="1"/>
          </p:cNvSpPr>
          <p:nvPr>
            <p:ph type="body" idx="1"/>
          </p:nvPr>
        </p:nvSpPr>
        <p:spPr>
          <a:xfrm>
            <a:off x="609600" y="1371600"/>
            <a:ext cx="8001000" cy="4724400"/>
          </a:xfrm>
          <a:solidFill>
            <a:schemeClr val="bg1">
              <a:alpha val="65000"/>
            </a:schemeClr>
          </a:solidFill>
        </p:spPr>
        <p:txBody>
          <a:bodyPr anchor="ctr"/>
          <a:lstStyle/>
          <a:p>
            <a:pPr eaLnBrk="1" hangingPunct="1">
              <a:lnSpc>
                <a:spcPct val="80000"/>
              </a:lnSpc>
              <a:spcBef>
                <a:spcPct val="50000"/>
              </a:spcBef>
            </a:pPr>
            <a:r>
              <a:rPr lang="en-US" sz="2000" dirty="0" smtClean="0"/>
              <a:t>A proposed railroad to link California with the rest of the nation caused conflict.</a:t>
            </a:r>
          </a:p>
          <a:p>
            <a:pPr lvl="1" eaLnBrk="1" hangingPunct="1">
              <a:lnSpc>
                <a:spcPct val="80000"/>
              </a:lnSpc>
              <a:spcBef>
                <a:spcPct val="50000"/>
              </a:spcBef>
            </a:pPr>
            <a:r>
              <a:rPr lang="en-US" sz="2000" dirty="0" smtClean="0"/>
              <a:t>Illinois senator Stephen A. Douglas thought that a northern route would make Chicago an urban center.</a:t>
            </a:r>
          </a:p>
          <a:p>
            <a:pPr lvl="1" eaLnBrk="1" hangingPunct="1">
              <a:lnSpc>
                <a:spcPct val="80000"/>
              </a:lnSpc>
              <a:spcBef>
                <a:spcPct val="50000"/>
              </a:spcBef>
            </a:pPr>
            <a:r>
              <a:rPr lang="en-US" sz="2000" dirty="0" smtClean="0"/>
              <a:t>He proposed organizing the western lands into two territories, Nebraska, and Kansas.</a:t>
            </a:r>
          </a:p>
          <a:p>
            <a:pPr lvl="1" eaLnBrk="1" hangingPunct="1">
              <a:lnSpc>
                <a:spcPct val="80000"/>
              </a:lnSpc>
              <a:spcBef>
                <a:spcPct val="50000"/>
              </a:spcBef>
            </a:pPr>
            <a:r>
              <a:rPr lang="en-US" sz="2000" dirty="0" smtClean="0"/>
              <a:t>To win southern support, he suggested dropping the Missouri Compromise’s ban on slavery, in favor of </a:t>
            </a:r>
            <a:r>
              <a:rPr lang="en-US" sz="2000" b="1" dirty="0" smtClean="0"/>
              <a:t>popular sovereignty</a:t>
            </a:r>
            <a:r>
              <a:rPr lang="en-US" sz="2000" dirty="0" smtClean="0"/>
              <a:t>, where residents vote to decide on the issue.</a:t>
            </a:r>
          </a:p>
          <a:p>
            <a:pPr eaLnBrk="1" hangingPunct="1">
              <a:lnSpc>
                <a:spcPct val="80000"/>
              </a:lnSpc>
              <a:spcBef>
                <a:spcPct val="50000"/>
              </a:spcBef>
            </a:pPr>
            <a:r>
              <a:rPr lang="en-US" sz="2000" dirty="0" smtClean="0"/>
              <a:t>In May 1854 the </a:t>
            </a:r>
            <a:r>
              <a:rPr lang="en-US" sz="2000" b="1" dirty="0" smtClean="0"/>
              <a:t>Kansas-Nebraska Act</a:t>
            </a:r>
            <a:r>
              <a:rPr lang="en-US" sz="2000" dirty="0" smtClean="0"/>
              <a:t> became law, which outraged northerners, weakened the Democrats, and destroyed the Whig Party.</a:t>
            </a:r>
          </a:p>
          <a:p>
            <a:pPr eaLnBrk="1" hangingPunct="1">
              <a:lnSpc>
                <a:spcPct val="80000"/>
              </a:lnSpc>
              <a:spcBef>
                <a:spcPct val="50000"/>
              </a:spcBef>
            </a:pPr>
            <a:r>
              <a:rPr lang="en-US" sz="2000" dirty="0" smtClean="0"/>
              <a:t>Soon after, northern Whigs joined the Free-Soil Party and other anti-slavery parties to found the Republican Party.</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04800"/>
            <a:ext cx="8077200" cy="838200"/>
          </a:xfrm>
        </p:spPr>
        <p:txBody>
          <a:bodyPr/>
          <a:lstStyle/>
          <a:p>
            <a:pPr eaLnBrk="1" hangingPunct="1"/>
            <a:r>
              <a:rPr lang="en-US" sz="4800" smtClean="0">
                <a:latin typeface="Playbill" pitchFamily="82" charset="0"/>
              </a:rPr>
              <a:t>Sectional Conflicts in Kansas</a:t>
            </a:r>
          </a:p>
        </p:txBody>
      </p:sp>
      <p:sp>
        <p:nvSpPr>
          <p:cNvPr id="7171" name="Rectangle 3"/>
          <p:cNvSpPr>
            <a:spLocks noGrp="1" noChangeArrowheads="1"/>
          </p:cNvSpPr>
          <p:nvPr>
            <p:ph type="body" idx="1"/>
          </p:nvPr>
        </p:nvSpPr>
        <p:spPr>
          <a:xfrm>
            <a:off x="457200" y="1143000"/>
            <a:ext cx="8229600" cy="5105400"/>
          </a:xfrm>
          <a:solidFill>
            <a:schemeClr val="bg1">
              <a:alpha val="65000"/>
            </a:schemeClr>
          </a:solidFill>
        </p:spPr>
        <p:txBody>
          <a:bodyPr anchor="ctr"/>
          <a:lstStyle/>
          <a:p>
            <a:pPr eaLnBrk="1" hangingPunct="1">
              <a:lnSpc>
                <a:spcPct val="80000"/>
              </a:lnSpc>
              <a:spcBef>
                <a:spcPct val="50000"/>
              </a:spcBef>
            </a:pPr>
            <a:r>
              <a:rPr lang="en-US" sz="1800" dirty="0" smtClean="0"/>
              <a:t>In Lawrence, Kansas, a sheriff's posse attacked anti-slavery newspapers and burned buildings in what is known as the Sack of Lawrence.</a:t>
            </a:r>
          </a:p>
          <a:p>
            <a:pPr lvl="1" eaLnBrk="1" hangingPunct="1">
              <a:lnSpc>
                <a:spcPct val="80000"/>
              </a:lnSpc>
              <a:spcBef>
                <a:spcPct val="50000"/>
              </a:spcBef>
            </a:pPr>
            <a:r>
              <a:rPr lang="en-US" sz="1800" dirty="0" smtClean="0"/>
              <a:t>In response, John Brown, an abolitionist, and others killed five pro-slavery settlers on Pottawatomie Creek in Kansas.</a:t>
            </a:r>
          </a:p>
          <a:p>
            <a:pPr eaLnBrk="1" hangingPunct="1">
              <a:lnSpc>
                <a:spcPct val="80000"/>
              </a:lnSpc>
              <a:spcBef>
                <a:spcPct val="50000"/>
              </a:spcBef>
            </a:pPr>
            <a:r>
              <a:rPr lang="en-US" sz="1800" dirty="0" smtClean="0"/>
              <a:t>Before Kansas could apply for statehood, voters had to approve a constitution to allow or ban slavery.</a:t>
            </a:r>
          </a:p>
          <a:p>
            <a:pPr lvl="1" eaLnBrk="1" hangingPunct="1">
              <a:lnSpc>
                <a:spcPct val="80000"/>
              </a:lnSpc>
              <a:spcBef>
                <a:spcPct val="50000"/>
              </a:spcBef>
            </a:pPr>
            <a:r>
              <a:rPr lang="en-US" sz="1800" dirty="0" smtClean="0"/>
              <a:t>To win votes, both sides raised money and organized to bring in more settlers.</a:t>
            </a:r>
          </a:p>
          <a:p>
            <a:pPr lvl="1" eaLnBrk="1" hangingPunct="1">
              <a:lnSpc>
                <a:spcPct val="80000"/>
              </a:lnSpc>
              <a:spcBef>
                <a:spcPct val="50000"/>
              </a:spcBef>
            </a:pPr>
            <a:r>
              <a:rPr lang="en-US" sz="1800" dirty="0" smtClean="0"/>
              <a:t>Fraud and violence marked early elections. Armed pro-slavery Missourians crossed into Kansas to vote.</a:t>
            </a:r>
          </a:p>
          <a:p>
            <a:pPr lvl="1" eaLnBrk="1" hangingPunct="1">
              <a:lnSpc>
                <a:spcPct val="80000"/>
              </a:lnSpc>
              <a:spcBef>
                <a:spcPct val="50000"/>
              </a:spcBef>
            </a:pPr>
            <a:r>
              <a:rPr lang="en-US" sz="1800" dirty="0" smtClean="0"/>
              <a:t>By 1856 Kansas had two governments— one for slavery and one against. </a:t>
            </a:r>
          </a:p>
          <a:p>
            <a:pPr eaLnBrk="1" hangingPunct="1">
              <a:lnSpc>
                <a:spcPct val="80000"/>
              </a:lnSpc>
              <a:spcBef>
                <a:spcPct val="50000"/>
              </a:spcBef>
            </a:pPr>
            <a:r>
              <a:rPr lang="en-US" sz="1800" dirty="0" smtClean="0"/>
              <a:t>In 1857 a pro-slavery convention tried to push through a pro-slavery Kansas constitution, the Lecompton constitution, which allowed slavery and excluded freed slaves from the Bill of Rights. It was not ratified.</a:t>
            </a:r>
          </a:p>
          <a:p>
            <a:pPr eaLnBrk="1" hangingPunct="1">
              <a:lnSpc>
                <a:spcPct val="80000"/>
              </a:lnSpc>
              <a:spcBef>
                <a:spcPct val="50000"/>
              </a:spcBef>
            </a:pPr>
            <a:r>
              <a:rPr lang="en-US" sz="1800" dirty="0" smtClean="0"/>
              <a:t>Kansas was eventually admitted as a free state, which deepened sectional divisions.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46125" y="3236913"/>
            <a:ext cx="3749675" cy="369887"/>
          </a:xfrm>
          <a:prstGeom prst="rect">
            <a:avLst/>
          </a:prstGeom>
          <a:noFill/>
          <a:ln w="9525">
            <a:noFill/>
            <a:miter lim="800000"/>
            <a:headEnd/>
            <a:tailEnd/>
          </a:ln>
        </p:spPr>
        <p:txBody>
          <a:bodyPr>
            <a:spAutoFit/>
          </a:bodyPr>
          <a:lstStyle/>
          <a:p>
            <a:endParaRPr lang="en-US">
              <a:solidFill>
                <a:schemeClr val="bg1"/>
              </a:solidFill>
              <a:latin typeface="Verdana" pitchFamily="34" charset="0"/>
            </a:endParaRPr>
          </a:p>
        </p:txBody>
      </p:sp>
      <p:sp>
        <p:nvSpPr>
          <p:cNvPr id="8195" name="Rectangle 8"/>
          <p:cNvSpPr>
            <a:spLocks noChangeArrowheads="1"/>
          </p:cNvSpPr>
          <p:nvPr/>
        </p:nvSpPr>
        <p:spPr bwMode="auto">
          <a:xfrm>
            <a:off x="304800" y="914400"/>
            <a:ext cx="2819400" cy="5486400"/>
          </a:xfrm>
          <a:prstGeom prst="rect">
            <a:avLst/>
          </a:prstGeom>
          <a:noFill/>
          <a:ln w="9525" algn="ctr">
            <a:noFill/>
            <a:miter lim="800000"/>
            <a:headEnd/>
            <a:tailEnd/>
          </a:ln>
        </p:spPr>
        <p:txBody>
          <a:bodyPr wrap="none" anchor="ctr"/>
          <a:lstStyle/>
          <a:p>
            <a:endParaRPr lang="en-US" sz="1800"/>
          </a:p>
        </p:txBody>
      </p:sp>
      <p:sp>
        <p:nvSpPr>
          <p:cNvPr id="8196" name="Text Box 12"/>
          <p:cNvSpPr txBox="1">
            <a:spLocks noChangeArrowheads="1"/>
          </p:cNvSpPr>
          <p:nvPr/>
        </p:nvSpPr>
        <p:spPr bwMode="auto">
          <a:xfrm>
            <a:off x="2971800" y="914400"/>
            <a:ext cx="2971800" cy="5562600"/>
          </a:xfrm>
          <a:prstGeom prst="rect">
            <a:avLst/>
          </a:prstGeom>
          <a:solidFill>
            <a:schemeClr val="bg1">
              <a:alpha val="65000"/>
            </a:schemeClr>
          </a:solidFill>
          <a:ln w="9525">
            <a:noFill/>
            <a:miter lim="800000"/>
            <a:headEnd/>
            <a:tailEnd/>
          </a:ln>
        </p:spPr>
        <p:txBody>
          <a:bodyPr wrap="square">
            <a:spAutoFit/>
          </a:bodyPr>
          <a:lstStyle/>
          <a:p>
            <a:pPr marL="236538" indent="-236538" algn="ctr"/>
            <a:r>
              <a:rPr lang="en-US" sz="1800" b="1" dirty="0" err="1">
                <a:latin typeface="Verdana" pitchFamily="34" charset="0"/>
              </a:rPr>
              <a:t>Dred</a:t>
            </a:r>
            <a:r>
              <a:rPr lang="en-US" sz="1800" b="1" dirty="0">
                <a:latin typeface="Verdana" pitchFamily="34" charset="0"/>
              </a:rPr>
              <a:t> Scott Decision</a:t>
            </a:r>
          </a:p>
          <a:p>
            <a:pPr marL="236538" indent="-236538">
              <a:spcBef>
                <a:spcPct val="50000"/>
              </a:spcBef>
              <a:buFontTx/>
              <a:buChar char="•"/>
            </a:pPr>
            <a:r>
              <a:rPr lang="en-US" sz="1800" dirty="0">
                <a:latin typeface="Verdana" pitchFamily="34" charset="0"/>
              </a:rPr>
              <a:t>Buchanan had pledged not to interfere with slavery where it existed—would do nothing.</a:t>
            </a:r>
          </a:p>
          <a:p>
            <a:pPr marL="236538" indent="-236538">
              <a:spcBef>
                <a:spcPct val="50000"/>
              </a:spcBef>
              <a:buFontTx/>
              <a:buChar char="•"/>
            </a:pPr>
            <a:r>
              <a:rPr lang="en-US" sz="1800" dirty="0" err="1">
                <a:latin typeface="Verdana" pitchFamily="34" charset="0"/>
              </a:rPr>
              <a:t>Dred</a:t>
            </a:r>
            <a:r>
              <a:rPr lang="en-US" sz="1800" dirty="0">
                <a:latin typeface="Verdana" pitchFamily="34" charset="0"/>
              </a:rPr>
              <a:t> Scott, a slave who lived on free soil, sued for freedom.</a:t>
            </a:r>
          </a:p>
          <a:p>
            <a:pPr marL="236538" indent="-236538">
              <a:spcBef>
                <a:spcPct val="50000"/>
              </a:spcBef>
              <a:buFontTx/>
              <a:buChar char="•"/>
            </a:pPr>
            <a:r>
              <a:rPr lang="en-US" sz="1800" dirty="0">
                <a:latin typeface="Verdana" pitchFamily="34" charset="0"/>
              </a:rPr>
              <a:t>The Court ruled that the 5th Amendment protected slave owners’ rights—US Government could not interfere</a:t>
            </a:r>
            <a:r>
              <a:rPr lang="en-US" sz="1800" dirty="0" smtClean="0">
                <a:latin typeface="Verdana" pitchFamily="34" charset="0"/>
              </a:rPr>
              <a:t>.</a:t>
            </a:r>
          </a:p>
          <a:p>
            <a:pPr marL="236538" indent="-236538">
              <a:spcBef>
                <a:spcPct val="50000"/>
              </a:spcBef>
            </a:pPr>
            <a:endParaRPr lang="en-US" sz="1800" dirty="0" smtClean="0">
              <a:latin typeface="Verdana" pitchFamily="34" charset="0"/>
            </a:endParaRPr>
          </a:p>
          <a:p>
            <a:pPr marL="236538" indent="-236538">
              <a:spcBef>
                <a:spcPct val="50000"/>
              </a:spcBef>
            </a:pPr>
            <a:endParaRPr lang="en-US" sz="1800" dirty="0">
              <a:latin typeface="Verdana" pitchFamily="34" charset="0"/>
            </a:endParaRPr>
          </a:p>
          <a:p>
            <a:pPr marL="236538" indent="-236538">
              <a:spcBef>
                <a:spcPct val="50000"/>
              </a:spcBef>
            </a:pPr>
            <a:endParaRPr lang="en-US" sz="1800" dirty="0">
              <a:latin typeface="Verdana" pitchFamily="34" charset="0"/>
            </a:endParaRPr>
          </a:p>
        </p:txBody>
      </p:sp>
      <p:sp>
        <p:nvSpPr>
          <p:cNvPr id="65549" name="Rectangle 13"/>
          <p:cNvSpPr>
            <a:spLocks noGrp="1" noChangeArrowheads="1"/>
          </p:cNvSpPr>
          <p:nvPr>
            <p:ph type="title"/>
          </p:nvPr>
        </p:nvSpPr>
        <p:spPr>
          <a:xfrm>
            <a:off x="533400" y="76200"/>
            <a:ext cx="8077200" cy="762000"/>
          </a:xfrm>
        </p:spPr>
        <p:txBody>
          <a:bodyPr/>
          <a:lstStyle/>
          <a:p>
            <a:pPr eaLnBrk="1" hangingPunct="1">
              <a:defRPr/>
            </a:pPr>
            <a:r>
              <a:rPr lang="en-US" sz="4800" dirty="0" smtClean="0">
                <a:solidFill>
                  <a:schemeClr val="tx1"/>
                </a:solidFill>
                <a:latin typeface="Playbill" pitchFamily="82" charset="0"/>
              </a:rPr>
              <a:t>Events Spark National Political Conflict </a:t>
            </a:r>
            <a:endParaRPr lang="en-US" sz="4800" dirty="0" smtClean="0">
              <a:solidFill>
                <a:schemeClr val="tx1"/>
              </a:solidFill>
              <a:effectLst>
                <a:outerShdw blurRad="38100" dist="38100" dir="2700000" algn="tl">
                  <a:srgbClr val="C0C0C0"/>
                </a:outerShdw>
              </a:effectLst>
              <a:latin typeface="Playbill" pitchFamily="82" charset="0"/>
            </a:endParaRPr>
          </a:p>
        </p:txBody>
      </p:sp>
      <p:pic>
        <p:nvPicPr>
          <p:cNvPr id="8198" name="Picture 14"/>
          <p:cNvPicPr>
            <a:picLocks noChangeAspect="1" noChangeArrowheads="1"/>
          </p:cNvPicPr>
          <p:nvPr/>
        </p:nvPicPr>
        <p:blipFill>
          <a:blip r:embed="rId2" cstate="print"/>
          <a:srcRect/>
          <a:stretch>
            <a:fillRect/>
          </a:stretch>
        </p:blipFill>
        <p:spPr bwMode="auto">
          <a:xfrm>
            <a:off x="8831263" y="3348038"/>
            <a:ext cx="160337" cy="160337"/>
          </a:xfrm>
          <a:prstGeom prst="rect">
            <a:avLst/>
          </a:prstGeom>
          <a:noFill/>
          <a:ln w="9525">
            <a:noFill/>
            <a:miter lim="800000"/>
            <a:headEnd/>
            <a:tailEnd/>
          </a:ln>
        </p:spPr>
      </p:pic>
      <p:pic>
        <p:nvPicPr>
          <p:cNvPr id="8199" name="Picture 15"/>
          <p:cNvPicPr>
            <a:picLocks noChangeAspect="1" noChangeArrowheads="1"/>
          </p:cNvPicPr>
          <p:nvPr/>
        </p:nvPicPr>
        <p:blipFill>
          <a:blip r:embed="rId2" cstate="print"/>
          <a:srcRect/>
          <a:stretch>
            <a:fillRect/>
          </a:stretch>
        </p:blipFill>
        <p:spPr bwMode="auto">
          <a:xfrm>
            <a:off x="8831263" y="2895600"/>
            <a:ext cx="160337" cy="160338"/>
          </a:xfrm>
          <a:prstGeom prst="rect">
            <a:avLst/>
          </a:prstGeom>
          <a:noFill/>
          <a:ln w="9525">
            <a:noFill/>
            <a:miter lim="800000"/>
            <a:headEnd/>
            <a:tailEnd/>
          </a:ln>
        </p:spPr>
      </p:pic>
      <p:pic>
        <p:nvPicPr>
          <p:cNvPr id="8200" name="Picture 16"/>
          <p:cNvPicPr>
            <a:picLocks noChangeAspect="1" noChangeArrowheads="1"/>
          </p:cNvPicPr>
          <p:nvPr/>
        </p:nvPicPr>
        <p:blipFill>
          <a:blip r:embed="rId2" cstate="print"/>
          <a:srcRect/>
          <a:stretch>
            <a:fillRect/>
          </a:stretch>
        </p:blipFill>
        <p:spPr bwMode="auto">
          <a:xfrm>
            <a:off x="8831263" y="3802063"/>
            <a:ext cx="160337" cy="160337"/>
          </a:xfrm>
          <a:prstGeom prst="rect">
            <a:avLst/>
          </a:prstGeom>
          <a:noFill/>
          <a:ln w="9525">
            <a:noFill/>
            <a:miter lim="800000"/>
            <a:headEnd/>
            <a:tailEnd/>
          </a:ln>
        </p:spPr>
      </p:pic>
      <p:sp>
        <p:nvSpPr>
          <p:cNvPr id="8201" name="Rectangle 19"/>
          <p:cNvSpPr>
            <a:spLocks noChangeArrowheads="1"/>
          </p:cNvSpPr>
          <p:nvPr/>
        </p:nvSpPr>
        <p:spPr bwMode="auto">
          <a:xfrm>
            <a:off x="5802313" y="914400"/>
            <a:ext cx="2701925" cy="5508625"/>
          </a:xfrm>
          <a:prstGeom prst="rect">
            <a:avLst/>
          </a:prstGeom>
          <a:noFill/>
          <a:ln w="9525" algn="ctr">
            <a:noFill/>
            <a:miter lim="800000"/>
            <a:headEnd/>
            <a:tailEnd/>
          </a:ln>
        </p:spPr>
        <p:txBody>
          <a:bodyPr wrap="none" anchor="ctr"/>
          <a:lstStyle/>
          <a:p>
            <a:endParaRPr lang="en-US" sz="1800"/>
          </a:p>
        </p:txBody>
      </p:sp>
      <p:sp>
        <p:nvSpPr>
          <p:cNvPr id="8202" name="Text Box 9"/>
          <p:cNvSpPr txBox="1">
            <a:spLocks noChangeArrowheads="1"/>
          </p:cNvSpPr>
          <p:nvPr/>
        </p:nvSpPr>
        <p:spPr bwMode="auto">
          <a:xfrm>
            <a:off x="152400" y="914400"/>
            <a:ext cx="2819400" cy="5569137"/>
          </a:xfrm>
          <a:prstGeom prst="rect">
            <a:avLst/>
          </a:prstGeom>
          <a:solidFill>
            <a:schemeClr val="bg1">
              <a:alpha val="65000"/>
            </a:schemeClr>
          </a:solidFill>
          <a:ln w="9525">
            <a:noFill/>
            <a:miter lim="800000"/>
            <a:headEnd/>
            <a:tailEnd/>
          </a:ln>
        </p:spPr>
        <p:txBody>
          <a:bodyPr wrap="square">
            <a:spAutoFit/>
          </a:bodyPr>
          <a:lstStyle/>
          <a:p>
            <a:pPr marL="342900" indent="-342900" algn="ctr">
              <a:spcBef>
                <a:spcPct val="50000"/>
              </a:spcBef>
            </a:pPr>
            <a:r>
              <a:rPr lang="en-US" sz="1800" b="1" dirty="0">
                <a:latin typeface="Verdana" pitchFamily="34" charset="0"/>
              </a:rPr>
              <a:t>Election of 1856</a:t>
            </a:r>
          </a:p>
          <a:p>
            <a:pPr marL="342900" indent="-342900">
              <a:spcBef>
                <a:spcPct val="50000"/>
              </a:spcBef>
              <a:buFontTx/>
              <a:buChar char="•"/>
            </a:pPr>
            <a:r>
              <a:rPr lang="en-US" sz="1800" dirty="0">
                <a:latin typeface="Verdana" pitchFamily="34" charset="0"/>
              </a:rPr>
              <a:t>The nation was divided on presidential candidates.</a:t>
            </a:r>
          </a:p>
          <a:p>
            <a:pPr marL="342900" indent="-342900">
              <a:spcBef>
                <a:spcPct val="50000"/>
              </a:spcBef>
              <a:buFontTx/>
              <a:buChar char="•"/>
            </a:pPr>
            <a:r>
              <a:rPr lang="en-US" sz="1800" dirty="0">
                <a:latin typeface="Verdana" pitchFamily="34" charset="0"/>
              </a:rPr>
              <a:t>Democrats nominated </a:t>
            </a:r>
            <a:r>
              <a:rPr lang="en-US" sz="1800" b="1" dirty="0">
                <a:latin typeface="Verdana" pitchFamily="34" charset="0"/>
              </a:rPr>
              <a:t>James Buchanan</a:t>
            </a:r>
            <a:r>
              <a:rPr lang="en-US" sz="1800" dirty="0">
                <a:latin typeface="Verdana" pitchFamily="34" charset="0"/>
              </a:rPr>
              <a:t>, a former senator.</a:t>
            </a:r>
          </a:p>
          <a:p>
            <a:pPr marL="342900" indent="-342900">
              <a:spcBef>
                <a:spcPct val="50000"/>
              </a:spcBef>
              <a:buFontTx/>
              <a:buChar char="•"/>
            </a:pPr>
            <a:r>
              <a:rPr lang="en-US" sz="1800" dirty="0">
                <a:latin typeface="Verdana" pitchFamily="34" charset="0"/>
              </a:rPr>
              <a:t>The New Republican and American Parties nominated others.</a:t>
            </a:r>
          </a:p>
          <a:p>
            <a:pPr marL="342900" indent="-342900">
              <a:spcBef>
                <a:spcPct val="50000"/>
              </a:spcBef>
              <a:buFontTx/>
              <a:buChar char="•"/>
            </a:pPr>
            <a:r>
              <a:rPr lang="en-US" sz="1800" dirty="0">
                <a:latin typeface="Verdana" pitchFamily="34" charset="0"/>
              </a:rPr>
              <a:t>Democrats won by characterizing Republicans as extremists on slavery</a:t>
            </a:r>
            <a:r>
              <a:rPr lang="en-US" sz="1800" dirty="0" smtClean="0">
                <a:latin typeface="Verdana" pitchFamily="34" charset="0"/>
              </a:rPr>
              <a:t>.</a:t>
            </a:r>
          </a:p>
          <a:p>
            <a:pPr marL="342900" indent="-342900">
              <a:spcBef>
                <a:spcPct val="50000"/>
              </a:spcBef>
              <a:buFontTx/>
              <a:buChar char="•"/>
            </a:pPr>
            <a:endParaRPr lang="en-US" sz="1800" dirty="0">
              <a:latin typeface="Verdana" pitchFamily="34" charset="0"/>
            </a:endParaRPr>
          </a:p>
        </p:txBody>
      </p:sp>
      <p:sp>
        <p:nvSpPr>
          <p:cNvPr id="8203" name="Rectangle 21"/>
          <p:cNvSpPr>
            <a:spLocks noChangeArrowheads="1"/>
          </p:cNvSpPr>
          <p:nvPr/>
        </p:nvSpPr>
        <p:spPr bwMode="auto">
          <a:xfrm>
            <a:off x="5943600" y="914400"/>
            <a:ext cx="2819400" cy="5562600"/>
          </a:xfrm>
          <a:prstGeom prst="rect">
            <a:avLst/>
          </a:prstGeom>
          <a:solidFill>
            <a:schemeClr val="bg1">
              <a:alpha val="65000"/>
            </a:schemeClr>
          </a:solidFill>
          <a:ln w="9525" algn="ctr">
            <a:noFill/>
            <a:miter lim="800000"/>
            <a:headEnd/>
            <a:tailEnd/>
          </a:ln>
        </p:spPr>
        <p:txBody>
          <a:bodyPr wrap="square">
            <a:spAutoFit/>
          </a:bodyPr>
          <a:lstStyle/>
          <a:p>
            <a:pPr marL="284163" indent="-284163" algn="ctr"/>
            <a:r>
              <a:rPr lang="en-US" sz="1800" b="1" dirty="0">
                <a:latin typeface="Verdana" pitchFamily="34" charset="0"/>
              </a:rPr>
              <a:t>John Brown’s Raid</a:t>
            </a:r>
            <a:r>
              <a:rPr lang="en-US" sz="1800" dirty="0">
                <a:latin typeface="Verdana" pitchFamily="34" charset="0"/>
              </a:rPr>
              <a:t> </a:t>
            </a:r>
          </a:p>
          <a:p>
            <a:pPr marL="284163" indent="-284163">
              <a:spcBef>
                <a:spcPct val="50000"/>
              </a:spcBef>
              <a:buFontTx/>
              <a:buChar char="•"/>
            </a:pPr>
            <a:r>
              <a:rPr lang="en-US" sz="1800" dirty="0">
                <a:latin typeface="Verdana" pitchFamily="34" charset="0"/>
              </a:rPr>
              <a:t>Abolitionist John Brown planned a raid on the U.S. arsenal to get guns for a slave revolt.</a:t>
            </a:r>
          </a:p>
          <a:p>
            <a:pPr marL="284163" indent="-284163">
              <a:spcBef>
                <a:spcPct val="50000"/>
              </a:spcBef>
              <a:buFontTx/>
              <a:buChar char="•"/>
            </a:pPr>
            <a:r>
              <a:rPr lang="en-US" sz="1800" dirty="0">
                <a:latin typeface="Verdana" pitchFamily="34" charset="0"/>
              </a:rPr>
              <a:t>U.S. Marines stormed the arsenal and captured Brown and his followers.</a:t>
            </a:r>
          </a:p>
          <a:p>
            <a:pPr marL="284163" indent="-284163">
              <a:spcBef>
                <a:spcPct val="50000"/>
              </a:spcBef>
              <a:buFontTx/>
              <a:buChar char="•"/>
            </a:pPr>
            <a:r>
              <a:rPr lang="en-US" sz="1800" dirty="0">
                <a:latin typeface="Verdana" pitchFamily="34" charset="0"/>
              </a:rPr>
              <a:t>They were tried for treason and executed, though many northerners thought Brown was a hero.</a:t>
            </a:r>
            <a:endParaRPr lang="en-US" sz="800" dirty="0">
              <a:latin typeface="Verdana" pitchFamily="34" charset="0"/>
            </a:endParaRPr>
          </a:p>
          <a:p>
            <a:pPr marL="284163" indent="-284163">
              <a:spcBef>
                <a:spcPct val="50000"/>
              </a:spcBef>
              <a:buFontTx/>
              <a:buChar char="•"/>
            </a:pPr>
            <a:endParaRPr lang="en-US" sz="800" dirty="0" smtClean="0">
              <a:latin typeface="Verdana" pitchFamily="34" charset="0"/>
            </a:endParaRPr>
          </a:p>
          <a:p>
            <a:pPr marL="284163" indent="-284163">
              <a:spcBef>
                <a:spcPct val="50000"/>
              </a:spcBef>
              <a:buFontTx/>
              <a:buChar char="•"/>
            </a:pPr>
            <a:endParaRPr lang="en-US" sz="800" dirty="0" smtClean="0">
              <a:latin typeface="Verdana" pitchFamily="34" charset="0"/>
            </a:endParaRPr>
          </a:p>
          <a:p>
            <a:pPr marL="284163" indent="-284163">
              <a:spcBef>
                <a:spcPct val="50000"/>
              </a:spcBef>
              <a:buFontTx/>
              <a:buChar char="•"/>
            </a:pPr>
            <a:endParaRPr lang="en-US" sz="800" dirty="0">
              <a:latin typeface="Verdana" pitchFamily="34" charset="0"/>
            </a:endParaRPr>
          </a:p>
          <a:p>
            <a:pPr marL="284163" indent="-284163">
              <a:spcBef>
                <a:spcPct val="50000"/>
              </a:spcBef>
              <a:buFontTx/>
              <a:buChar char="•"/>
            </a:pPr>
            <a:endParaRPr lang="en-US" sz="800" dirty="0" smtClean="0">
              <a:latin typeface="Verdana" pitchFamily="34" charset="0"/>
            </a:endParaRPr>
          </a:p>
          <a:p>
            <a:pPr marL="284163" indent="-284163">
              <a:spcBef>
                <a:spcPct val="50000"/>
              </a:spcBef>
              <a:buFontTx/>
              <a:buChar char="•"/>
            </a:pPr>
            <a:endParaRPr lang="en-US" sz="800" dirty="0">
              <a:latin typeface="Verdana" pitchFamily="34" charset="0"/>
            </a:endParaRPr>
          </a:p>
          <a:p>
            <a:pPr marL="284163" indent="-284163">
              <a:spcBef>
                <a:spcPct val="50000"/>
              </a:spcBef>
              <a:buFontTx/>
              <a:buChar char="•"/>
            </a:pPr>
            <a:endParaRPr lang="en-US" sz="800" dirty="0">
              <a:latin typeface="Verdana"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124200" y="4114800"/>
            <a:ext cx="3749675" cy="369888"/>
          </a:xfrm>
          <a:prstGeom prst="rect">
            <a:avLst/>
          </a:prstGeom>
          <a:noFill/>
          <a:ln w="9525">
            <a:noFill/>
            <a:miter lim="800000"/>
            <a:headEnd/>
            <a:tailEnd/>
          </a:ln>
        </p:spPr>
        <p:txBody>
          <a:bodyPr>
            <a:spAutoFit/>
          </a:bodyPr>
          <a:lstStyle/>
          <a:p>
            <a:endParaRPr lang="en-US">
              <a:latin typeface="Verdana" pitchFamily="34" charset="0"/>
            </a:endParaRPr>
          </a:p>
        </p:txBody>
      </p:sp>
      <p:sp>
        <p:nvSpPr>
          <p:cNvPr id="66563" name="Text Box 3"/>
          <p:cNvSpPr txBox="1">
            <a:spLocks noChangeArrowheads="1"/>
          </p:cNvSpPr>
          <p:nvPr/>
        </p:nvSpPr>
        <p:spPr bwMode="auto">
          <a:xfrm>
            <a:off x="304800" y="762000"/>
            <a:ext cx="3048000" cy="314325"/>
          </a:xfrm>
          <a:prstGeom prst="rect">
            <a:avLst/>
          </a:prstGeom>
          <a:noFill/>
          <a:ln w="9525">
            <a:noFill/>
            <a:miter lim="800000"/>
            <a:headEnd/>
            <a:tailEnd/>
          </a:ln>
        </p:spPr>
        <p:txBody>
          <a:bodyPr>
            <a:spAutoFit/>
          </a:bodyPr>
          <a:lstStyle/>
          <a:p>
            <a:pPr>
              <a:spcBef>
                <a:spcPct val="5000"/>
              </a:spcBef>
            </a:pPr>
            <a:r>
              <a:rPr lang="en-US" sz="1600" b="1" dirty="0">
                <a:latin typeface="Verdana" pitchFamily="34" charset="0"/>
              </a:rPr>
              <a:t>Lincoln’s Upbringing</a:t>
            </a:r>
            <a:endParaRPr lang="en-US" b="1" dirty="0">
              <a:latin typeface="Verdana" pitchFamily="34" charset="0"/>
            </a:endParaRPr>
          </a:p>
        </p:txBody>
      </p:sp>
      <p:grpSp>
        <p:nvGrpSpPr>
          <p:cNvPr id="2" name="Group 9"/>
          <p:cNvGrpSpPr>
            <a:grpSpLocks/>
          </p:cNvGrpSpPr>
          <p:nvPr/>
        </p:nvGrpSpPr>
        <p:grpSpPr bwMode="auto">
          <a:xfrm>
            <a:off x="381000" y="1066800"/>
            <a:ext cx="8382000" cy="1865974"/>
            <a:chOff x="336" y="1642"/>
            <a:chExt cx="4944" cy="630"/>
          </a:xfrm>
          <a:noFill/>
        </p:grpSpPr>
        <p:sp>
          <p:nvSpPr>
            <p:cNvPr id="9228" name="Rectangle 10"/>
            <p:cNvSpPr>
              <a:spLocks noChangeArrowheads="1"/>
            </p:cNvSpPr>
            <p:nvPr/>
          </p:nvSpPr>
          <p:spPr bwMode="auto">
            <a:xfrm>
              <a:off x="336" y="1843"/>
              <a:ext cx="109" cy="106"/>
            </a:xfrm>
            <a:prstGeom prst="rect">
              <a:avLst/>
            </a:prstGeom>
            <a:grpFill/>
            <a:ln w="9525">
              <a:noFill/>
              <a:miter lim="800000"/>
              <a:headEnd/>
              <a:tailEnd/>
            </a:ln>
          </p:spPr>
          <p:txBody>
            <a:bodyPr wrap="none" anchor="ctr">
              <a:spAutoFit/>
            </a:bodyPr>
            <a:lstStyle/>
            <a:p>
              <a:pPr>
                <a:defRPr/>
              </a:pPr>
              <a:endParaRPr lang="en-US" sz="1600"/>
            </a:p>
          </p:txBody>
        </p:sp>
        <p:sp>
          <p:nvSpPr>
            <p:cNvPr id="9229" name="Text Box 11"/>
            <p:cNvSpPr txBox="1">
              <a:spLocks noChangeArrowheads="1"/>
            </p:cNvSpPr>
            <p:nvPr/>
          </p:nvSpPr>
          <p:spPr bwMode="auto">
            <a:xfrm>
              <a:off x="336" y="1642"/>
              <a:ext cx="4944" cy="630"/>
            </a:xfrm>
            <a:prstGeom prst="rect">
              <a:avLst/>
            </a:prstGeom>
            <a:solidFill>
              <a:schemeClr val="bg1">
                <a:alpha val="65000"/>
              </a:schemeClr>
            </a:solidFill>
            <a:ln w="9525">
              <a:noFill/>
              <a:miter lim="800000"/>
              <a:headEnd/>
              <a:tailEnd/>
            </a:ln>
          </p:spPr>
          <p:txBody>
            <a:bodyPr anchor="ctr">
              <a:spAutoFit/>
            </a:bodyPr>
            <a:lstStyle/>
            <a:p>
              <a:pPr marL="342900" indent="-342900" algn="just">
                <a:lnSpc>
                  <a:spcPct val="80000"/>
                </a:lnSpc>
                <a:spcBef>
                  <a:spcPct val="40000"/>
                </a:spcBef>
                <a:buFont typeface="+mj-lt"/>
                <a:buAutoNum type="arabicPeriod"/>
                <a:defRPr/>
              </a:pPr>
              <a:r>
                <a:rPr lang="en-US" sz="1800" dirty="0">
                  <a:latin typeface="Verdana" pitchFamily="34" charset="0"/>
                </a:rPr>
                <a:t>Lincoln was born in 1809 in a one-room cabin near Louisville, Kentucky.</a:t>
              </a:r>
            </a:p>
            <a:p>
              <a:pPr marL="342900" indent="-342900" algn="just">
                <a:lnSpc>
                  <a:spcPct val="80000"/>
                </a:lnSpc>
                <a:spcBef>
                  <a:spcPct val="40000"/>
                </a:spcBef>
                <a:buFont typeface="+mj-lt"/>
                <a:buAutoNum type="arabicPeriod"/>
                <a:defRPr/>
              </a:pPr>
              <a:r>
                <a:rPr lang="en-US" sz="1800" dirty="0">
                  <a:latin typeface="Verdana" pitchFamily="34" charset="0"/>
                </a:rPr>
                <a:t>Lincoln’s family was very poor, held no slaves, and opposed slavery. They moved to the Indiana Territory in 1816.</a:t>
              </a:r>
            </a:p>
            <a:p>
              <a:pPr marL="342900" indent="-342900" algn="just">
                <a:lnSpc>
                  <a:spcPct val="80000"/>
                </a:lnSpc>
                <a:spcBef>
                  <a:spcPct val="40000"/>
                </a:spcBef>
                <a:buFont typeface="+mj-lt"/>
                <a:buAutoNum type="arabicPeriod"/>
                <a:defRPr/>
              </a:pPr>
              <a:r>
                <a:rPr lang="en-US" sz="1800">
                  <a:latin typeface="Verdana" pitchFamily="34" charset="0"/>
                </a:rPr>
                <a:t>In </a:t>
              </a:r>
              <a:r>
                <a:rPr lang="en-US" sz="1800" smtClean="0">
                  <a:latin typeface="Verdana" pitchFamily="34" charset="0"/>
                </a:rPr>
                <a:t>1831 </a:t>
              </a:r>
              <a:r>
                <a:rPr lang="en-US" sz="1800" dirty="0">
                  <a:latin typeface="Verdana" pitchFamily="34" charset="0"/>
                </a:rPr>
                <a:t>he got a job on a riverboat from Indiana to New Orleans, and there had his first contact with slavery at a New Orleans slave auction.</a:t>
              </a:r>
            </a:p>
          </p:txBody>
        </p:sp>
      </p:grpSp>
      <p:grpSp>
        <p:nvGrpSpPr>
          <p:cNvPr id="3" name="Group 12"/>
          <p:cNvGrpSpPr>
            <a:grpSpLocks/>
          </p:cNvGrpSpPr>
          <p:nvPr/>
        </p:nvGrpSpPr>
        <p:grpSpPr bwMode="auto">
          <a:xfrm>
            <a:off x="381000" y="3337204"/>
            <a:ext cx="8382000" cy="3139896"/>
            <a:chOff x="240" y="2098"/>
            <a:chExt cx="5280" cy="1942"/>
          </a:xfrm>
          <a:noFill/>
        </p:grpSpPr>
        <p:sp>
          <p:nvSpPr>
            <p:cNvPr id="9226" name="Rectangle 13"/>
            <p:cNvSpPr>
              <a:spLocks noChangeArrowheads="1"/>
            </p:cNvSpPr>
            <p:nvPr/>
          </p:nvSpPr>
          <p:spPr bwMode="auto">
            <a:xfrm>
              <a:off x="240" y="2703"/>
              <a:ext cx="5280" cy="228"/>
            </a:xfrm>
            <a:prstGeom prst="rect">
              <a:avLst/>
            </a:prstGeom>
            <a:grpFill/>
            <a:ln w="9525">
              <a:noFill/>
              <a:miter lim="800000"/>
              <a:headEnd/>
              <a:tailEnd/>
            </a:ln>
          </p:spPr>
          <p:txBody>
            <a:bodyPr anchor="ctr">
              <a:spAutoFit/>
            </a:bodyPr>
            <a:lstStyle/>
            <a:p>
              <a:pPr>
                <a:defRPr/>
              </a:pPr>
              <a:endParaRPr lang="en-US"/>
            </a:p>
          </p:txBody>
        </p:sp>
        <p:sp>
          <p:nvSpPr>
            <p:cNvPr id="9227" name="Text Box 14"/>
            <p:cNvSpPr txBox="1">
              <a:spLocks noChangeArrowheads="1"/>
            </p:cNvSpPr>
            <p:nvPr/>
          </p:nvSpPr>
          <p:spPr bwMode="auto">
            <a:xfrm>
              <a:off x="243" y="2098"/>
              <a:ext cx="5229" cy="1942"/>
            </a:xfrm>
            <a:prstGeom prst="rect">
              <a:avLst/>
            </a:prstGeom>
            <a:solidFill>
              <a:schemeClr val="bg1">
                <a:alpha val="65000"/>
              </a:schemeClr>
            </a:solidFill>
            <a:ln w="9525">
              <a:noFill/>
              <a:miter lim="800000"/>
              <a:headEnd/>
              <a:tailEnd/>
            </a:ln>
          </p:spPr>
          <p:txBody>
            <a:bodyPr anchor="ctr">
              <a:spAutoFit/>
            </a:bodyPr>
            <a:lstStyle/>
            <a:p>
              <a:pPr marL="342900" indent="-342900" algn="just">
                <a:spcBef>
                  <a:spcPct val="40000"/>
                </a:spcBef>
                <a:buFont typeface="+mj-lt"/>
                <a:buAutoNum type="arabicPeriod"/>
                <a:defRPr/>
              </a:pPr>
              <a:r>
                <a:rPr lang="en-US" sz="1800" dirty="0">
                  <a:latin typeface="Calibri" pitchFamily="34" charset="0"/>
                </a:rPr>
                <a:t>Lincoln moved to New Salem, Illinois, and ran for state legislature.</a:t>
              </a:r>
            </a:p>
            <a:p>
              <a:pPr marL="342900" indent="-342900" algn="just">
                <a:spcBef>
                  <a:spcPct val="40000"/>
                </a:spcBef>
                <a:buFont typeface="+mj-lt"/>
                <a:buAutoNum type="arabicPeriod"/>
                <a:defRPr/>
              </a:pPr>
              <a:r>
                <a:rPr lang="en-US" sz="1800" dirty="0">
                  <a:latin typeface="Calibri" pitchFamily="34" charset="0"/>
                </a:rPr>
                <a:t>He won a seat in the Illinois General Assembly and studied law at home.</a:t>
              </a:r>
            </a:p>
            <a:p>
              <a:pPr marL="342900" indent="-342900" algn="just">
                <a:spcBef>
                  <a:spcPct val="40000"/>
                </a:spcBef>
                <a:buFont typeface="+mj-lt"/>
                <a:buAutoNum type="arabicPeriod"/>
                <a:defRPr/>
              </a:pPr>
              <a:r>
                <a:rPr lang="en-US" sz="1800" dirty="0">
                  <a:latin typeface="Calibri" pitchFamily="34" charset="0"/>
                </a:rPr>
                <a:t>He married Mary Todd, the daughter of a Kentucky slaveholder.</a:t>
              </a:r>
            </a:p>
            <a:p>
              <a:pPr marL="342900" indent="-342900" algn="just">
                <a:spcBef>
                  <a:spcPct val="40000"/>
                </a:spcBef>
                <a:buFont typeface="+mj-lt"/>
                <a:buAutoNum type="arabicPeriod"/>
                <a:defRPr/>
              </a:pPr>
              <a:r>
                <a:rPr lang="en-US" sz="1800" dirty="0">
                  <a:latin typeface="Calibri" pitchFamily="34" charset="0"/>
                </a:rPr>
                <a:t>In 1846 he was elected to Congress, and proposed the radical idea of “compensated emancipation,” or paying slave owners to free their slaves.</a:t>
              </a:r>
            </a:p>
            <a:p>
              <a:pPr marL="342900" indent="-342900" algn="just">
                <a:spcBef>
                  <a:spcPct val="40000"/>
                </a:spcBef>
                <a:buFont typeface="+mj-lt"/>
                <a:buAutoNum type="arabicPeriod"/>
                <a:defRPr/>
              </a:pPr>
              <a:r>
                <a:rPr lang="en-US" sz="1800" dirty="0">
                  <a:latin typeface="Calibri" pitchFamily="34" charset="0"/>
                </a:rPr>
                <a:t>Lincoln campaigned for successful Whig Party presidential candidate Zachary Taylor, and was upset that he was not given the position he was promised.</a:t>
              </a:r>
            </a:p>
            <a:p>
              <a:pPr marL="342900" indent="-342900" algn="just">
                <a:spcBef>
                  <a:spcPct val="40000"/>
                </a:spcBef>
                <a:buFont typeface="+mj-lt"/>
                <a:buAutoNum type="arabicPeriod"/>
                <a:defRPr/>
              </a:pPr>
              <a:r>
                <a:rPr lang="en-US" sz="1800" dirty="0">
                  <a:latin typeface="Calibri" pitchFamily="34" charset="0"/>
                </a:rPr>
                <a:t>He resigned from Congress in 1849 and went home to Illinois to practice law. However, the Kansas-Nebraska Act, which allowed all residents to vote on slavery, sparked him to reenter politics as a Republican.</a:t>
              </a:r>
            </a:p>
          </p:txBody>
        </p:sp>
      </p:grpSp>
      <p:sp>
        <p:nvSpPr>
          <p:cNvPr id="9222" name="Rectangle 19"/>
          <p:cNvSpPr>
            <a:spLocks noGrp="1" noChangeArrowheads="1"/>
          </p:cNvSpPr>
          <p:nvPr>
            <p:ph type="title"/>
          </p:nvPr>
        </p:nvSpPr>
        <p:spPr>
          <a:xfrm>
            <a:off x="533400" y="152400"/>
            <a:ext cx="8077200" cy="533400"/>
          </a:xfrm>
        </p:spPr>
        <p:txBody>
          <a:bodyPr/>
          <a:lstStyle/>
          <a:p>
            <a:pPr eaLnBrk="1" hangingPunct="1"/>
            <a:r>
              <a:rPr lang="en-US" sz="4800" dirty="0" smtClean="0">
                <a:solidFill>
                  <a:schemeClr val="tx1"/>
                </a:solidFill>
                <a:latin typeface="Playbill" pitchFamily="82" charset="0"/>
              </a:rPr>
              <a:t>Abraham Lincoln Rises</a:t>
            </a:r>
          </a:p>
        </p:txBody>
      </p:sp>
      <p:pic>
        <p:nvPicPr>
          <p:cNvPr id="9223" name="Picture 20"/>
          <p:cNvPicPr>
            <a:picLocks noChangeAspect="1" noChangeArrowheads="1"/>
          </p:cNvPicPr>
          <p:nvPr/>
        </p:nvPicPr>
        <p:blipFill>
          <a:blip r:embed="rId2" cstate="print"/>
          <a:srcRect/>
          <a:stretch>
            <a:fillRect/>
          </a:stretch>
        </p:blipFill>
        <p:spPr bwMode="auto">
          <a:xfrm>
            <a:off x="8526463" y="2743200"/>
            <a:ext cx="160337" cy="160338"/>
          </a:xfrm>
          <a:prstGeom prst="rect">
            <a:avLst/>
          </a:prstGeom>
          <a:noFill/>
          <a:ln w="9525">
            <a:noFill/>
            <a:miter lim="800000"/>
            <a:headEnd/>
            <a:tailEnd/>
          </a:ln>
        </p:spPr>
      </p:pic>
      <p:sp>
        <p:nvSpPr>
          <p:cNvPr id="66581" name="Text Box 21"/>
          <p:cNvSpPr txBox="1">
            <a:spLocks noChangeArrowheads="1"/>
          </p:cNvSpPr>
          <p:nvPr/>
        </p:nvSpPr>
        <p:spPr bwMode="auto">
          <a:xfrm>
            <a:off x="304800" y="2962275"/>
            <a:ext cx="4724400" cy="314325"/>
          </a:xfrm>
          <a:prstGeom prst="rect">
            <a:avLst/>
          </a:prstGeom>
          <a:noFill/>
          <a:ln w="9525">
            <a:noFill/>
            <a:miter lim="800000"/>
            <a:headEnd/>
            <a:tailEnd/>
          </a:ln>
        </p:spPr>
        <p:txBody>
          <a:bodyPr>
            <a:spAutoFit/>
          </a:bodyPr>
          <a:lstStyle/>
          <a:p>
            <a:pPr>
              <a:spcBef>
                <a:spcPct val="5000"/>
              </a:spcBef>
            </a:pPr>
            <a:r>
              <a:rPr lang="en-US" sz="1600" b="1" dirty="0">
                <a:latin typeface="Verdana" pitchFamily="34" charset="0"/>
              </a:rPr>
              <a:t>Lincoln’s Early Political Career</a:t>
            </a:r>
            <a:endParaRPr lang="en-US" b="1" dirty="0">
              <a:latin typeface="Verdana" pitchFamily="34" charset="0"/>
            </a:endParaRPr>
          </a:p>
        </p:txBody>
      </p:sp>
      <p:pic>
        <p:nvPicPr>
          <p:cNvPr id="9225" name="Picture 22"/>
          <p:cNvPicPr>
            <a:picLocks noChangeAspect="1" noChangeArrowheads="1"/>
          </p:cNvPicPr>
          <p:nvPr/>
        </p:nvPicPr>
        <p:blipFill>
          <a:blip r:embed="rId2" cstate="print"/>
          <a:srcRect/>
          <a:stretch>
            <a:fillRect/>
          </a:stretch>
        </p:blipFill>
        <p:spPr bwMode="auto">
          <a:xfrm>
            <a:off x="8534400" y="1066800"/>
            <a:ext cx="160338" cy="160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additive="base">
                                        <p:cTn id="7" dur="500" fill="hold"/>
                                        <p:tgtEl>
                                          <p:spTgt spid="66563"/>
                                        </p:tgtEl>
                                        <p:attrNameLst>
                                          <p:attrName>ppt_x</p:attrName>
                                        </p:attrNameLst>
                                      </p:cBhvr>
                                      <p:tavLst>
                                        <p:tav tm="0">
                                          <p:val>
                                            <p:strVal val="0-#ppt_w/2"/>
                                          </p:val>
                                        </p:tav>
                                        <p:tav tm="100000">
                                          <p:val>
                                            <p:strVal val="#ppt_x"/>
                                          </p:val>
                                        </p:tav>
                                      </p:tavLst>
                                    </p:anim>
                                    <p:anim calcmode="lin" valueType="num">
                                      <p:cBhvr additive="base">
                                        <p:cTn id="8" dur="500" fill="hold"/>
                                        <p:tgtEl>
                                          <p:spTgt spid="665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6581"/>
                                        </p:tgtEl>
                                        <p:attrNameLst>
                                          <p:attrName>style.visibility</p:attrName>
                                        </p:attrNameLst>
                                      </p:cBhvr>
                                      <p:to>
                                        <p:strVal val="visible"/>
                                      </p:to>
                                    </p:set>
                                    <p:anim calcmode="lin" valueType="num">
                                      <p:cBhvr additive="base">
                                        <p:cTn id="17" dur="500" fill="hold"/>
                                        <p:tgtEl>
                                          <p:spTgt spid="66581"/>
                                        </p:tgtEl>
                                        <p:attrNameLst>
                                          <p:attrName>ppt_x</p:attrName>
                                        </p:attrNameLst>
                                      </p:cBhvr>
                                      <p:tavLst>
                                        <p:tav tm="0">
                                          <p:val>
                                            <p:strVal val="0-#ppt_w/2"/>
                                          </p:val>
                                        </p:tav>
                                        <p:tav tm="100000">
                                          <p:val>
                                            <p:strVal val="#ppt_x"/>
                                          </p:val>
                                        </p:tav>
                                      </p:tavLst>
                                    </p:anim>
                                    <p:anim calcmode="lin" valueType="num">
                                      <p:cBhvr additive="base">
                                        <p:cTn id="18" dur="500" fill="hold"/>
                                        <p:tgtEl>
                                          <p:spTgt spid="6658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P spid="6658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152400"/>
            <a:ext cx="8077200" cy="530225"/>
          </a:xfrm>
          <a:noFill/>
        </p:spPr>
        <p:txBody>
          <a:bodyPr/>
          <a:lstStyle/>
          <a:p>
            <a:pPr eaLnBrk="1" hangingPunct="1"/>
            <a:r>
              <a:rPr lang="en-US" sz="4800" dirty="0" smtClean="0">
                <a:latin typeface="Playbill" pitchFamily="82" charset="0"/>
              </a:rPr>
              <a:t>Debates and Election</a:t>
            </a:r>
          </a:p>
        </p:txBody>
      </p:sp>
      <p:sp>
        <p:nvSpPr>
          <p:cNvPr id="67587" name="Rectangle 3"/>
          <p:cNvSpPr>
            <a:spLocks noGrp="1" noChangeArrowheads="1"/>
          </p:cNvSpPr>
          <p:nvPr>
            <p:ph type="body" sz="half" idx="1"/>
          </p:nvPr>
        </p:nvSpPr>
        <p:spPr>
          <a:xfrm>
            <a:off x="533400" y="835025"/>
            <a:ext cx="3886200" cy="5641975"/>
          </a:xfrm>
          <a:solidFill>
            <a:schemeClr val="bg1">
              <a:alpha val="65000"/>
            </a:schemeClr>
          </a:solidFill>
        </p:spPr>
        <p:txBody>
          <a:bodyPr/>
          <a:lstStyle/>
          <a:p>
            <a:pPr marL="228600" indent="-228600" algn="ctr" eaLnBrk="1" hangingPunct="1">
              <a:lnSpc>
                <a:spcPct val="80000"/>
              </a:lnSpc>
              <a:spcBef>
                <a:spcPct val="50000"/>
              </a:spcBef>
              <a:buFontTx/>
              <a:buNone/>
            </a:pPr>
            <a:r>
              <a:rPr lang="en-US" sz="1700" b="1" dirty="0" smtClean="0"/>
              <a:t>The Lincoln-Douglas Debates</a:t>
            </a:r>
          </a:p>
          <a:p>
            <a:pPr marL="228600" indent="-228600" eaLnBrk="1" hangingPunct="1">
              <a:lnSpc>
                <a:spcPct val="80000"/>
              </a:lnSpc>
              <a:spcBef>
                <a:spcPct val="50000"/>
              </a:spcBef>
            </a:pPr>
            <a:r>
              <a:rPr lang="en-US" sz="1700" dirty="0" smtClean="0"/>
              <a:t>Lincoln defeated Stephen A. Douglas in a series of debates during the 1858 Illinois Senate race.</a:t>
            </a:r>
          </a:p>
          <a:p>
            <a:pPr marL="520700" lvl="1" indent="-177800" eaLnBrk="1" hangingPunct="1">
              <a:lnSpc>
                <a:spcPct val="80000"/>
              </a:lnSpc>
              <a:spcBef>
                <a:spcPct val="50000"/>
              </a:spcBef>
            </a:pPr>
            <a:r>
              <a:rPr lang="en-US" sz="1700" dirty="0" smtClean="0"/>
              <a:t>In the debates, he called the U.S. “a house divided against itself” on the issue of slavery.</a:t>
            </a:r>
          </a:p>
          <a:p>
            <a:pPr marL="520700" lvl="1" indent="-177800" eaLnBrk="1" hangingPunct="1">
              <a:lnSpc>
                <a:spcPct val="80000"/>
              </a:lnSpc>
              <a:spcBef>
                <a:spcPct val="50000"/>
              </a:spcBef>
            </a:pPr>
            <a:r>
              <a:rPr lang="en-US" sz="1700" dirty="0" smtClean="0"/>
              <a:t>National news attention led to the publishing of the </a:t>
            </a:r>
            <a:r>
              <a:rPr lang="en-US" sz="1700" b="1" dirty="0" smtClean="0"/>
              <a:t>Lincoln-Douglas debates</a:t>
            </a:r>
            <a:r>
              <a:rPr lang="en-US" sz="1700" dirty="0" smtClean="0"/>
              <a:t> in papers across the U.S.</a:t>
            </a:r>
          </a:p>
          <a:p>
            <a:pPr marL="228600" indent="-228600" eaLnBrk="1" hangingPunct="1">
              <a:lnSpc>
                <a:spcPct val="80000"/>
              </a:lnSpc>
              <a:spcBef>
                <a:spcPct val="50000"/>
              </a:spcBef>
              <a:buFont typeface="Times" pitchFamily="18" charset="0"/>
              <a:buChar char="•"/>
            </a:pPr>
            <a:r>
              <a:rPr lang="en-US" sz="1700" dirty="0" smtClean="0"/>
              <a:t>During the debates:</a:t>
            </a:r>
          </a:p>
          <a:p>
            <a:pPr marL="520700" lvl="1" indent="-177800" eaLnBrk="1" hangingPunct="1">
              <a:lnSpc>
                <a:spcPct val="80000"/>
              </a:lnSpc>
              <a:spcBef>
                <a:spcPct val="50000"/>
              </a:spcBef>
              <a:buFont typeface="Times" pitchFamily="18" charset="0"/>
              <a:buChar char="–"/>
            </a:pPr>
            <a:r>
              <a:rPr lang="en-US" sz="1700" dirty="0" smtClean="0"/>
              <a:t>Lincoln challenged Douglas on popular sovereignty.</a:t>
            </a:r>
          </a:p>
          <a:p>
            <a:pPr marL="520700" lvl="1" indent="-177800" eaLnBrk="1" hangingPunct="1">
              <a:lnSpc>
                <a:spcPct val="80000"/>
              </a:lnSpc>
              <a:spcBef>
                <a:spcPct val="50000"/>
              </a:spcBef>
              <a:buFont typeface="Times" pitchFamily="18" charset="0"/>
              <a:buChar char="–"/>
            </a:pPr>
            <a:r>
              <a:rPr lang="en-US" sz="1700" dirty="0" smtClean="0"/>
              <a:t>In the Freeport Doctrine, Douglas said people could stop slavery by refusing to pass laws allowing it.</a:t>
            </a:r>
          </a:p>
          <a:p>
            <a:pPr marL="520700" lvl="1" indent="-177800" eaLnBrk="1" hangingPunct="1">
              <a:lnSpc>
                <a:spcPct val="80000"/>
              </a:lnSpc>
              <a:spcBef>
                <a:spcPct val="50000"/>
              </a:spcBef>
              <a:buFont typeface="Times" pitchFamily="18" charset="0"/>
              <a:buChar char="–"/>
            </a:pPr>
            <a:r>
              <a:rPr lang="en-US" sz="1700" dirty="0" smtClean="0"/>
              <a:t>Lincoln called slavery immoral but denied proposing racial equality.</a:t>
            </a:r>
          </a:p>
        </p:txBody>
      </p:sp>
      <p:sp>
        <p:nvSpPr>
          <p:cNvPr id="67588" name="Rectangle 4"/>
          <p:cNvSpPr>
            <a:spLocks noGrp="1" noChangeArrowheads="1"/>
          </p:cNvSpPr>
          <p:nvPr>
            <p:ph type="body" sz="half" idx="2"/>
          </p:nvPr>
        </p:nvSpPr>
        <p:spPr>
          <a:xfrm>
            <a:off x="4495800" y="835025"/>
            <a:ext cx="3954463" cy="5641975"/>
          </a:xfrm>
          <a:solidFill>
            <a:schemeClr val="bg1">
              <a:alpha val="65000"/>
            </a:schemeClr>
          </a:solidFill>
        </p:spPr>
        <p:txBody>
          <a:bodyPr/>
          <a:lstStyle/>
          <a:p>
            <a:pPr marL="228600" indent="-228600" algn="ctr" eaLnBrk="1" hangingPunct="1">
              <a:lnSpc>
                <a:spcPct val="80000"/>
              </a:lnSpc>
              <a:spcBef>
                <a:spcPct val="50000"/>
              </a:spcBef>
              <a:buFontTx/>
              <a:buNone/>
            </a:pPr>
            <a:r>
              <a:rPr lang="en-US" sz="1800" b="1" dirty="0" smtClean="0"/>
              <a:t>The Election of 1860</a:t>
            </a:r>
          </a:p>
          <a:p>
            <a:pPr marL="228600" indent="-228600" eaLnBrk="1" hangingPunct="1">
              <a:lnSpc>
                <a:spcPct val="80000"/>
              </a:lnSpc>
              <a:spcBef>
                <a:spcPct val="50000"/>
              </a:spcBef>
            </a:pPr>
            <a:r>
              <a:rPr lang="en-US" sz="1800" dirty="0" smtClean="0"/>
              <a:t>Two years later, Lincoln and Douglas ran against each other for president, facing hard battles.</a:t>
            </a:r>
          </a:p>
          <a:p>
            <a:pPr marL="228600" indent="-228600" eaLnBrk="1" hangingPunct="1">
              <a:lnSpc>
                <a:spcPct val="80000"/>
              </a:lnSpc>
              <a:spcBef>
                <a:spcPct val="50000"/>
              </a:spcBef>
            </a:pPr>
            <a:r>
              <a:rPr lang="en-US" sz="1800" dirty="0" smtClean="0"/>
              <a:t>The Democrats were divided and split completely, as southern Democrats walked out of the nominating convention. </a:t>
            </a:r>
          </a:p>
          <a:p>
            <a:pPr marL="228600" indent="-228600" eaLnBrk="1" hangingPunct="1">
              <a:lnSpc>
                <a:spcPct val="80000"/>
              </a:lnSpc>
              <a:spcBef>
                <a:spcPct val="50000"/>
              </a:spcBef>
            </a:pPr>
            <a:r>
              <a:rPr lang="en-US" sz="1800" dirty="0" smtClean="0"/>
              <a:t>The remaining Democrats nominated Douglas, and southern Democrats elected John Breckenridge. </a:t>
            </a:r>
          </a:p>
          <a:p>
            <a:pPr marL="228600" indent="-228600" eaLnBrk="1" hangingPunct="1">
              <a:lnSpc>
                <a:spcPct val="80000"/>
              </a:lnSpc>
              <a:spcBef>
                <a:spcPct val="50000"/>
              </a:spcBef>
            </a:pPr>
            <a:r>
              <a:rPr lang="en-US" sz="1800" dirty="0" smtClean="0"/>
              <a:t>Southern moderates started their own party, the Constitutional Union Party.</a:t>
            </a:r>
          </a:p>
          <a:p>
            <a:pPr marL="228600" indent="-228600" eaLnBrk="1" hangingPunct="1">
              <a:lnSpc>
                <a:spcPct val="80000"/>
              </a:lnSpc>
              <a:spcBef>
                <a:spcPct val="50000"/>
              </a:spcBef>
            </a:pPr>
            <a:r>
              <a:rPr lang="en-US" sz="1800" dirty="0" smtClean="0"/>
              <a:t>The Republicans chose Lincoln because his abolitionist views were strong but moderate.</a:t>
            </a:r>
          </a:p>
          <a:p>
            <a:pPr marL="228600" indent="-228600" eaLnBrk="1" hangingPunct="1">
              <a:lnSpc>
                <a:spcPct val="80000"/>
              </a:lnSpc>
              <a:spcBef>
                <a:spcPct val="50000"/>
              </a:spcBef>
            </a:pPr>
            <a:r>
              <a:rPr lang="en-US" sz="1800" dirty="0" smtClean="0"/>
              <a:t>Lincoln won the election in the North and became president. </a:t>
            </a:r>
          </a:p>
        </p:txBody>
      </p:sp>
      <p:pic>
        <p:nvPicPr>
          <p:cNvPr id="10245" name="Picture 5"/>
          <p:cNvPicPr>
            <a:picLocks noChangeAspect="1" noChangeArrowheads="1"/>
          </p:cNvPicPr>
          <p:nvPr/>
        </p:nvPicPr>
        <p:blipFill>
          <a:blip r:embed="rId2" cstate="print"/>
          <a:srcRect/>
          <a:stretch>
            <a:fillRect/>
          </a:stretch>
        </p:blipFill>
        <p:spPr bwMode="auto">
          <a:xfrm>
            <a:off x="8602663" y="3116263"/>
            <a:ext cx="160337" cy="160337"/>
          </a:xfrm>
          <a:prstGeom prst="rect">
            <a:avLst/>
          </a:prstGeom>
          <a:noFill/>
          <a:ln w="9525">
            <a:noFill/>
            <a:miter lim="800000"/>
            <a:headEnd/>
            <a:tailEnd/>
          </a:ln>
        </p:spPr>
      </p:pic>
      <p:pic>
        <p:nvPicPr>
          <p:cNvPr id="10246" name="Picture 6"/>
          <p:cNvPicPr>
            <a:picLocks noChangeAspect="1" noChangeArrowheads="1"/>
          </p:cNvPicPr>
          <p:nvPr/>
        </p:nvPicPr>
        <p:blipFill>
          <a:blip r:embed="rId2" cstate="print"/>
          <a:srcRect/>
          <a:stretch>
            <a:fillRect/>
          </a:stretch>
        </p:blipFill>
        <p:spPr bwMode="auto">
          <a:xfrm>
            <a:off x="8602663" y="3421063"/>
            <a:ext cx="160337" cy="1603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 calcmode="lin" valueType="num">
                                      <p:cBhvr additive="base">
                                        <p:cTn id="7" dur="500" fill="hold"/>
                                        <p:tgtEl>
                                          <p:spTgt spid="67587"/>
                                        </p:tgtEl>
                                        <p:attrNameLst>
                                          <p:attrName>ppt_x</p:attrName>
                                        </p:attrNameLst>
                                      </p:cBhvr>
                                      <p:tavLst>
                                        <p:tav tm="0">
                                          <p:val>
                                            <p:strVal val="0-#ppt_w/2"/>
                                          </p:val>
                                        </p:tav>
                                        <p:tav tm="100000">
                                          <p:val>
                                            <p:strVal val="#ppt_x"/>
                                          </p:val>
                                        </p:tav>
                                      </p:tavLst>
                                    </p:anim>
                                    <p:anim calcmode="lin" valueType="num">
                                      <p:cBhvr additive="base">
                                        <p:cTn id="8" dur="500" fill="hold"/>
                                        <p:tgtEl>
                                          <p:spTgt spid="675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7588"/>
                                        </p:tgtEl>
                                        <p:attrNameLst>
                                          <p:attrName>style.visibility</p:attrName>
                                        </p:attrNameLst>
                                      </p:cBhvr>
                                      <p:to>
                                        <p:strVal val="visible"/>
                                      </p:to>
                                    </p:set>
                                    <p:anim calcmode="lin" valueType="num">
                                      <p:cBhvr additive="base">
                                        <p:cTn id="13" dur="500" fill="hold"/>
                                        <p:tgtEl>
                                          <p:spTgt spid="67588"/>
                                        </p:tgtEl>
                                        <p:attrNameLst>
                                          <p:attrName>ppt_x</p:attrName>
                                        </p:attrNameLst>
                                      </p:cBhvr>
                                      <p:tavLst>
                                        <p:tav tm="0">
                                          <p:val>
                                            <p:strVal val="1+#ppt_w/2"/>
                                          </p:val>
                                        </p:tav>
                                        <p:tav tm="100000">
                                          <p:val>
                                            <p:strVal val="#ppt_x"/>
                                          </p:val>
                                        </p:tav>
                                      </p:tavLst>
                                    </p:anim>
                                    <p:anim calcmode="lin" valueType="num">
                                      <p:cBhvr additive="base">
                                        <p:cTn id="14" dur="500" fill="hold"/>
                                        <p:tgtEl>
                                          <p:spTgt spid="67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p:bldP spid="6758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3392</TotalTime>
  <Words>4847</Words>
  <Application>Microsoft Office PowerPoint</Application>
  <PresentationFormat>On-screen Show (4:3)</PresentationFormat>
  <Paragraphs>464</Paragraphs>
  <Slides>47</Slides>
  <Notes>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The Civil War Era in America 1850-1877</vt:lpstr>
      <vt:lpstr>The Nation Splits Apart</vt:lpstr>
      <vt:lpstr>Kansas, Expansion, and Slavery</vt:lpstr>
      <vt:lpstr>The Compromise of 1850</vt:lpstr>
      <vt:lpstr>The Kansas-Nebraska Act</vt:lpstr>
      <vt:lpstr>Sectional Conflicts in Kansas</vt:lpstr>
      <vt:lpstr>Events Spark National Political Conflict </vt:lpstr>
      <vt:lpstr>Abraham Lincoln Rises</vt:lpstr>
      <vt:lpstr>Debates and Election</vt:lpstr>
      <vt:lpstr>Southern Secession: Causes and Effects</vt:lpstr>
      <vt:lpstr>The Civil War 1860-1865</vt:lpstr>
      <vt:lpstr>The Civil War</vt:lpstr>
      <vt:lpstr>The Confederacy is Born</vt:lpstr>
      <vt:lpstr>The Civil War…Strengths and Weaknesses</vt:lpstr>
      <vt:lpstr>THE CIVIL WAR…Early Battles</vt:lpstr>
      <vt:lpstr>Battle of Shiloh—Day One</vt:lpstr>
      <vt:lpstr>Battle of Shiloh—Day Two</vt:lpstr>
      <vt:lpstr>The Civil War…The Peninsula and Antietam</vt:lpstr>
      <vt:lpstr>PowerPoint Presentation</vt:lpstr>
      <vt:lpstr>The Civil War…After Antietam</vt:lpstr>
      <vt:lpstr>The Civil War…After Antietam (Continued)</vt:lpstr>
      <vt:lpstr>The Battle of Fredericksburg</vt:lpstr>
      <vt:lpstr>The Civil War…After Antietam (Continued)</vt:lpstr>
      <vt:lpstr>The Battle of Chancellorsville</vt:lpstr>
      <vt:lpstr>The Civil War…Gettysburg</vt:lpstr>
      <vt:lpstr>The Civil War…Gettysburg</vt:lpstr>
      <vt:lpstr>The Civil War…Gettysburg</vt:lpstr>
      <vt:lpstr>The Civil War…Gettysburg—Day 1 Map</vt:lpstr>
      <vt:lpstr>The Civil War…Gettysburg</vt:lpstr>
      <vt:lpstr>The Civil War…Gettysburg—Day 2 Map</vt:lpstr>
      <vt:lpstr>20th Maine on Little Round Top</vt:lpstr>
      <vt:lpstr>The Civil War…Gettysburg</vt:lpstr>
      <vt:lpstr>The Civil War…Gettysburg—Day 3 Map</vt:lpstr>
      <vt:lpstr>The Civil War…After Gettysburg</vt:lpstr>
      <vt:lpstr>The Civil War…After Gettysburg</vt:lpstr>
      <vt:lpstr>The Civil War…1864-65</vt:lpstr>
      <vt:lpstr>The Civil War…Impacts</vt:lpstr>
      <vt:lpstr>Reconstruction</vt:lpstr>
      <vt:lpstr>Presidential Reconstruction</vt:lpstr>
      <vt:lpstr>Johnson’s Plan</vt:lpstr>
      <vt:lpstr>Congress Takes Control</vt:lpstr>
      <vt:lpstr>Radical Reconstruction</vt:lpstr>
      <vt:lpstr>Republicans in Charge</vt:lpstr>
      <vt:lpstr>Freedom Brings Changes</vt:lpstr>
      <vt:lpstr>Economic Changes</vt:lpstr>
      <vt:lpstr>Reconstruction Ends</vt:lpstr>
      <vt:lpstr>The Impacts of Reconstruction</vt:lpstr>
    </vt:vector>
  </TitlesOfParts>
  <Company>Tri-Valley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War…After Antietam</dc:title>
  <dc:creator>Administrator</dc:creator>
  <cp:lastModifiedBy>dan snethen</cp:lastModifiedBy>
  <cp:revision>65</cp:revision>
  <cp:lastPrinted>2013-12-02T17:16:57Z</cp:lastPrinted>
  <dcterms:created xsi:type="dcterms:W3CDTF">2007-11-28T16:19:45Z</dcterms:created>
  <dcterms:modified xsi:type="dcterms:W3CDTF">2013-12-13T20:32:42Z</dcterms:modified>
</cp:coreProperties>
</file>