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0" r:id="rId4"/>
    <p:sldId id="258" r:id="rId5"/>
    <p:sldId id="266" r:id="rId6"/>
    <p:sldId id="267" r:id="rId7"/>
    <p:sldId id="259" r:id="rId8"/>
    <p:sldId id="260" r:id="rId9"/>
    <p:sldId id="265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1" r:id="rId20"/>
    <p:sldId id="262" r:id="rId21"/>
    <p:sldId id="263" r:id="rId22"/>
    <p:sldId id="26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0929"/>
  </p:normalViewPr>
  <p:slideViewPr>
    <p:cSldViewPr>
      <p:cViewPr varScale="1">
        <p:scale>
          <a:sx n="62" d="100"/>
          <a:sy n="62" d="100"/>
        </p:scale>
        <p:origin x="161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CHAPTER 11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03ACE9-6061-45B3-8BA7-305BD108C35A}" type="datetime1">
              <a:rPr lang="en-US" altLang="en-US"/>
              <a:pPr/>
              <a:t>4/30/2017</a:t>
            </a:fld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The Federal Court System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F0B3FA-AFB3-49F4-8C10-9469E424E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435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CHAPTER 11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201BB0-F379-42C5-9FBE-C41B77A80166}" type="datetime1">
              <a:rPr lang="en-US" altLang="en-US"/>
              <a:pPr/>
              <a:t>4/30/2017</a:t>
            </a:fld>
            <a:endParaRPr lang="en-US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The Federal Court System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70D2DE-2E40-4A38-9605-1B56B03D4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40529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CHAPTER 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50BF453-E4D0-4314-9E2F-BEA6EB9A9CF7}" type="datetime1">
              <a:rPr lang="en-US" altLang="en-US"/>
              <a:pPr/>
              <a:t>4/30/2017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The Federal Court System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40B88-EC5F-4E0C-BB52-1A22E51759A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59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ChangeArrowheads="1"/>
          </p:cNvSpPr>
          <p:nvPr/>
        </p:nvSpPr>
        <p:spPr bwMode="auto">
          <a:xfrm>
            <a:off x="457200" y="631825"/>
            <a:ext cx="8318500" cy="46038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1027"/>
          <p:cNvSpPr txBox="1">
            <a:spLocks noChangeArrowheads="1"/>
          </p:cNvSpPr>
          <p:nvPr/>
        </p:nvSpPr>
        <p:spPr bwMode="auto">
          <a:xfrm>
            <a:off x="3175" y="6502400"/>
            <a:ext cx="9140825" cy="274638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C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en-US" sz="1400">
                <a:latin typeface="Arial Black" panose="020B0A04020102020204" pitchFamily="34" charset="0"/>
              </a:rPr>
              <a:t>HOLT, RINEHART </a:t>
            </a:r>
            <a:r>
              <a:rPr lang="en-US" altLang="en-US" sz="1000">
                <a:latin typeface="Arial Black" panose="020B0A04020102020204" pitchFamily="34" charset="0"/>
              </a:rPr>
              <a:t>AND</a:t>
            </a:r>
            <a:r>
              <a:rPr lang="en-US" altLang="en-US" sz="1400">
                <a:latin typeface="Arial Black" panose="020B0A04020102020204" pitchFamily="34" charset="0"/>
              </a:rPr>
              <a:t> WINSTON</a:t>
            </a:r>
          </a:p>
        </p:txBody>
      </p:sp>
      <p:sp>
        <p:nvSpPr>
          <p:cNvPr id="29700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457200" y="914400"/>
            <a:ext cx="6172200" cy="731838"/>
          </a:xfrm>
        </p:spPr>
        <p:txBody>
          <a:bodyPr lIns="91440" rIns="91440"/>
          <a:lstStyle>
            <a:lvl1pPr>
              <a:defRPr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9701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 lIns="91440" rIns="91440"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9702" name="Rectangle 103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03" name="Rectangle 10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grpSp>
        <p:nvGrpSpPr>
          <p:cNvPr id="29704" name="Group 1032"/>
          <p:cNvGrpSpPr>
            <a:grpSpLocks/>
          </p:cNvGrpSpPr>
          <p:nvPr/>
        </p:nvGrpSpPr>
        <p:grpSpPr bwMode="auto">
          <a:xfrm>
            <a:off x="6099175" y="0"/>
            <a:ext cx="2809875" cy="1098550"/>
            <a:chOff x="3842" y="48"/>
            <a:chExt cx="1770" cy="692"/>
          </a:xfrm>
        </p:grpSpPr>
        <p:sp>
          <p:nvSpPr>
            <p:cNvPr id="29705" name="Text Box 1033"/>
            <p:cNvSpPr txBox="1">
              <a:spLocks noChangeArrowheads="1"/>
            </p:cNvSpPr>
            <p:nvPr/>
          </p:nvSpPr>
          <p:spPr bwMode="auto">
            <a:xfrm>
              <a:off x="3842" y="48"/>
              <a:ext cx="177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altLang="en-US" sz="60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r>
                <a:rPr lang="en-US" altLang="en-US" sz="32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MERICAN</a:t>
              </a:r>
            </a:p>
            <a:p>
              <a:pPr algn="ctr">
                <a:lnSpc>
                  <a:spcPct val="75000"/>
                </a:lnSpc>
              </a:pPr>
              <a:r>
                <a:rPr lang="en-US" alt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GOVERNMENT</a:t>
              </a:r>
            </a:p>
          </p:txBody>
        </p:sp>
        <p:sp>
          <p:nvSpPr>
            <p:cNvPr id="29706" name="Text Box 1034"/>
            <p:cNvSpPr txBox="1">
              <a:spLocks noChangeArrowheads="1"/>
            </p:cNvSpPr>
            <p:nvPr/>
          </p:nvSpPr>
          <p:spPr bwMode="auto">
            <a:xfrm>
              <a:off x="4134" y="82"/>
              <a:ext cx="40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altLang="en-US" sz="1600" b="1">
                  <a:latin typeface="Arial Narrow" panose="020B0606020202030204" pitchFamily="34" charset="0"/>
                </a:rPr>
                <a:t>HOLT</a:t>
              </a:r>
            </a:p>
          </p:txBody>
        </p:sp>
      </p:grpSp>
      <p:sp>
        <p:nvSpPr>
          <p:cNvPr id="29707" name="Rectangle 10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D5ED21-D0A1-403A-A7FE-586F2CEDA2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D11DF-CCEE-4057-A371-0422A3A07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63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CB588-939D-48B8-A701-F3A08E938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0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C8E98-0E6D-46C9-A21C-0AB651F0F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68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96D99-6DD7-483C-970C-84FE52633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91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89881-0741-4638-80B0-48BB5DF84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3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55D14-97F2-4FFD-B1B6-28E170F27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CFAD8-7C62-47D2-87D2-808DF3E2C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45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9896A-B364-44CC-ABDB-0D552D95B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02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D8A4D-7FF9-4879-9D20-9EC1F6E4A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80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1A092-C1F8-4AC8-9EE1-AAC0873EE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89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57200" y="631825"/>
            <a:ext cx="8318500" cy="46038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6099175" y="0"/>
            <a:ext cx="2809875" cy="1098550"/>
            <a:chOff x="3842" y="48"/>
            <a:chExt cx="1770" cy="692"/>
          </a:xfrm>
        </p:grpSpPr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3842" y="48"/>
              <a:ext cx="177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altLang="en-US" sz="60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r>
                <a:rPr lang="en-US" altLang="en-US" sz="32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MERICAN</a:t>
              </a:r>
            </a:p>
            <a:p>
              <a:pPr algn="ctr">
                <a:lnSpc>
                  <a:spcPct val="75000"/>
                </a:lnSpc>
              </a:pPr>
              <a:r>
                <a:rPr lang="en-US" alt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GOVERNMENT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4134" y="82"/>
              <a:ext cx="40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altLang="en-US" sz="1600" b="1">
                  <a:latin typeface="Arial Narrow" panose="020B0606020202030204" pitchFamily="34" charset="0"/>
                </a:rPr>
                <a:t>HOLT</a:t>
              </a:r>
            </a:p>
          </p:txBody>
        </p:sp>
      </p:grp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175" y="6502400"/>
            <a:ext cx="9140825" cy="274638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CC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en-US" altLang="en-US" sz="1400">
                <a:latin typeface="Arial Black" panose="020B0A04020102020204" pitchFamily="34" charset="0"/>
              </a:rPr>
              <a:t>HOLT, RINEHART </a:t>
            </a:r>
            <a:r>
              <a:rPr lang="en-US" altLang="en-US" sz="1000">
                <a:latin typeface="Arial Black" panose="020B0A04020102020204" pitchFamily="34" charset="0"/>
              </a:rPr>
              <a:t>AND</a:t>
            </a:r>
            <a:r>
              <a:rPr lang="en-US" altLang="en-US" sz="1400">
                <a:latin typeface="Arial Black" panose="020B0A04020102020204" pitchFamily="34" charset="0"/>
              </a:rPr>
              <a:t> WINSTON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198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198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" y="65024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fld id="{0747C407-BAF1-4062-9185-6F71D847F0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8684" name="Rectangle 12"/>
          <p:cNvSpPr>
            <a:spLocks noChangeArrowheads="1"/>
          </p:cNvSpPr>
          <p:nvPr userDrawn="1"/>
        </p:nvSpPr>
        <p:spPr bwMode="auto">
          <a:xfrm>
            <a:off x="381000" y="76200"/>
            <a:ext cx="5484813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solidFill>
                  <a:schemeClr val="accent2"/>
                </a:solidFill>
              </a:rPr>
              <a:t>The Federal Court System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5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AC597BF-6489-42DF-8B08-B8B18217014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762000"/>
            <a:ext cx="5753100" cy="1143000"/>
          </a:xfrm>
        </p:spPr>
        <p:txBody>
          <a:bodyPr/>
          <a:lstStyle/>
          <a:p>
            <a:r>
              <a:rPr lang="en-US" altLang="en-US" dirty="0" smtClean="0"/>
              <a:t>The Federal </a:t>
            </a:r>
            <a:r>
              <a:rPr lang="en-US" altLang="en-US" dirty="0"/>
              <a:t>Court </a:t>
            </a:r>
            <a:r>
              <a:rPr lang="en-US" altLang="en-US" dirty="0" smtClean="0"/>
              <a:t>System</a:t>
            </a:r>
            <a:br>
              <a:rPr lang="en-US" altLang="en-US" dirty="0" smtClean="0"/>
            </a:br>
            <a:r>
              <a:rPr lang="en-US" altLang="en-US" dirty="0" smtClean="0"/>
              <a:t>&amp; the Judicial Branch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r>
              <a:rPr lang="en-US" altLang="en-US" dirty="0"/>
              <a:t>Section 1: The </a:t>
            </a:r>
            <a:r>
              <a:rPr lang="en-US" altLang="en-US" dirty="0" smtClean="0"/>
              <a:t>Federal Court System</a:t>
            </a:r>
            <a:endParaRPr lang="en-US" altLang="en-US" dirty="0"/>
          </a:p>
          <a:p>
            <a:r>
              <a:rPr lang="en-US" altLang="en-US" dirty="0"/>
              <a:t>Section 2: The </a:t>
            </a:r>
            <a:r>
              <a:rPr lang="en-US" altLang="en-US" dirty="0" smtClean="0"/>
              <a:t>US Legal System</a:t>
            </a:r>
            <a:endParaRPr lang="en-US" altLang="en-US" dirty="0" smtClean="0"/>
          </a:p>
          <a:p>
            <a:r>
              <a:rPr lang="en-US" altLang="en-US" dirty="0" smtClean="0"/>
              <a:t>Section </a:t>
            </a:r>
            <a:r>
              <a:rPr lang="en-US" altLang="en-US" dirty="0"/>
              <a:t>3: Supreme </a:t>
            </a:r>
            <a:r>
              <a:rPr lang="en-US" altLang="en-US" dirty="0" smtClean="0"/>
              <a:t>Court</a:t>
            </a:r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138113"/>
            <a:ext cx="5484813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chemeClr val="accent2"/>
                </a:solidFill>
              </a:rPr>
              <a:t>CHAPTER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978400"/>
          </a:xfrm>
        </p:spPr>
        <p:txBody>
          <a:bodyPr/>
          <a:lstStyle/>
          <a:p>
            <a:r>
              <a:rPr lang="en-US" altLang="en-US" dirty="0"/>
              <a:t>Common law:</a:t>
            </a:r>
          </a:p>
          <a:p>
            <a:pPr lvl="1"/>
            <a:r>
              <a:rPr lang="en-US" altLang="en-US" dirty="0" smtClean="0"/>
              <a:t>Based on decisions made in times when </a:t>
            </a:r>
            <a:r>
              <a:rPr lang="en-US" altLang="en-US" dirty="0"/>
              <a:t>no law applied </a:t>
            </a:r>
          </a:p>
          <a:p>
            <a:pPr lvl="1"/>
            <a:r>
              <a:rPr lang="en-US" altLang="en-US" dirty="0"/>
              <a:t>based on the principle of negligence </a:t>
            </a:r>
          </a:p>
          <a:p>
            <a:pPr lvl="1"/>
            <a:r>
              <a:rPr lang="en-US" altLang="en-US" dirty="0"/>
              <a:t>originated in England when few written laws </a:t>
            </a:r>
            <a:r>
              <a:rPr lang="en-US" altLang="en-US" dirty="0" smtClean="0"/>
              <a:t>existed</a:t>
            </a:r>
            <a:endParaRPr lang="en-US" altLang="en-US" dirty="0"/>
          </a:p>
          <a:p>
            <a:r>
              <a:rPr lang="en-US" altLang="en-US" dirty="0"/>
              <a:t>Statutory law:</a:t>
            </a:r>
          </a:p>
          <a:p>
            <a:pPr lvl="1"/>
            <a:r>
              <a:rPr lang="en-US" altLang="en-US" dirty="0" smtClean="0"/>
              <a:t>Passed </a:t>
            </a:r>
            <a:r>
              <a:rPr lang="en-US" altLang="en-US" dirty="0"/>
              <a:t>by </a:t>
            </a:r>
            <a:r>
              <a:rPr lang="en-US" altLang="en-US" dirty="0" smtClean="0"/>
              <a:t>the </a:t>
            </a:r>
            <a:r>
              <a:rPr lang="en-US" altLang="en-US" dirty="0"/>
              <a:t>local, state, and national governments</a:t>
            </a:r>
          </a:p>
          <a:p>
            <a:pPr lvl="1"/>
            <a:r>
              <a:rPr lang="en-US" altLang="en-US" dirty="0" smtClean="0"/>
              <a:t>Has many purposes:</a:t>
            </a:r>
          </a:p>
          <a:p>
            <a:pPr lvl="2"/>
            <a:r>
              <a:rPr lang="en-US" altLang="en-US" dirty="0" smtClean="0"/>
              <a:t>Create </a:t>
            </a:r>
            <a:r>
              <a:rPr lang="en-US" altLang="en-US" dirty="0"/>
              <a:t>or eliminate </a:t>
            </a:r>
            <a:r>
              <a:rPr lang="en-US" altLang="en-US" dirty="0" smtClean="0"/>
              <a:t>programs or control government salaries</a:t>
            </a:r>
          </a:p>
          <a:p>
            <a:pPr lvl="2"/>
            <a:r>
              <a:rPr lang="en-US" altLang="en-US" dirty="0"/>
              <a:t>C</a:t>
            </a:r>
            <a:r>
              <a:rPr lang="en-US" altLang="en-US" dirty="0" smtClean="0"/>
              <a:t>ontrol </a:t>
            </a:r>
            <a:r>
              <a:rPr lang="en-US" altLang="en-US" dirty="0"/>
              <a:t>crime </a:t>
            </a:r>
            <a:r>
              <a:rPr lang="en-US" altLang="en-US" dirty="0" smtClean="0"/>
              <a:t>penalties </a:t>
            </a:r>
            <a:r>
              <a:rPr lang="en-US" altLang="en-US" dirty="0"/>
              <a:t>or </a:t>
            </a:r>
            <a:r>
              <a:rPr lang="en-US" altLang="en-US" dirty="0" smtClean="0"/>
              <a:t>set limitations legal activities</a:t>
            </a:r>
            <a:endParaRPr lang="en-US" altLang="en-US" dirty="0"/>
          </a:p>
          <a:p>
            <a:pPr indent="-34290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40790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78400"/>
          </a:xfrm>
        </p:spPr>
        <p:txBody>
          <a:bodyPr/>
          <a:lstStyle/>
          <a:p>
            <a:r>
              <a:rPr lang="en-US" altLang="en-US" dirty="0" smtClean="0"/>
              <a:t>Administrative Law:</a:t>
            </a:r>
          </a:p>
          <a:p>
            <a:pPr lvl="1"/>
            <a:r>
              <a:rPr lang="en-US" altLang="en-US" dirty="0" smtClean="0"/>
              <a:t>Applies to government executive agencies </a:t>
            </a:r>
          </a:p>
          <a:p>
            <a:pPr lvl="1"/>
            <a:r>
              <a:rPr lang="en-US" altLang="en-US" dirty="0" smtClean="0"/>
              <a:t>Rules that govern executive procedures </a:t>
            </a:r>
            <a:endParaRPr lang="en-US" altLang="en-US" dirty="0"/>
          </a:p>
          <a:p>
            <a:r>
              <a:rPr lang="en-US" altLang="en-US" dirty="0"/>
              <a:t>Civil law:</a:t>
            </a:r>
          </a:p>
          <a:p>
            <a:pPr lvl="1"/>
            <a:r>
              <a:rPr lang="en-US" altLang="en-US" dirty="0"/>
              <a:t>applies to private disputes</a:t>
            </a:r>
          </a:p>
          <a:p>
            <a:pPr lvl="1"/>
            <a:r>
              <a:rPr lang="en-US" altLang="en-US" dirty="0"/>
              <a:t>punishable by fines</a:t>
            </a:r>
          </a:p>
          <a:p>
            <a:r>
              <a:rPr lang="en-US" altLang="en-US" dirty="0"/>
              <a:t>Criminal law:</a:t>
            </a:r>
          </a:p>
          <a:p>
            <a:pPr lvl="1"/>
            <a:r>
              <a:rPr lang="en-US" altLang="en-US" dirty="0"/>
              <a:t>applies to actions prohibited by the government</a:t>
            </a:r>
          </a:p>
          <a:p>
            <a:pPr lvl="1"/>
            <a:r>
              <a:rPr lang="en-US" altLang="en-US" dirty="0"/>
              <a:t>punishable by fines or imprisonment</a:t>
            </a:r>
          </a:p>
          <a:p>
            <a:pPr indent="-34290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1332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78400"/>
          </a:xfrm>
        </p:spPr>
        <p:txBody>
          <a:bodyPr/>
          <a:lstStyle/>
          <a:p>
            <a:r>
              <a:rPr lang="en-US" altLang="en-US" dirty="0" smtClean="0"/>
              <a:t>Law Enforcement:</a:t>
            </a:r>
          </a:p>
          <a:p>
            <a:pPr lvl="1"/>
            <a:r>
              <a:rPr lang="en-US" altLang="en-US" dirty="0" smtClean="0"/>
              <a:t>Police Powers—right &amp; duty to enforce the law </a:t>
            </a:r>
          </a:p>
          <a:p>
            <a:pPr lvl="1"/>
            <a:r>
              <a:rPr lang="en-US" altLang="en-US" dirty="0" smtClean="0"/>
              <a:t>Any agency with police powers must enforce the law</a:t>
            </a:r>
          </a:p>
          <a:p>
            <a:pPr lvl="1"/>
            <a:r>
              <a:rPr lang="en-US" altLang="en-US" dirty="0" smtClean="0"/>
              <a:t>Police powers only apply to laws passed by the government that created the agency—jurisdiction</a:t>
            </a:r>
            <a:endParaRPr lang="en-US" altLang="en-US" dirty="0"/>
          </a:p>
          <a:p>
            <a:pPr indent="-34290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22672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78400"/>
          </a:xfrm>
        </p:spPr>
        <p:txBody>
          <a:bodyPr/>
          <a:lstStyle/>
          <a:p>
            <a:r>
              <a:rPr lang="en-US" altLang="en-US" dirty="0"/>
              <a:t>Steps </a:t>
            </a:r>
            <a:r>
              <a:rPr lang="en-US" altLang="en-US" dirty="0" smtClean="0"/>
              <a:t>the </a:t>
            </a:r>
            <a:r>
              <a:rPr lang="en-US" altLang="en-US" dirty="0"/>
              <a:t>accused </a:t>
            </a:r>
            <a:r>
              <a:rPr lang="en-US" altLang="en-US" dirty="0" smtClean="0"/>
              <a:t>goes </a:t>
            </a:r>
            <a:r>
              <a:rPr lang="en-US" altLang="en-US" dirty="0"/>
              <a:t>through after </a:t>
            </a:r>
            <a:r>
              <a:rPr lang="en-US" altLang="en-US" dirty="0" smtClean="0"/>
              <a:t>arrest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 smtClean="0"/>
              <a:t>Appearance </a:t>
            </a:r>
            <a:r>
              <a:rPr lang="en-US" altLang="en-US" dirty="0"/>
              <a:t>in court before a judge to determine if bail should be </a:t>
            </a:r>
            <a:r>
              <a:rPr lang="en-US" altLang="en-US" dirty="0" smtClean="0"/>
              <a:t>set</a:t>
            </a:r>
            <a:endParaRPr lang="en-US" altLang="en-US" dirty="0"/>
          </a:p>
          <a:p>
            <a:pPr lvl="1"/>
            <a:r>
              <a:rPr lang="en-US" altLang="en-US" dirty="0" smtClean="0"/>
              <a:t>Preliminary hearing—judge </a:t>
            </a:r>
            <a:r>
              <a:rPr lang="en-US" altLang="en-US" dirty="0"/>
              <a:t>decides if enough evidence exists against the accused to be formally </a:t>
            </a:r>
            <a:r>
              <a:rPr lang="en-US" altLang="en-US" dirty="0" smtClean="0"/>
              <a:t>charged</a:t>
            </a:r>
          </a:p>
          <a:p>
            <a:pPr lvl="1"/>
            <a:r>
              <a:rPr lang="en-US" altLang="en-US" dirty="0" smtClean="0"/>
              <a:t>Indictment—the </a:t>
            </a:r>
            <a:r>
              <a:rPr lang="en-US" altLang="en-US" dirty="0"/>
              <a:t>accused is formally accused before a grand jury or by an </a:t>
            </a:r>
            <a:r>
              <a:rPr lang="en-US" altLang="en-US" dirty="0" smtClean="0"/>
              <a:t>information</a:t>
            </a:r>
          </a:p>
          <a:p>
            <a:pPr lvl="1"/>
            <a:r>
              <a:rPr lang="en-US" altLang="en-US" dirty="0" smtClean="0"/>
              <a:t>Arraignment—the </a:t>
            </a:r>
            <a:r>
              <a:rPr lang="en-US" altLang="en-US" dirty="0"/>
              <a:t>accused is formally notified of the charges against him or her and is asked to enter a </a:t>
            </a:r>
            <a:r>
              <a:rPr lang="en-US" altLang="en-US" dirty="0" smtClean="0"/>
              <a:t>plea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6075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4978400"/>
          </a:xfrm>
        </p:spPr>
        <p:txBody>
          <a:bodyPr/>
          <a:lstStyle/>
          <a:p>
            <a:r>
              <a:rPr lang="en-US" altLang="en-US" dirty="0"/>
              <a:t>Steps </a:t>
            </a:r>
            <a:r>
              <a:rPr lang="en-US" altLang="en-US" dirty="0" smtClean="0"/>
              <a:t>the </a:t>
            </a:r>
            <a:r>
              <a:rPr lang="en-US" altLang="en-US" dirty="0"/>
              <a:t>accused </a:t>
            </a:r>
            <a:r>
              <a:rPr lang="en-US" altLang="en-US" dirty="0" smtClean="0"/>
              <a:t>goes </a:t>
            </a:r>
            <a:r>
              <a:rPr lang="en-US" altLang="en-US" dirty="0"/>
              <a:t>through after </a:t>
            </a:r>
            <a:r>
              <a:rPr lang="en-US" altLang="en-US" dirty="0" smtClean="0"/>
              <a:t>arrest (cont.):</a:t>
            </a:r>
          </a:p>
          <a:p>
            <a:pPr lvl="1"/>
            <a:r>
              <a:rPr lang="en-US" altLang="en-US" dirty="0" smtClean="0"/>
              <a:t>Jury selection— prosecution and defense choose a jury of 6 to 12 people for trial to begin</a:t>
            </a:r>
          </a:p>
          <a:p>
            <a:pPr lvl="1"/>
            <a:r>
              <a:rPr lang="en-US" altLang="en-US" dirty="0" smtClean="0"/>
              <a:t>Trial—both </a:t>
            </a:r>
            <a:r>
              <a:rPr lang="en-US" altLang="en-US" dirty="0"/>
              <a:t>sides present evidence and have witnesses testify about the </a:t>
            </a:r>
            <a:r>
              <a:rPr lang="en-US" altLang="en-US" dirty="0" smtClean="0"/>
              <a:t>case</a:t>
            </a:r>
            <a:endParaRPr lang="en-US" altLang="en-US" dirty="0"/>
          </a:p>
          <a:p>
            <a:pPr lvl="1"/>
            <a:r>
              <a:rPr lang="en-US" altLang="en-US" dirty="0" smtClean="0"/>
              <a:t>Verdict—jury </a:t>
            </a:r>
            <a:r>
              <a:rPr lang="en-US" altLang="en-US" dirty="0"/>
              <a:t>decides the </a:t>
            </a:r>
            <a:r>
              <a:rPr lang="en-US" altLang="en-US" dirty="0" smtClean="0"/>
              <a:t>guilt/innocence </a:t>
            </a:r>
            <a:r>
              <a:rPr lang="en-US" altLang="en-US" dirty="0"/>
              <a:t>of the accused</a:t>
            </a:r>
          </a:p>
          <a:p>
            <a:pPr lvl="1"/>
            <a:r>
              <a:rPr lang="en-US" altLang="en-US" dirty="0" smtClean="0"/>
              <a:t>Indictment—the accused is formally accused before a grand jury or by an information</a:t>
            </a:r>
          </a:p>
          <a:p>
            <a:pPr lvl="1"/>
            <a:r>
              <a:rPr lang="en-US" altLang="en-US" dirty="0" smtClean="0"/>
              <a:t>Sentencing—judge </a:t>
            </a:r>
            <a:r>
              <a:rPr lang="en-US" altLang="en-US" dirty="0"/>
              <a:t>sets punishment for the convicted defendant</a:t>
            </a:r>
          </a:p>
        </p:txBody>
      </p:sp>
    </p:spTree>
    <p:extLst>
      <p:ext uri="{BB962C8B-B14F-4D97-AF65-F5344CB8AC3E}">
        <p14:creationId xmlns:p14="http://schemas.microsoft.com/office/powerpoint/2010/main" val="24351028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978400"/>
          </a:xfrm>
        </p:spPr>
        <p:txBody>
          <a:bodyPr/>
          <a:lstStyle/>
          <a:p>
            <a:r>
              <a:rPr lang="en-US" altLang="en-US" dirty="0" smtClean="0"/>
              <a:t>Plea Bargain: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dirty="0" smtClean="0"/>
              <a:t>deal made to avoid </a:t>
            </a:r>
            <a:r>
              <a:rPr lang="en-US" altLang="en-US" dirty="0"/>
              <a:t>going to trial by pleading guilty to a less serious </a:t>
            </a:r>
            <a:r>
              <a:rPr lang="en-US" altLang="en-US" dirty="0" smtClean="0"/>
              <a:t>charge</a:t>
            </a:r>
          </a:p>
          <a:p>
            <a:pPr lvl="1"/>
            <a:r>
              <a:rPr lang="en-US" altLang="en-US" dirty="0" smtClean="0"/>
              <a:t>Might </a:t>
            </a:r>
            <a:r>
              <a:rPr lang="en-US" altLang="en-US" dirty="0"/>
              <a:t>reduce the sentence that he or she might have received if found guilty in trial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Sentencing options in the criminal justice system:</a:t>
            </a:r>
          </a:p>
          <a:p>
            <a:pPr lvl="1"/>
            <a:r>
              <a:rPr lang="en-US" altLang="en-US" dirty="0" smtClean="0"/>
              <a:t>Probation</a:t>
            </a:r>
          </a:p>
          <a:p>
            <a:pPr lvl="1"/>
            <a:r>
              <a:rPr lang="en-US" altLang="en-US" dirty="0" smtClean="0"/>
              <a:t>Fines</a:t>
            </a:r>
            <a:endParaRPr lang="en-US" altLang="en-US" dirty="0"/>
          </a:p>
          <a:p>
            <a:pPr lvl="1"/>
            <a:r>
              <a:rPr lang="en-US" altLang="en-US" dirty="0" smtClean="0"/>
              <a:t>Community Service</a:t>
            </a:r>
          </a:p>
          <a:p>
            <a:pPr lvl="1"/>
            <a:r>
              <a:rPr lang="en-US" altLang="en-US" dirty="0" smtClean="0"/>
              <a:t>Imprisonment</a:t>
            </a:r>
            <a:endParaRPr lang="en-US" altLang="en-US" dirty="0"/>
          </a:p>
          <a:p>
            <a:endParaRPr lang="en-US" altLang="en-US" dirty="0" smtClean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18784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1000"/>
            <a:ext cx="8229600" cy="3149600"/>
          </a:xfrm>
        </p:spPr>
        <p:txBody>
          <a:bodyPr/>
          <a:lstStyle/>
          <a:p>
            <a:r>
              <a:rPr lang="en-US" altLang="en-US" dirty="0"/>
              <a:t>Parole:</a:t>
            </a:r>
          </a:p>
          <a:p>
            <a:pPr lvl="1"/>
            <a:r>
              <a:rPr lang="en-US" altLang="en-US" dirty="0"/>
              <a:t>the early release of convicts from prison</a:t>
            </a:r>
          </a:p>
          <a:p>
            <a:pPr lvl="1"/>
            <a:r>
              <a:rPr lang="en-US" altLang="en-US" dirty="0"/>
              <a:t>determined by a parole board</a:t>
            </a:r>
          </a:p>
          <a:p>
            <a:pPr lvl="1"/>
            <a:r>
              <a:rPr lang="en-US" altLang="en-US" dirty="0"/>
              <a:t>based on the prisoner’s previous record and the facts of the crime he or she committed</a:t>
            </a:r>
          </a:p>
          <a:p>
            <a:pPr lvl="1"/>
            <a:r>
              <a:rPr lang="en-US" altLang="en-US" dirty="0"/>
              <a:t>set based on the time remaining on the sentence</a:t>
            </a:r>
          </a:p>
          <a:p>
            <a:endParaRPr lang="en-US" altLang="en-US" dirty="0" smtClean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95622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1000"/>
            <a:ext cx="8229600" cy="4851400"/>
          </a:xfrm>
        </p:spPr>
        <p:txBody>
          <a:bodyPr/>
          <a:lstStyle/>
          <a:p>
            <a:r>
              <a:rPr lang="en-US" altLang="en-US" dirty="0"/>
              <a:t>The controversy of capital punishment</a:t>
            </a:r>
          </a:p>
          <a:p>
            <a:pPr lvl="1">
              <a:spcBef>
                <a:spcPct val="15000"/>
              </a:spcBef>
            </a:pPr>
            <a:r>
              <a:rPr lang="en-US" altLang="en-US" dirty="0"/>
              <a:t>Arguments supporting it:</a:t>
            </a:r>
          </a:p>
          <a:p>
            <a:pPr lvl="2">
              <a:spcBef>
                <a:spcPct val="10000"/>
              </a:spcBef>
            </a:pPr>
            <a:r>
              <a:rPr lang="en-US" altLang="en-US" dirty="0"/>
              <a:t>costs less than life imprisonment</a:t>
            </a:r>
          </a:p>
          <a:p>
            <a:pPr lvl="2">
              <a:spcBef>
                <a:spcPct val="10000"/>
              </a:spcBef>
            </a:pPr>
            <a:r>
              <a:rPr lang="en-US" altLang="en-US" dirty="0"/>
              <a:t>deters people from committing murderous crimes</a:t>
            </a:r>
          </a:p>
          <a:p>
            <a:pPr lvl="2">
              <a:spcBef>
                <a:spcPct val="10000"/>
              </a:spcBef>
            </a:pPr>
            <a:r>
              <a:rPr lang="en-US" altLang="en-US" dirty="0"/>
              <a:t>is a just punishment</a:t>
            </a:r>
          </a:p>
          <a:p>
            <a:pPr lvl="1">
              <a:spcBef>
                <a:spcPct val="15000"/>
              </a:spcBef>
            </a:pPr>
            <a:r>
              <a:rPr lang="en-US" altLang="en-US" dirty="0"/>
              <a:t>Arguments opposing it:</a:t>
            </a:r>
          </a:p>
          <a:p>
            <a:pPr lvl="2">
              <a:spcBef>
                <a:spcPct val="10000"/>
              </a:spcBef>
            </a:pPr>
            <a:r>
              <a:rPr lang="en-US" altLang="en-US" dirty="0"/>
              <a:t>has a costly appeals process </a:t>
            </a:r>
          </a:p>
          <a:p>
            <a:pPr lvl="2">
              <a:spcBef>
                <a:spcPct val="10000"/>
              </a:spcBef>
            </a:pPr>
            <a:r>
              <a:rPr lang="en-US" altLang="en-US" dirty="0"/>
              <a:t>does not deter people from committing murderous crimes</a:t>
            </a:r>
          </a:p>
          <a:p>
            <a:pPr lvl="2">
              <a:spcBef>
                <a:spcPct val="10000"/>
              </a:spcBef>
            </a:pPr>
            <a:r>
              <a:rPr lang="en-US" altLang="en-US" dirty="0"/>
              <a:t>may lead to the death of innocent people</a:t>
            </a:r>
          </a:p>
          <a:p>
            <a:pPr lvl="2">
              <a:spcBef>
                <a:spcPct val="10000"/>
              </a:spcBef>
            </a:pPr>
            <a:r>
              <a:rPr lang="en-US" altLang="en-US" dirty="0"/>
              <a:t>is cruel and unusual</a:t>
            </a:r>
          </a:p>
          <a:p>
            <a:pPr lvl="2">
              <a:spcBef>
                <a:spcPct val="10000"/>
              </a:spcBef>
            </a:pPr>
            <a:r>
              <a:rPr lang="en-US" altLang="en-US" dirty="0"/>
              <a:t>is discriminatory in the way its </a:t>
            </a:r>
            <a:r>
              <a:rPr lang="en-US" altLang="en-US" dirty="0" smtClean="0"/>
              <a:t>administered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2124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1000"/>
            <a:ext cx="8382000" cy="4292600"/>
          </a:xfrm>
        </p:spPr>
        <p:txBody>
          <a:bodyPr/>
          <a:lstStyle/>
          <a:p>
            <a:r>
              <a:rPr lang="en-US" altLang="en-US" dirty="0" smtClean="0"/>
              <a:t>Juvenile Justice System:</a:t>
            </a:r>
          </a:p>
          <a:p>
            <a:pPr lvl="1">
              <a:spcBef>
                <a:spcPct val="15000"/>
              </a:spcBef>
            </a:pPr>
            <a:r>
              <a:rPr lang="en-US" altLang="en-US" dirty="0" smtClean="0"/>
              <a:t>The </a:t>
            </a:r>
            <a:r>
              <a:rPr lang="en-US" altLang="en-US" dirty="0"/>
              <a:t>offender is taken to a juvenile detention </a:t>
            </a:r>
            <a:r>
              <a:rPr lang="en-US" altLang="en-US" dirty="0" smtClean="0"/>
              <a:t>center—bail </a:t>
            </a:r>
            <a:r>
              <a:rPr lang="en-US" altLang="en-US" dirty="0"/>
              <a:t>is usually </a:t>
            </a:r>
            <a:r>
              <a:rPr lang="en-US" altLang="en-US" dirty="0" smtClean="0"/>
              <a:t>denied</a:t>
            </a:r>
          </a:p>
          <a:p>
            <a:pPr lvl="1">
              <a:spcBef>
                <a:spcPct val="15000"/>
              </a:spcBef>
            </a:pPr>
            <a:r>
              <a:rPr lang="en-US" altLang="en-US" dirty="0" smtClean="0"/>
              <a:t>Juvenile court:</a:t>
            </a:r>
          </a:p>
          <a:p>
            <a:pPr lvl="2">
              <a:spcBef>
                <a:spcPct val="15000"/>
              </a:spcBef>
            </a:pPr>
            <a:r>
              <a:rPr lang="en-US" altLang="en-US" dirty="0" smtClean="0"/>
              <a:t>Judge </a:t>
            </a:r>
            <a:r>
              <a:rPr lang="en-US" altLang="en-US" dirty="0"/>
              <a:t>decides whether to release the </a:t>
            </a:r>
            <a:r>
              <a:rPr lang="en-US" altLang="en-US" dirty="0" smtClean="0"/>
              <a:t>offender</a:t>
            </a:r>
          </a:p>
          <a:p>
            <a:pPr lvl="2">
              <a:spcBef>
                <a:spcPct val="15000"/>
              </a:spcBef>
            </a:pPr>
            <a:r>
              <a:rPr lang="en-US" altLang="en-US" dirty="0" smtClean="0"/>
              <a:t>Many </a:t>
            </a:r>
            <a:r>
              <a:rPr lang="en-US" altLang="en-US" dirty="0"/>
              <a:t>states do not grant juveniles the right to a trial by </a:t>
            </a:r>
            <a:r>
              <a:rPr lang="en-US" altLang="en-US" dirty="0" smtClean="0"/>
              <a:t>jury</a:t>
            </a:r>
          </a:p>
          <a:p>
            <a:pPr lvl="1">
              <a:spcBef>
                <a:spcPct val="15000"/>
              </a:spcBef>
            </a:pPr>
            <a:r>
              <a:rPr lang="en-US" altLang="en-US" dirty="0" smtClean="0"/>
              <a:t>Juveniles </a:t>
            </a:r>
            <a:r>
              <a:rPr lang="en-US" altLang="en-US" dirty="0"/>
              <a:t>found guilty may pay a fine or be sentenced to probation or community </a:t>
            </a:r>
            <a:r>
              <a:rPr lang="en-US" altLang="en-US" dirty="0" smtClean="0"/>
              <a:t>service</a:t>
            </a:r>
          </a:p>
          <a:p>
            <a:pPr lvl="1">
              <a:spcBef>
                <a:spcPct val="15000"/>
              </a:spcBef>
            </a:pPr>
            <a:r>
              <a:rPr lang="en-US" altLang="en-US" dirty="0" smtClean="0"/>
              <a:t>Emphasis is on correction rather than punishment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11534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25993-5654-440A-BEB8-B25DC9DCE20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3: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Supreme Court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Objectives:</a:t>
            </a:r>
          </a:p>
          <a:p>
            <a:pPr lvl="1"/>
            <a:r>
              <a:rPr lang="en-US" altLang="en-US"/>
              <a:t>How has the role of the Supreme Court changed over time?</a:t>
            </a:r>
          </a:p>
          <a:p>
            <a:pPr lvl="1"/>
            <a:r>
              <a:rPr lang="en-US" altLang="en-US"/>
              <a:t>How are the Supreme Court justices appointed, and what are their terms of office?</a:t>
            </a:r>
          </a:p>
          <a:p>
            <a:pPr lvl="1"/>
            <a:r>
              <a:rPr lang="en-US" altLang="en-US"/>
              <a:t>How does the Supreme Court operate?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DE50-7D9B-4E13-9805-D206AA84BB0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1: </a:t>
            </a:r>
            <a:br>
              <a:rPr lang="en-US" altLang="en-US" dirty="0"/>
            </a:br>
            <a:r>
              <a:rPr lang="en-US" altLang="en-US" dirty="0"/>
              <a:t>The Federal Court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Objectives:</a:t>
            </a:r>
          </a:p>
          <a:p>
            <a:pPr lvl="1"/>
            <a:r>
              <a:rPr lang="en-US" altLang="en-US" dirty="0" smtClean="0"/>
              <a:t>How is jurisdiction determined in the US court system</a:t>
            </a:r>
            <a:endParaRPr lang="en-US" altLang="en-US" dirty="0"/>
          </a:p>
          <a:p>
            <a:pPr lvl="1"/>
            <a:r>
              <a:rPr lang="en-US" altLang="en-US" dirty="0"/>
              <a:t>How </a:t>
            </a:r>
            <a:r>
              <a:rPr lang="en-US" altLang="en-US" dirty="0" smtClean="0"/>
              <a:t>is the federal court system structured?</a:t>
            </a:r>
            <a:endParaRPr lang="en-US" altLang="en-US" dirty="0"/>
          </a:p>
          <a:p>
            <a:pPr lvl="1"/>
            <a:r>
              <a:rPr lang="en-US" altLang="en-US" dirty="0"/>
              <a:t>How are </a:t>
            </a:r>
            <a:r>
              <a:rPr lang="en-US" altLang="en-US" dirty="0" smtClean="0"/>
              <a:t>federal judges </a:t>
            </a:r>
            <a:r>
              <a:rPr lang="en-US" altLang="en-US" dirty="0"/>
              <a:t>selected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What is the judicial branch’s </a:t>
            </a:r>
            <a:r>
              <a:rPr lang="en-US" altLang="en-US" dirty="0" smtClean="0"/>
              <a:t>role </a:t>
            </a:r>
            <a:r>
              <a:rPr lang="en-US" altLang="en-US" dirty="0" smtClean="0"/>
              <a:t>in the system of checks &amp; balances?</a:t>
            </a:r>
            <a:endParaRPr lang="en-US" altLang="en-US" dirty="0"/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9C4-6CAD-4DC8-A36C-754C49380B7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3: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Supreme Court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Changes in role of the Supreme Court:</a:t>
            </a:r>
          </a:p>
          <a:p>
            <a:pPr lvl="1"/>
            <a:r>
              <a:rPr lang="en-US" altLang="en-US"/>
              <a:t>powers grew to include judicial review</a:t>
            </a:r>
          </a:p>
          <a:p>
            <a:pPr lvl="1"/>
            <a:r>
              <a:rPr lang="en-US" altLang="en-US"/>
              <a:t>influence over the executive and legislative branches’ ability to pursue specific public policies increased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B4011-CD9D-4D10-A18B-79588C0F7C2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3: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Supreme Court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Appointment process of Supreme Court justices:</a:t>
            </a:r>
          </a:p>
          <a:p>
            <a:pPr lvl="1"/>
            <a:r>
              <a:rPr lang="en-US" altLang="en-US"/>
              <a:t>The president appoints them. </a:t>
            </a:r>
          </a:p>
          <a:p>
            <a:pPr lvl="1"/>
            <a:r>
              <a:rPr lang="en-US" altLang="en-US"/>
              <a:t>The Senate approves or rejects the appointees. </a:t>
            </a:r>
          </a:p>
          <a:p>
            <a:r>
              <a:rPr lang="en-US" altLang="en-US"/>
              <a:t>Terms of office:</a:t>
            </a:r>
          </a:p>
          <a:p>
            <a:pPr lvl="1"/>
            <a:r>
              <a:rPr lang="en-US" altLang="en-US"/>
              <a:t>Justices can serve for life.</a:t>
            </a:r>
          </a:p>
          <a:p>
            <a:pPr lvl="1"/>
            <a:r>
              <a:rPr lang="en-US" altLang="en-US"/>
              <a:t>Each annual session lasts approximately eight months.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D83F-AC51-49F2-8F68-5EDA556CCEC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3: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Supreme Court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Operation of the Supreme Court:</a:t>
            </a:r>
          </a:p>
          <a:p>
            <a:pPr lvl="1"/>
            <a:r>
              <a:rPr lang="en-US" altLang="en-US"/>
              <a:t>Lawyers file a written brief.</a:t>
            </a:r>
          </a:p>
          <a:p>
            <a:pPr lvl="1"/>
            <a:r>
              <a:rPr lang="en-US" altLang="en-US"/>
              <a:t>Justices hear oral arguments.</a:t>
            </a:r>
          </a:p>
          <a:p>
            <a:pPr lvl="1"/>
            <a:r>
              <a:rPr lang="en-US" altLang="en-US"/>
              <a:t>They have conferences to discuss the case and prepare their opinions.</a:t>
            </a:r>
          </a:p>
          <a:p>
            <a:pPr lvl="1"/>
            <a:r>
              <a:rPr lang="en-US" altLang="en-US"/>
              <a:t>Justices announce their decision.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BF1A-5E0D-49C5-B188-42B8F54F296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authority of the lower courts to hear the initial trial—original jurisdiction—of cases involving:</a:t>
            </a:r>
          </a:p>
          <a:p>
            <a:pPr lvl="1"/>
            <a:r>
              <a:rPr lang="en-US" altLang="en-US"/>
              <a:t>the Constitution and federal laws</a:t>
            </a:r>
          </a:p>
          <a:p>
            <a:pPr lvl="1"/>
            <a:r>
              <a:rPr lang="en-US" altLang="en-US"/>
              <a:t>diplomats</a:t>
            </a:r>
          </a:p>
          <a:p>
            <a:pPr lvl="1"/>
            <a:r>
              <a:rPr lang="en-US" altLang="en-US"/>
              <a:t>treaties</a:t>
            </a:r>
          </a:p>
          <a:p>
            <a:pPr lvl="1"/>
            <a:r>
              <a:rPr lang="en-US" altLang="en-US"/>
              <a:t>the U.S. government</a:t>
            </a:r>
          </a:p>
          <a:p>
            <a:pPr lvl="1"/>
            <a:r>
              <a:rPr lang="en-US" altLang="en-US"/>
              <a:t>state governments</a:t>
            </a:r>
          </a:p>
          <a:p>
            <a:pPr lvl="1"/>
            <a:r>
              <a:rPr lang="en-US" altLang="en-US"/>
              <a:t>citizens of other countries or of more than one state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1: </a:t>
            </a:r>
            <a:br>
              <a:rPr lang="en-US" altLang="en-US" dirty="0"/>
            </a:br>
            <a:r>
              <a:rPr lang="en-US" altLang="en-US" dirty="0"/>
              <a:t>The Federal Court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02F-CE72-445A-BDFE-A45F3F97C0A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role of the lower courts:</a:t>
            </a:r>
          </a:p>
          <a:p>
            <a:pPr lvl="1"/>
            <a:r>
              <a:rPr lang="en-US" altLang="en-US"/>
              <a:t>resolving disputes</a:t>
            </a:r>
          </a:p>
          <a:p>
            <a:pPr lvl="1"/>
            <a:r>
              <a:rPr lang="en-US" altLang="en-US"/>
              <a:t>setting precedents</a:t>
            </a:r>
          </a:p>
          <a:p>
            <a:pPr lvl="1"/>
            <a:r>
              <a:rPr lang="en-US" altLang="en-US"/>
              <a:t>interpreting the law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1: </a:t>
            </a:r>
            <a:br>
              <a:rPr lang="en-US" altLang="en-US" dirty="0"/>
            </a:br>
            <a:r>
              <a:rPr lang="en-US" altLang="en-US" dirty="0"/>
              <a:t>The Federal Court 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B8AB-E456-42A9-B926-681E7B1E473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Issues raised by judicial activism and judicial restraint:</a:t>
            </a:r>
          </a:p>
          <a:p>
            <a:pPr lvl="1"/>
            <a:r>
              <a:rPr lang="en-US" altLang="en-US"/>
              <a:t>Federal judges overstep their powers through judicial activism.</a:t>
            </a:r>
          </a:p>
          <a:p>
            <a:pPr lvl="1"/>
            <a:r>
              <a:rPr lang="en-US" altLang="en-US"/>
              <a:t>If federal judges exercise judicial restraint, then the minority views and rights may go unheard and unprotected.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1: </a:t>
            </a:r>
            <a:br>
              <a:rPr lang="en-US" altLang="en-US" dirty="0"/>
            </a:br>
            <a:r>
              <a:rPr lang="en-US" altLang="en-US" dirty="0"/>
              <a:t>The Federal Court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AB11-C02C-40FF-95C2-21047086DB6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Ways the courts’ power can be checked:</a:t>
            </a:r>
          </a:p>
          <a:p>
            <a:pPr lvl="1"/>
            <a:r>
              <a:rPr lang="en-US" altLang="en-US"/>
              <a:t>appointment process of justices</a:t>
            </a:r>
          </a:p>
          <a:p>
            <a:pPr lvl="1"/>
            <a:r>
              <a:rPr lang="en-US" altLang="en-US"/>
              <a:t>congressional power to pass amendments</a:t>
            </a:r>
          </a:p>
          <a:p>
            <a:pPr lvl="1"/>
            <a:r>
              <a:rPr lang="en-US" altLang="en-US"/>
              <a:t>refusal of states or individuals to obey judicial decisions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1: </a:t>
            </a:r>
            <a:br>
              <a:rPr lang="en-US" altLang="en-US" dirty="0"/>
            </a:br>
            <a:r>
              <a:rPr lang="en-US" altLang="en-US" dirty="0"/>
              <a:t>The Federal Court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CCC8-83B6-42ED-AACF-DC444B48E4D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Organization of the lower courts:</a:t>
            </a:r>
          </a:p>
          <a:p>
            <a:pPr lvl="1"/>
            <a:r>
              <a:rPr lang="en-US" altLang="en-US"/>
              <a:t>district courts </a:t>
            </a:r>
          </a:p>
          <a:p>
            <a:pPr lvl="1"/>
            <a:r>
              <a:rPr lang="en-US" altLang="en-US"/>
              <a:t>appeals courts</a:t>
            </a:r>
          </a:p>
          <a:p>
            <a:pPr lvl="1"/>
            <a:r>
              <a:rPr lang="en-US" altLang="en-US"/>
              <a:t>special courts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1: </a:t>
            </a:r>
            <a:br>
              <a:rPr lang="en-US" altLang="en-US" dirty="0"/>
            </a:br>
            <a:r>
              <a:rPr lang="en-US" altLang="en-US" dirty="0"/>
              <a:t>The Federal Court System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933F-EF7B-4BCD-8678-3E8C208FADF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Process by which the lower-court judges are selected:</a:t>
            </a:r>
          </a:p>
          <a:p>
            <a:pPr lvl="1"/>
            <a:r>
              <a:rPr lang="en-US" altLang="en-US"/>
              <a:t>selected by the Department of Justice or White House staffers</a:t>
            </a:r>
          </a:p>
          <a:p>
            <a:pPr lvl="1"/>
            <a:r>
              <a:rPr lang="en-US" altLang="en-US"/>
              <a:t>approved or disapproved by the Senate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1: </a:t>
            </a:r>
            <a:br>
              <a:rPr lang="en-US" altLang="en-US" dirty="0"/>
            </a:br>
            <a:r>
              <a:rPr lang="en-US" altLang="en-US" dirty="0"/>
              <a:t>The Federal Court System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FFD1-A826-40C1-A7A6-E14889D97A3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Section </a:t>
            </a:r>
            <a:r>
              <a:rPr lang="en-US" altLang="en-US" dirty="0" smtClean="0"/>
              <a:t>2: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dirty="0" smtClean="0"/>
              <a:t>US Legal System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648200"/>
          </a:xfrm>
        </p:spPr>
        <p:txBody>
          <a:bodyPr/>
          <a:lstStyle/>
          <a:p>
            <a:r>
              <a:rPr lang="en-US" altLang="en-US" dirty="0"/>
              <a:t>Objectives:</a:t>
            </a:r>
          </a:p>
          <a:p>
            <a:pPr lvl="1"/>
            <a:r>
              <a:rPr lang="en-US" altLang="en-US" dirty="0" smtClean="0"/>
              <a:t>How is the US legal </a:t>
            </a:r>
            <a:r>
              <a:rPr lang="en-US" altLang="en-US" dirty="0"/>
              <a:t>s</a:t>
            </a:r>
            <a:r>
              <a:rPr lang="en-US" altLang="en-US" dirty="0" smtClean="0"/>
              <a:t>ystem organized? </a:t>
            </a:r>
            <a:endParaRPr lang="en-US" altLang="en-US" dirty="0"/>
          </a:p>
          <a:p>
            <a:pPr lvl="1"/>
            <a:r>
              <a:rPr lang="en-US" altLang="en-US" dirty="0" smtClean="0"/>
              <a:t>What are the phases of the trial process?</a:t>
            </a:r>
          </a:p>
          <a:p>
            <a:pPr lvl="1"/>
            <a:r>
              <a:rPr lang="en-US" altLang="en-US" dirty="0" smtClean="0"/>
              <a:t>What are some major issues the US legal system faces?</a:t>
            </a:r>
            <a:endParaRPr lang="en-US" alt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2-03-26">
  <a:themeElements>
    <a:clrScheme name="">
      <a:dk1>
        <a:srgbClr val="666699"/>
      </a:dk1>
      <a:lt1>
        <a:srgbClr val="FFFFFF"/>
      </a:lt1>
      <a:dk2>
        <a:srgbClr val="000066"/>
      </a:dk2>
      <a:lt2>
        <a:srgbClr val="CCECFF"/>
      </a:lt2>
      <a:accent1>
        <a:srgbClr val="FFCC00"/>
      </a:accent1>
      <a:accent2>
        <a:srgbClr val="FF0000"/>
      </a:accent2>
      <a:accent3>
        <a:srgbClr val="AAAAB8"/>
      </a:accent3>
      <a:accent4>
        <a:srgbClr val="DADADA"/>
      </a:accent4>
      <a:accent5>
        <a:srgbClr val="FFE2AA"/>
      </a:accent5>
      <a:accent6>
        <a:srgbClr val="E70000"/>
      </a:accent6>
      <a:hlink>
        <a:srgbClr val="66CCFF"/>
      </a:hlink>
      <a:folHlink>
        <a:srgbClr val="990099"/>
      </a:folHlink>
    </a:clrScheme>
    <a:fontScheme name="2002-03-2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002-03-26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2-03-2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3-26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3-26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3-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3-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3-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Data\Microsoft\Templates\2002-03-26.pot</Template>
  <TotalTime>993</TotalTime>
  <Words>952</Words>
  <Application>Microsoft Office PowerPoint</Application>
  <PresentationFormat>On-screen Show (4:3)</PresentationFormat>
  <Paragraphs>168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Arial Narrow</vt:lpstr>
      <vt:lpstr>Times New Roman</vt:lpstr>
      <vt:lpstr>Wingdings</vt:lpstr>
      <vt:lpstr>2002-03-26</vt:lpstr>
      <vt:lpstr>The Federal Court System &amp; the Judicial Branch</vt:lpstr>
      <vt:lpstr>Section 1:  The Federal Court System</vt:lpstr>
      <vt:lpstr>Section 1:  The Federal Court System</vt:lpstr>
      <vt:lpstr>Section 1:  The Federal Court System</vt:lpstr>
      <vt:lpstr>Section 1:  The Federal Court System</vt:lpstr>
      <vt:lpstr>Section 1:  The Federal Court System</vt:lpstr>
      <vt:lpstr>Section 1:  The Federal Court System</vt:lpstr>
      <vt:lpstr>Section 1:  The Federal Court System</vt:lpstr>
      <vt:lpstr>Section 2:  The US Legal System</vt:lpstr>
      <vt:lpstr>Section 2:  The US Legal System</vt:lpstr>
      <vt:lpstr>Section 2:  The US Legal System</vt:lpstr>
      <vt:lpstr>Section 2:  The US Legal System</vt:lpstr>
      <vt:lpstr>Section 2:  The US Legal System</vt:lpstr>
      <vt:lpstr>Section 2:  The US Legal System</vt:lpstr>
      <vt:lpstr>Section 2:  The US Legal System</vt:lpstr>
      <vt:lpstr>Section 2:  The US Legal System</vt:lpstr>
      <vt:lpstr>Section 2:  The US Legal System</vt:lpstr>
      <vt:lpstr>Section 2:  The US Legal System</vt:lpstr>
      <vt:lpstr>Section 3:  The Supreme Court</vt:lpstr>
      <vt:lpstr>Section 3:  The Supreme Court</vt:lpstr>
      <vt:lpstr>Section 3:  The Supreme Court</vt:lpstr>
      <vt:lpstr>Section 3:  The Supreme Court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Federal Court System</dc:title>
  <dc:creator>M. C. McLaughlin</dc:creator>
  <cp:lastModifiedBy>dan snethen</cp:lastModifiedBy>
  <cp:revision>29</cp:revision>
  <dcterms:created xsi:type="dcterms:W3CDTF">2002-04-09T19:07:16Z</dcterms:created>
  <dcterms:modified xsi:type="dcterms:W3CDTF">2017-05-01T04:48:50Z</dcterms:modified>
</cp:coreProperties>
</file>